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E9D0F8C-DD2E-23CB-525D-7294E0F64011}">
          <p14:sldIdLst>
            <p14:sldId id="256"/>
          </p14:sldIdLst>
        </p14:section>
        <p14:section name="Q1 Jobs" id="{B2F296A1-5AE2-3A2E-47B2-20C9C820A150}">
          <p14:sldIdLst>
            <p14:sldId id="257"/>
            <p14:sldId id="258"/>
          </p14:sldIdLst>
        </p14:section>
        <p14:section name="Q2 China" id="{6DBFEAA9-D86A-6ED0-BF9E-277A9CEAAACA}">
          <p14:sldIdLst>
            <p14:sldId id="259"/>
            <p14:sldId id="260"/>
          </p14:sldIdLst>
        </p14:section>
        <p14:section name="Q3 Government" id="{1EEC302E-9A40-3513-600B-23CCA04D7570}">
          <p14:sldIdLst>
            <p14:sldId id="261"/>
          </p14:sldIdLst>
        </p14:section>
        <p14:section name="Close" id="{4B0EDD78-C4FC-30AA-C020-E5D0A155BCE7}">
          <p14:sldIdLst>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7" autoAdjust="0"/>
  </p:normalViewPr>
  <p:slideViewPr>
    <p:cSldViewPr snapToGrid="0" snapToObjects="1">
      <p:cViewPr varScale="1">
        <p:scale>
          <a:sx n="95" d="100"/>
          <a:sy n="95" d="100"/>
        </p:scale>
        <p:origin x="717" y="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669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read this out. The facilitator will introduce you. Have it on screen while Elvis reads the bios.
If there's a moment before Q1, a one-line opener: "I'm the person on this panel who makes the parts. CBC makes nuts and bolts in South Africa, and SAFMA represents the companies that make more than 80% of local fastener production by volume. So my view comes from the factory floor."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minutes. Answer first, then the evidence.
"The short answer is no. We are not creating the jobs we should be, and in manufacturing we are going backwards.
Stats SA's latest numbers show manufacturing shed about 20,000 jobs in the second quarter of this year alone. It was the biggest decline of any sector.
Compare that with the ambition. Cabinet approved the Renewable Energy Masterplan last year with a target of more than 25,000 jobs from local manufacturing by 2030. The demand side of that plan is working: we are building 3 to 5 gigawatts of renewables a year. The manufacturing side isn't keeping up.
And the reason is in that quote. It comes from the renewable industry itself, not from us. On a solar or wind project, every component, down to the smallest fastener, has been coming in duty-free. A wind turbine tower or a solar tracker is held together by thousands of bolts. Those are exactly the parts a company like CBC makes. They're not high-tech. They are exactly the kind of parts a developing industrial base should be making for itself, and the kind of work that employs semi-skilled people in places like Germiston [adjust to your location].
At CBC we employ around 100 people today. At our peak, CBC and National Bolts employed more than 2,400. With the renewable programme running at full speed we should be hiring. Instead our plant runs at about 40% of capacity."
Transition: "So where are the jobs going? I'd point to three leaks."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minutes. One sentence per card, then a concrete example.
"First, the projects themselves come in duty-free. SARS has a staged consignment concession that lets an entire energy project be imported under one tariff code. It was meant for large equipment that can't be made here. In practice it has covered steel, cable and fasteners we do make here. The local supply chain estimates the lost duty at around R17 billion in a single year. Through SAFMA, I've worked with the Steel Fund's Local Content Compliance Unit to flag exactly these practices to government. [Optional: one concrete, non-confidential example.]
Second, the steel base underneath us is shrinking. When ArcelorMittal wound down its long steel business, about 3,500 jobs were directly at risk. Long steel includes wire rod, and wire rod is our raw material. Every link we lose upstream makes the downstream links more fragile.
Third, the rules exist on paper but don't bite in practice. Our industry brought an anti-dumping case on Chinese hex bolts. Provisional duties were imposed. Then in February the case lapsed because the investigation wasn't finished within the 18-month legal limit, so no final duties were ever imposed. And three weeks ago the Constitutional Court struck down the Public Procurement Act, which was going to anchor local content in public procurement.
So, to answer the question: the demand is there and the capability is there. What's missing is enforcement and follow-through."
If short of time, skip the examples and give only the three headline sentences.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minutes. Let the table speak, then land on the 41 cents.
"Let me give you the numbers rather than the anecdotes.
In 2024 China supplied about a third of the value of South Africa's bolt and screw imports, but three-quarters of the tonnes. For nuts, it was a third of the value and 90% of the tonnes.
The gap between value and tonnes tells you what's happening. Germany sells us specialised, high-value fasteners at six to twelve dollars a kilo. China sells us commodity tonnage, the same everyday product we make.
And look at nuts: an average declared price of 41 US cents a kilo, roughly R7.50 at last year's exchange rate. Our wire rod, the raw steel before we've done anything to it, costs us between R15 and R22 a kilo. So a finished Chinese nut is declared at a third to a half of the price of the steel we make it from.
That isn't a fair efficiency gap. When a finished part is declared below the cost of its raw steel, you're looking at one of three things: overcapacity being dumped, state support, or under-declaration at customs. Probably a mix. The OECD has been warning all year that global steel excess capacity, much of it in China, is deepening.
I want to be fair to China here [nod to Prof Loh]. China didn't get here on cheap labour alone. It built scale behind protection, with patient state finance, cheap energy and secure inputs, and it reserved its home market for its own producers while they learned. Those are lessons we should copy, not resent."
Note: these figures don't include fasteners entering inside staged-consignment project imports, so the real exposure is larger.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minutes.
"What does that mean at CBC?
At our peak, CBC and National Bolts together employed more than 2,400 people. Today, after the merger, we employ around 100. That's more than 2,000 jobs, in one company, in one part of the steel value chain.
Our machines run at about 40% of what they could. Idle capacity is the most direct measure of jobs we could create tomorrow without a cent of new investment. The factory is there, the skills base is there; the orders aren't.
Even our raw material is exposed. Local wire rod covers our standard sizes, but for larger diameters we now import from China. So we compete with China on the finished product while depending on it for some of the input.
We haven't sat still. We've invested in [technology/automation], and as SAFMA we've used every trade tool available: safeguards, anti-dumping, and working with the Steel Fund's Local Content Compliance Unit to expose staged-consignment abuse.
And there's an opportunity in the energy transition. Since January the EU's carbon border tax, CBAM, has been charging European importers for the carbon embedded in fasteners. European distributors are actively looking for supply outside China. A South African producer with verified emissions data is well placed to win that business, if we still exist when they come looking."
DISCRETION: don't name REYHER or any customer. "European distributors" is enough.</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About 45 seconds per measure. If time is short, do 1, 2 and 4 and mention the others in one line.
"I'd split this into closing the leaks and building strength.
Closing the leaks:
1. Close the staged-consignment gap. ITAC's renewable energy tariff review has already found that solar panels, trackers, inverters, fasteners and tower sections can be made locally, and it proposed taking them out of the concession. That needs to be finalised and implemented, not left in a consultation document.
2. Make local content real. Requirements without verification are a suggestion. The Steel Fund's compliance unit has shown that checking actually works. Fund it, give it teeth, and attach penalties to non-compliance. With the Procurement Act struck down, Parliament needs to re-pass it properly and quickly, with local content intact.
3. Finish trade cases on time. Our hex bolt case lapsed because an 18-month deadline was missed. That cost us final duties. ITAC needs the people to do the job it already has.
4. Police customs values. SARS has the data. A finished nut declared at 41 US cents a kilo, below the cost of steel, should trigger an automatic check.
Building strength:
5. Fix the inputs. Protection on finished goods only works if we can buy steel and power at competitive prices. Safeguard duties are temporary by design: ours step down every year to 2029. We need to use that window to get competitive, and that means wire rod supply and electricity cost.
6. Back exporters. CBAM is a green-industry opportunity for South Africa, not just a threat. Help producers measure and verify their emissions so European buyers can choose us.
None of this is anti-trade. It's about making the rules we already have actually 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your last line on Q3 or in the wrap-up, if the facilitator gives speakers a final word (often 30 seconds).
"The demand is here: we're building gigawatts every year. The capability is here: ITAC itself found we make these parts. What's missing is enforcement. If we build the energy transition with imported bolts, we'll get clean power and fewer jobs. A just transition needs both."</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Dark">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548640"/>
            <a:ext cx="10881360" cy="457200"/>
          </a:xfrm>
          <a:prstGeom prst="rect">
            <a:avLst/>
          </a:prstGeom>
          <a:noFill/>
          <a:ln/>
        </p:spPr>
        <p:txBody>
          <a:bodyPr wrap="square" rtlCol="0"/>
          <a:lstStyle>
            <a:lvl1pPr marL="0" indent="0">
              <a:buNone/>
              <a:defRPr lang="en-US" sz="1400" b="1" kern="0" spc="200" dirty="0">
                <a:solidFill>
                  <a:schemeClr val="accent2"/>
                </a:solidFill>
              </a:defRPr>
            </a:lvl1pPr>
          </a:lstStyle>
          <a:p>
            <a:pPr marL="0" indent="0">
              <a:buNone/>
            </a:pPr>
            <a:endParaRPr lang="en-US" sz="1400" dirty="0"/>
          </a:p>
        </p:txBody>
      </p:sp>
      <p:sp>
        <p:nvSpPr>
          <p:cNvPr id="3" name="Text 0"/>
          <p:cNvSpPr>
            <a:spLocks noGrp="1"/>
          </p:cNvSpPr>
          <p:nvPr>
            <p:ph type="title" idx="101" hasCustomPrompt="1"/>
          </p:nvPr>
        </p:nvSpPr>
        <p:spPr>
          <a:xfrm>
            <a:off x="640080" y="1554480"/>
            <a:ext cx="10058400" cy="237744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
        <p:nvSpPr>
          <p:cNvPr id="4" name="Text 0"/>
          <p:cNvSpPr>
            <a:spLocks noGrp="1"/>
          </p:cNvSpPr>
          <p:nvPr>
            <p:ph type="body" idx="102" hasCustomPrompt="1"/>
          </p:nvPr>
        </p:nvSpPr>
        <p:spPr>
          <a:xfrm>
            <a:off x="640080" y="3931920"/>
            <a:ext cx="9144000" cy="731520"/>
          </a:xfrm>
          <a:prstGeom prst="rect">
            <a:avLst/>
          </a:prstGeom>
          <a:noFill/>
          <a:ln/>
        </p:spPr>
        <p:txBody>
          <a:bodyPr wrap="square" rtlCol="0"/>
          <a:lstStyle>
            <a:lvl1pPr marL="0" indent="0">
              <a:buNone/>
              <a:defRPr lang="en-US" sz="2000" dirty="0">
                <a:solidFill>
                  <a:schemeClr val="accent6"/>
                </a:solidFill>
              </a:defRPr>
            </a:lvl1pPr>
          </a:lstStyle>
          <a:p>
            <a:pPr marL="0" indent="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lvl1pPr marL="0" indent="0">
              <a:buNone/>
              <a:defRPr lang="en-US" sz="1300" b="1" kern="0" spc="200" dirty="0">
                <a:solidFill>
                  <a:schemeClr val="accent1"/>
                </a:solidFill>
              </a:defRPr>
            </a:lvl1pPr>
          </a:lstStyle>
          <a:p>
            <a:pPr marL="0" indent="0">
              <a:buNone/>
            </a:pP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lstStyle>
            <a:lvl1pPr marL="0" indent="0" algn="l">
              <a:buNone/>
              <a:defRPr lang="en-US" sz="3400" b="1" dirty="0">
                <a:solidFill>
                  <a:schemeClr val="tx1"/>
                </a:solidFill>
              </a:defRPr>
            </a:lvl1pPr>
          </a:lstStyle>
          <a:p>
            <a:pPr marL="0" indent="0" algn="l">
              <a:buNone/>
            </a:pPr>
            <a:endParaRPr lang="en-US" sz="3400" dirty="0"/>
          </a:p>
        </p:txBody>
      </p:sp>
      <p:sp>
        <p:nvSpPr>
          <p:cNvPr id="4" name="Text 0"/>
          <p:cNvSpPr>
            <a:spLocks noGrp="1"/>
          </p:cNvSpPr>
          <p:nvPr>
            <p:ph type="body" idx="102" hasCustomPrompt="1"/>
          </p:nvPr>
        </p:nvSpPr>
        <p:spPr>
          <a:xfrm>
            <a:off x="640080" y="6309360"/>
            <a:ext cx="10881360" cy="320040"/>
          </a:xfrm>
          <a:prstGeom prst="rect">
            <a:avLst/>
          </a:prstGeom>
          <a:noFill/>
          <a:ln/>
        </p:spPr>
        <p:txBody>
          <a:bodyPr wrap="square" rtlCol="0"/>
          <a:lstStyle>
            <a:lvl1pPr marL="0" indent="0">
              <a:buNone/>
              <a:defRPr lang="en-US" sz="1000" dirty="0">
                <a:solidFill>
                  <a:schemeClr val="tx2"/>
                </a:solidFill>
              </a:defRPr>
            </a:lvl1pPr>
          </a:lstStyle>
          <a:p>
            <a:pPr marL="0" indent="0">
              <a:buNone/>
            </a:pPr>
            <a:endParaRPr lang="en-US" sz="1000" dirty="0"/>
          </a:p>
        </p:txBody>
      </p:sp>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63040"/>
            <a:ext cx="10515600" cy="237744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
        <p:nvSpPr>
          <p:cNvPr id="3" name="Text 0"/>
          <p:cNvSpPr>
            <a:spLocks noGrp="1"/>
          </p:cNvSpPr>
          <p:nvPr>
            <p:ph type="body" idx="101" hasCustomPrompt="1"/>
          </p:nvPr>
        </p:nvSpPr>
        <p:spPr>
          <a:xfrm>
            <a:off x="640080" y="3931920"/>
            <a:ext cx="9601200" cy="822960"/>
          </a:xfrm>
          <a:prstGeom prst="rect">
            <a:avLst/>
          </a:prstGeom>
          <a:noFill/>
          <a:ln/>
        </p:spPr>
        <p:txBody>
          <a:bodyPr wrap="square" rtlCol="0"/>
          <a:lstStyle>
            <a:lvl1pPr marL="0" indent="0">
              <a:buNone/>
              <a:defRPr lang="en-US" sz="2200" dirty="0">
                <a:solidFill>
                  <a:schemeClr val="bg1"/>
                </a:solidFill>
              </a:defRPr>
            </a:lvl1pPr>
          </a:lstStyle>
          <a:p>
            <a:pPr marL="0" indent="0">
              <a:buNone/>
            </a:pPr>
            <a:endParaRPr lang="en-US" sz="22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548640"/>
            <a:ext cx="10881360" cy="457200"/>
          </a:xfrm>
          <a:prstGeom prst="rect">
            <a:avLst/>
          </a:prstGeom>
          <a:noFill/>
          <a:ln/>
        </p:spPr>
        <p:txBody>
          <a:bodyPr wrap="square" rtlCol="0"/>
          <a:lstStyle/>
          <a:p>
            <a:pPr marL="0" indent="0">
              <a:buNone/>
            </a:pPr>
            <a:r>
              <a:rPr lang="en-US" sz="1400" b="1" kern="0" spc="200" dirty="0">
                <a:solidFill>
                  <a:schemeClr val="accent2"/>
                </a:solidFill>
              </a:rPr>
              <a:t>JET CONFERENCE · SESSION 7 · CHINA AND RENEWABLE ENERGY COMPONENTS MANUFACTURING</a:t>
            </a:r>
            <a:endParaRPr lang="en-US" sz="1400" dirty="0"/>
          </a:p>
        </p:txBody>
      </p:sp>
      <p:sp>
        <p:nvSpPr>
          <p:cNvPr id="3" name="Text 0"/>
          <p:cNvSpPr>
            <a:spLocks noGrp="1"/>
          </p:cNvSpPr>
          <p:nvPr>
            <p:ph type="title" idx="101" hasCustomPrompt="1"/>
          </p:nvPr>
        </p:nvSpPr>
        <p:spPr>
          <a:xfrm>
            <a:off x="640080" y="1554480"/>
            <a:ext cx="10058400" cy="2377440"/>
          </a:xfrm>
          <a:prstGeom prst="rect">
            <a:avLst/>
          </a:prstGeom>
          <a:noFill/>
          <a:ln/>
        </p:spPr>
        <p:txBody>
          <a:bodyPr wrap="square" rtlCol="0" anchor="t"/>
          <a:lstStyle/>
          <a:p>
            <a:pPr marL="0" indent="0" algn="l">
              <a:buNone/>
            </a:pPr>
            <a:r>
              <a:rPr lang="en-US" sz="4800" b="1" dirty="0">
                <a:solidFill>
                  <a:schemeClr val="bg1"/>
                </a:solidFill>
              </a:rPr>
              <a:t>Every imported fastener is a job we didn't keep</a:t>
            </a:r>
            <a:endParaRPr lang="en-US" sz="4800" dirty="0"/>
          </a:p>
        </p:txBody>
      </p:sp>
      <p:sp>
        <p:nvSpPr>
          <p:cNvPr id="4" name="Text 0"/>
          <p:cNvSpPr>
            <a:spLocks noGrp="1"/>
          </p:cNvSpPr>
          <p:nvPr>
            <p:ph type="body" idx="102" hasCustomPrompt="1"/>
          </p:nvPr>
        </p:nvSpPr>
        <p:spPr>
          <a:xfrm>
            <a:off x="640080" y="3931920"/>
            <a:ext cx="9144000" cy="731520"/>
          </a:xfrm>
          <a:prstGeom prst="rect">
            <a:avLst/>
          </a:prstGeom>
          <a:noFill/>
          <a:ln/>
        </p:spPr>
        <p:txBody>
          <a:bodyPr wrap="square" rtlCol="0"/>
          <a:lstStyle/>
          <a:p>
            <a:pPr marL="0" indent="0">
              <a:buNone/>
            </a:pPr>
            <a:r>
              <a:rPr lang="en-US" sz="2000" dirty="0">
                <a:solidFill>
                  <a:schemeClr val="accent6"/>
                </a:solidFill>
              </a:rPr>
              <a:t>A manufacturer's view on jobs, Chinese competition and what government can do</a:t>
            </a:r>
            <a:endParaRPr lang="en-US" sz="2000" dirty="0"/>
          </a:p>
        </p:txBody>
      </p:sp>
      <p:sp>
        <p:nvSpPr>
          <p:cNvPr id="5" name="Speaker"/>
          <p:cNvSpPr txBox="1"/>
          <p:nvPr/>
        </p:nvSpPr>
        <p:spPr>
          <a:xfrm>
            <a:off x="640080" y="5394960"/>
            <a:ext cx="8229600" cy="822960"/>
          </a:xfrm>
          <a:prstGeom prst="rect">
            <a:avLst/>
          </a:prstGeom>
          <a:noFill/>
          <a:ln/>
        </p:spPr>
        <p:txBody>
          <a:bodyPr wrap="square" lIns="0" tIns="0" rIns="0" bIns="0" rtlCol="0" anchor="ctr"/>
          <a:lstStyle/>
          <a:p>
            <a:pPr marL="0" indent="0">
              <a:buNone/>
            </a:pPr>
            <a:r>
              <a:rPr lang="en-US" sz="2000" b="1" dirty="0">
                <a:solidFill>
                  <a:schemeClr val="bg1"/>
                </a:solidFill>
              </a:rPr>
              <a:t>Bryce Neumann</a:t>
            </a:r>
            <a:endParaRPr lang="en-US" sz="2000" dirty="0"/>
          </a:p>
          <a:p>
            <a:pPr marL="0" indent="0">
              <a:buNone/>
            </a:pPr>
            <a:r>
              <a:rPr lang="en-US" sz="1400" dirty="0">
                <a:solidFill>
                  <a:schemeClr val="accent6"/>
                </a:solidFill>
              </a:rPr>
              <a:t>Director of Technology and Information, CBC Fasteners · Vice Chairman, SAFMA</a:t>
            </a:r>
            <a:endParaRPr lang="en-US" sz="2000" dirty="0"/>
          </a:p>
        </p:txBody>
      </p:sp>
      <p:sp>
        <p:nvSpPr>
          <p:cNvPr id="6" name="Date"/>
          <p:cNvSpPr txBox="1"/>
          <p:nvPr/>
        </p:nvSpPr>
        <p:spPr>
          <a:xfrm>
            <a:off x="8778240" y="5806440"/>
            <a:ext cx="2743200" cy="365760"/>
          </a:xfrm>
          <a:prstGeom prst="rect">
            <a:avLst/>
          </a:prstGeom>
          <a:noFill/>
          <a:ln/>
        </p:spPr>
        <p:txBody>
          <a:bodyPr wrap="square" lIns="0" tIns="0" rIns="0" bIns="0" rtlCol="0" anchor="ctr"/>
          <a:lstStyle/>
          <a:p>
            <a:pPr marL="0" indent="0" algn="r">
              <a:buNone/>
            </a:pPr>
            <a:r>
              <a:rPr lang="en-US" sz="1400" dirty="0">
                <a:solidFill>
                  <a:schemeClr val="accent6"/>
                </a:solidFill>
              </a:rPr>
              <a:t>Friday 9 October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p>
            <a:pPr marL="0" indent="0">
              <a:buNone/>
            </a:pPr>
            <a:r>
              <a:rPr lang="en-US" sz="1300" b="1" kern="0" spc="200" dirty="0">
                <a:solidFill>
                  <a:schemeClr val="accent1"/>
                </a:solidFill>
              </a:rPr>
              <a:t>QUESTION 1 · JOBS</a:t>
            </a: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nchor="t"/>
          <a:lstStyle/>
          <a:p>
            <a:pPr marL="0" indent="0" algn="l">
              <a:buNone/>
            </a:pPr>
            <a:r>
              <a:rPr lang="en-US" sz="3400" b="1" dirty="0">
                <a:solidFill>
                  <a:schemeClr val="tx1"/>
                </a:solidFill>
              </a:rPr>
              <a:t>Are we creating the jobs we should be? No.</a:t>
            </a:r>
            <a:endParaRPr lang="en-US" sz="3400" dirty="0"/>
          </a:p>
        </p:txBody>
      </p:sp>
      <p:sp>
        <p:nvSpPr>
          <p:cNvPr id="4" name="Text 0"/>
          <p:cNvSpPr>
            <a:spLocks noGrp="1"/>
          </p:cNvSpPr>
          <p:nvPr>
            <p:ph type="body" idx="102" hasCustomPrompt="1"/>
          </p:nvPr>
        </p:nvSpPr>
        <p:spPr>
          <a:xfrm>
            <a:off x="640080" y="6309360"/>
            <a:ext cx="10881360" cy="320040"/>
          </a:xfrm>
          <a:prstGeom prst="rect">
            <a:avLst/>
          </a:prstGeom>
          <a:noFill/>
          <a:ln/>
        </p:spPr>
        <p:txBody>
          <a:bodyPr wrap="square" rtlCol="0"/>
          <a:lstStyle/>
          <a:p>
            <a:pPr marL="0" indent="0">
              <a:buNone/>
            </a:pPr>
            <a:r>
              <a:rPr lang="en-US" sz="1000" dirty="0">
                <a:solidFill>
                  <a:schemeClr val="tx2"/>
                </a:solidFill>
              </a:rPr>
              <a:t>Sources: Stats SA Quarterly Employment Statistics, Q2 2026 · SAREM, approved by Cabinet March 2025 · Business Day, 15 Dec 2025</a:t>
            </a:r>
            <a:endParaRPr lang="en-US" sz="1000" dirty="0"/>
          </a:p>
        </p:txBody>
      </p:sp>
      <p:sp>
        <p:nvSpPr>
          <p:cNvPr id="5" name="Stat card 1"/>
          <p:cNvSpPr/>
          <p:nvPr/>
        </p:nvSpPr>
        <p:spPr>
          <a:xfrm>
            <a:off x="640080" y="1828800"/>
            <a:ext cx="5303520" cy="2377440"/>
          </a:xfrm>
          <a:prstGeom prst="rect">
            <a:avLst/>
          </a:prstGeom>
          <a:solidFill>
            <a:schemeClr val="bg2"/>
          </a:solidFill>
          <a:ln/>
        </p:spPr>
      </p:sp>
      <p:sp>
        <p:nvSpPr>
          <p:cNvPr id="6" name="Stat 1"/>
          <p:cNvSpPr txBox="1"/>
          <p:nvPr/>
        </p:nvSpPr>
        <p:spPr>
          <a:xfrm>
            <a:off x="960120" y="2057400"/>
            <a:ext cx="4663440" cy="1097280"/>
          </a:xfrm>
          <a:prstGeom prst="rect">
            <a:avLst/>
          </a:prstGeom>
          <a:noFill/>
          <a:ln/>
        </p:spPr>
        <p:txBody>
          <a:bodyPr wrap="square" lIns="0" tIns="0" rIns="0" bIns="0" rtlCol="0" anchor="ctr"/>
          <a:lstStyle/>
          <a:p>
            <a:pPr marL="0" indent="0">
              <a:buNone/>
            </a:pPr>
            <a:r>
              <a:rPr lang="en-US" sz="6000" b="1" dirty="0">
                <a:solidFill>
                  <a:schemeClr val="accent1"/>
                </a:solidFill>
                <a:latin typeface="Arial" pitchFamily="34" charset="0"/>
                <a:ea typeface="Arial" pitchFamily="34" charset="-122"/>
                <a:cs typeface="Arial" pitchFamily="34" charset="-120"/>
              </a:rPr>
              <a:t>−20,000</a:t>
            </a:r>
            <a:endParaRPr lang="en-US" sz="6000" dirty="0"/>
          </a:p>
        </p:txBody>
      </p:sp>
      <p:sp>
        <p:nvSpPr>
          <p:cNvPr id="7" name="Stat label 1"/>
          <p:cNvSpPr txBox="1"/>
          <p:nvPr/>
        </p:nvSpPr>
        <p:spPr>
          <a:xfrm>
            <a:off x="960120" y="3200400"/>
            <a:ext cx="4663440" cy="822960"/>
          </a:xfrm>
          <a:prstGeom prst="rect">
            <a:avLst/>
          </a:prstGeom>
          <a:noFill/>
          <a:ln/>
        </p:spPr>
        <p:txBody>
          <a:bodyPr wrap="square" lIns="0" tIns="0" rIns="0" bIns="0" rtlCol="0" anchor="t"/>
          <a:lstStyle/>
          <a:p>
            <a:pPr marL="0" indent="0">
              <a:buNone/>
            </a:pPr>
            <a:r>
              <a:rPr lang="en-US" sz="1600" dirty="0">
                <a:solidFill>
                  <a:schemeClr val="tx2"/>
                </a:solidFill>
              </a:rPr>
              <a:t>manufacturing jobs lost in South Africa in a single quarter (Q2 2026)</a:t>
            </a:r>
            <a:endParaRPr lang="en-US" sz="1600" dirty="0"/>
          </a:p>
        </p:txBody>
      </p:sp>
      <p:sp>
        <p:nvSpPr>
          <p:cNvPr id="8" name="Stat card 2"/>
          <p:cNvSpPr/>
          <p:nvPr/>
        </p:nvSpPr>
        <p:spPr>
          <a:xfrm>
            <a:off x="6263640" y="1828800"/>
            <a:ext cx="5303520" cy="2377440"/>
          </a:xfrm>
          <a:prstGeom prst="rect">
            <a:avLst/>
          </a:prstGeom>
          <a:solidFill>
            <a:schemeClr val="bg2"/>
          </a:solidFill>
          <a:ln/>
        </p:spPr>
      </p:sp>
      <p:sp>
        <p:nvSpPr>
          <p:cNvPr id="9" name="Stat 2"/>
          <p:cNvSpPr txBox="1"/>
          <p:nvPr/>
        </p:nvSpPr>
        <p:spPr>
          <a:xfrm>
            <a:off x="6583680" y="2057400"/>
            <a:ext cx="4663440" cy="1097280"/>
          </a:xfrm>
          <a:prstGeom prst="rect">
            <a:avLst/>
          </a:prstGeom>
          <a:noFill/>
          <a:ln/>
        </p:spPr>
        <p:txBody>
          <a:bodyPr wrap="square" lIns="0" tIns="0" rIns="0" bIns="0" rtlCol="0" anchor="ctr"/>
          <a:lstStyle/>
          <a:p>
            <a:pPr marL="0" indent="0">
              <a:buNone/>
            </a:pPr>
            <a:r>
              <a:rPr lang="en-US" sz="6000" b="1" dirty="0">
                <a:solidFill>
                  <a:schemeClr val="tx1"/>
                </a:solidFill>
                <a:latin typeface="Arial" pitchFamily="34" charset="0"/>
                <a:ea typeface="Arial" pitchFamily="34" charset="-122"/>
                <a:cs typeface="Arial" pitchFamily="34" charset="-120"/>
              </a:rPr>
              <a:t>25,000</a:t>
            </a:r>
            <a:endParaRPr lang="en-US" sz="6000" dirty="0"/>
          </a:p>
        </p:txBody>
      </p:sp>
      <p:sp>
        <p:nvSpPr>
          <p:cNvPr id="10" name="Stat label 2"/>
          <p:cNvSpPr txBox="1"/>
          <p:nvPr/>
        </p:nvSpPr>
        <p:spPr>
          <a:xfrm>
            <a:off x="6583680" y="3200400"/>
            <a:ext cx="4663440" cy="822960"/>
          </a:xfrm>
          <a:prstGeom prst="rect">
            <a:avLst/>
          </a:prstGeom>
          <a:noFill/>
          <a:ln/>
        </p:spPr>
        <p:txBody>
          <a:bodyPr wrap="square" lIns="0" tIns="0" rIns="0" bIns="0" rtlCol="0" anchor="t"/>
          <a:lstStyle/>
          <a:p>
            <a:pPr marL="0" indent="0">
              <a:buNone/>
            </a:pPr>
            <a:r>
              <a:rPr lang="en-US" sz="1600" dirty="0">
                <a:solidFill>
                  <a:schemeClr val="tx2"/>
                </a:solidFill>
              </a:rPr>
              <a:t>jobs the Renewable Energy Masterplan aims to create through local manufacturing by 2030</a:t>
            </a:r>
            <a:endParaRPr lang="en-US" sz="1600" dirty="0"/>
          </a:p>
        </p:txBody>
      </p:sp>
      <p:sp>
        <p:nvSpPr>
          <p:cNvPr id="11" name="Quote"/>
          <p:cNvSpPr txBox="1"/>
          <p:nvPr/>
        </p:nvSpPr>
        <p:spPr>
          <a:xfrm>
            <a:off x="640080" y="4572000"/>
            <a:ext cx="10927080" cy="1188720"/>
          </a:xfrm>
          <a:prstGeom prst="rect">
            <a:avLst/>
          </a:prstGeom>
          <a:noFill/>
          <a:ln/>
        </p:spPr>
        <p:txBody>
          <a:bodyPr wrap="square" lIns="0" tIns="0" rIns="0" bIns="0" rtlCol="0" anchor="ctr"/>
          <a:lstStyle/>
          <a:p>
            <a:pPr marL="0" indent="0">
              <a:buNone/>
            </a:pPr>
            <a:r>
              <a:rPr lang="en-US" sz="2000" i="1" dirty="0">
                <a:solidFill>
                  <a:schemeClr val="tx1"/>
                </a:solidFill>
              </a:rPr>
              <a:t>“Every single component, down to the smallest fastener, was being imported without attracting import duty.” </a:t>
            </a:r>
            <a:r>
              <a:rPr lang="en-US" sz="2000" dirty="0">
                <a:solidFill>
                  <a:schemeClr val="tx2"/>
                </a:solidFill>
              </a:rPr>
              <a:t>— renewable energy industry, December 2025</a:t>
            </a:r>
            <a:endParaRPr lang="en-US" sz="2000" dirty="0"/>
          </a:p>
        </p:txBody>
      </p:sp>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p>
            <a:pPr marL="0" indent="0">
              <a:buNone/>
            </a:pPr>
            <a:r>
              <a:rPr lang="en-US" sz="1300" b="1" kern="0" spc="200" dirty="0">
                <a:solidFill>
                  <a:schemeClr val="accent1"/>
                </a:solidFill>
              </a:rPr>
              <a:t>QUESTION 1 · WHY</a:t>
            </a: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nchor="t"/>
          <a:lstStyle/>
          <a:p>
            <a:pPr marL="0" indent="0" algn="l">
              <a:buNone/>
            </a:pPr>
            <a:r>
              <a:rPr lang="en-US" sz="3400" b="1" dirty="0">
                <a:solidFill>
                  <a:schemeClr val="tx1"/>
                </a:solidFill>
              </a:rPr>
              <a:t>Three places the jobs leak out</a:t>
            </a:r>
            <a:endParaRPr lang="en-US" sz="3400" dirty="0"/>
          </a:p>
        </p:txBody>
      </p:sp>
      <p:sp>
        <p:nvSpPr>
          <p:cNvPr id="4" name="Text 0"/>
          <p:cNvSpPr>
            <a:spLocks noGrp="1"/>
          </p:cNvSpPr>
          <p:nvPr>
            <p:ph type="body" idx="102" hasCustomPrompt="1"/>
          </p:nvPr>
        </p:nvSpPr>
        <p:spPr>
          <a:xfrm>
            <a:off x="640080" y="6309360"/>
            <a:ext cx="10881360" cy="320040"/>
          </a:xfrm>
          <a:prstGeom prst="rect">
            <a:avLst/>
          </a:prstGeom>
          <a:noFill/>
          <a:ln/>
        </p:spPr>
        <p:txBody>
          <a:bodyPr wrap="square" rtlCol="0"/>
          <a:lstStyle/>
          <a:p>
            <a:pPr marL="0" indent="0">
              <a:buNone/>
            </a:pPr>
            <a:r>
              <a:rPr lang="en-US" sz="1000" dirty="0">
                <a:solidFill>
                  <a:schemeClr val="tx2"/>
                </a:solidFill>
              </a:rPr>
              <a:t>Sources: Green Building Africa, Jul 2025 · IOL, Sep 2025 · Freight News, Feb 2026 · Constitutional Court, 17 Sep 2026</a:t>
            </a:r>
            <a:endParaRPr lang="en-US" sz="1000" dirty="0"/>
          </a:p>
        </p:txBody>
      </p:sp>
      <p:sp>
        <p:nvSpPr>
          <p:cNvPr id="5" name="Leak card 01"/>
          <p:cNvSpPr/>
          <p:nvPr/>
        </p:nvSpPr>
        <p:spPr>
          <a:xfrm>
            <a:off x="640080" y="1828800"/>
            <a:ext cx="3474720" cy="3566160"/>
          </a:xfrm>
          <a:prstGeom prst="rect">
            <a:avLst/>
          </a:prstGeom>
          <a:solidFill>
            <a:schemeClr val="bg2"/>
          </a:solidFill>
          <a:ln/>
        </p:spPr>
      </p:sp>
      <p:sp>
        <p:nvSpPr>
          <p:cNvPr id="6" name="Leak number 01"/>
          <p:cNvSpPr txBox="1"/>
          <p:nvPr/>
        </p:nvSpPr>
        <p:spPr>
          <a:xfrm>
            <a:off x="914400" y="2057400"/>
            <a:ext cx="2926080" cy="731520"/>
          </a:xfrm>
          <a:prstGeom prst="rect">
            <a:avLst/>
          </a:prstGeom>
          <a:noFill/>
          <a:ln/>
        </p:spPr>
        <p:txBody>
          <a:bodyPr wrap="square" lIns="0" tIns="0" rIns="0" bIns="0" rtlCol="0" anchor="ctr"/>
          <a:lstStyle/>
          <a:p>
            <a:pPr marL="0" indent="0">
              <a:buNone/>
            </a:pPr>
            <a:r>
              <a:rPr lang="en-US" sz="4000" b="1" dirty="0">
                <a:solidFill>
                  <a:schemeClr val="accent1"/>
                </a:solidFill>
                <a:latin typeface="Arial" pitchFamily="34" charset="0"/>
                <a:ea typeface="Arial" pitchFamily="34" charset="-122"/>
                <a:cs typeface="Arial" pitchFamily="34" charset="-120"/>
              </a:rPr>
              <a:t>01</a:t>
            </a:r>
            <a:endParaRPr lang="en-US" sz="4000" dirty="0"/>
          </a:p>
        </p:txBody>
      </p:sp>
      <p:sp>
        <p:nvSpPr>
          <p:cNvPr id="7" name="Leak heading 01"/>
          <p:cNvSpPr txBox="1"/>
          <p:nvPr/>
        </p:nvSpPr>
        <p:spPr>
          <a:xfrm>
            <a:off x="914400" y="2834640"/>
            <a:ext cx="2926080" cy="731520"/>
          </a:xfrm>
          <a:prstGeom prst="rect">
            <a:avLst/>
          </a:prstGeom>
          <a:noFill/>
          <a:ln/>
        </p:spPr>
        <p:txBody>
          <a:bodyPr wrap="square" lIns="0" tIns="0" rIns="0" bIns="0" rtlCol="0" anchor="t"/>
          <a:lstStyle/>
          <a:p>
            <a:pPr marL="0" indent="0">
              <a:buNone/>
            </a:pPr>
            <a:r>
              <a:rPr lang="en-US" sz="2000" b="1" dirty="0">
                <a:solidFill>
                  <a:schemeClr val="tx1"/>
                </a:solidFill>
              </a:rPr>
              <a:t>Projects come in duty-free</a:t>
            </a:r>
            <a:endParaRPr lang="en-US" sz="2000" dirty="0"/>
          </a:p>
        </p:txBody>
      </p:sp>
      <p:sp>
        <p:nvSpPr>
          <p:cNvPr id="8" name="Leak text 01"/>
          <p:cNvSpPr txBox="1"/>
          <p:nvPr/>
        </p:nvSpPr>
        <p:spPr>
          <a:xfrm>
            <a:off x="914400" y="3611880"/>
            <a:ext cx="2926080" cy="1828800"/>
          </a:xfrm>
          <a:prstGeom prst="rect">
            <a:avLst/>
          </a:prstGeom>
          <a:noFill/>
          <a:ln/>
        </p:spPr>
        <p:txBody>
          <a:bodyPr wrap="square" lIns="0" tIns="0" rIns="0" bIns="0" rtlCol="0" anchor="t"/>
          <a:lstStyle/>
          <a:p>
            <a:pPr marL="0" indent="0">
              <a:buNone/>
            </a:pPr>
            <a:r>
              <a:rPr lang="en-US" sz="1600" dirty="0">
                <a:solidFill>
                  <a:schemeClr val="tx2"/>
                </a:solidFill>
              </a:rPr>
              <a:t>SARS's “staged consignment” rule lets a whole energy project enter under one code, including parts made locally. Industry estimates put lost duty at about R17 billion in a year.</a:t>
            </a:r>
            <a:endParaRPr lang="en-US" sz="1600" dirty="0"/>
          </a:p>
        </p:txBody>
      </p:sp>
      <p:sp>
        <p:nvSpPr>
          <p:cNvPr id="9" name="Leak card 02"/>
          <p:cNvSpPr/>
          <p:nvPr/>
        </p:nvSpPr>
        <p:spPr>
          <a:xfrm>
            <a:off x="4361688" y="1828800"/>
            <a:ext cx="3474720" cy="3566160"/>
          </a:xfrm>
          <a:prstGeom prst="rect">
            <a:avLst/>
          </a:prstGeom>
          <a:solidFill>
            <a:schemeClr val="bg2"/>
          </a:solidFill>
          <a:ln/>
        </p:spPr>
      </p:sp>
      <p:sp>
        <p:nvSpPr>
          <p:cNvPr id="10" name="Leak number 02"/>
          <p:cNvSpPr txBox="1"/>
          <p:nvPr/>
        </p:nvSpPr>
        <p:spPr>
          <a:xfrm>
            <a:off x="4636008" y="2057400"/>
            <a:ext cx="2926080" cy="731520"/>
          </a:xfrm>
          <a:prstGeom prst="rect">
            <a:avLst/>
          </a:prstGeom>
          <a:noFill/>
          <a:ln/>
        </p:spPr>
        <p:txBody>
          <a:bodyPr wrap="square" lIns="0" tIns="0" rIns="0" bIns="0" rtlCol="0" anchor="ctr"/>
          <a:lstStyle/>
          <a:p>
            <a:pPr marL="0" indent="0">
              <a:buNone/>
            </a:pPr>
            <a:r>
              <a:rPr lang="en-US" sz="4000" b="1" dirty="0">
                <a:solidFill>
                  <a:schemeClr val="accent1"/>
                </a:solidFill>
                <a:latin typeface="Arial" pitchFamily="34" charset="0"/>
                <a:ea typeface="Arial" pitchFamily="34" charset="-122"/>
                <a:cs typeface="Arial" pitchFamily="34" charset="-120"/>
              </a:rPr>
              <a:t>02</a:t>
            </a:r>
            <a:endParaRPr lang="en-US" sz="4000" dirty="0"/>
          </a:p>
        </p:txBody>
      </p:sp>
      <p:sp>
        <p:nvSpPr>
          <p:cNvPr id="11" name="Leak heading 02"/>
          <p:cNvSpPr txBox="1"/>
          <p:nvPr/>
        </p:nvSpPr>
        <p:spPr>
          <a:xfrm>
            <a:off x="4636008" y="2834640"/>
            <a:ext cx="2926080" cy="731520"/>
          </a:xfrm>
          <a:prstGeom prst="rect">
            <a:avLst/>
          </a:prstGeom>
          <a:noFill/>
          <a:ln/>
        </p:spPr>
        <p:txBody>
          <a:bodyPr wrap="square" lIns="0" tIns="0" rIns="0" bIns="0" rtlCol="0" anchor="t"/>
          <a:lstStyle/>
          <a:p>
            <a:pPr marL="0" indent="0">
              <a:buNone/>
            </a:pPr>
            <a:r>
              <a:rPr lang="en-US" sz="2000" b="1" dirty="0">
                <a:solidFill>
                  <a:schemeClr val="tx1"/>
                </a:solidFill>
              </a:rPr>
              <a:t>The steel base is shrinking</a:t>
            </a:r>
            <a:endParaRPr lang="en-US" sz="2000" dirty="0"/>
          </a:p>
        </p:txBody>
      </p:sp>
      <p:sp>
        <p:nvSpPr>
          <p:cNvPr id="12" name="Leak text 02"/>
          <p:cNvSpPr txBox="1"/>
          <p:nvPr/>
        </p:nvSpPr>
        <p:spPr>
          <a:xfrm>
            <a:off x="4636008" y="3611880"/>
            <a:ext cx="2926080" cy="1828800"/>
          </a:xfrm>
          <a:prstGeom prst="rect">
            <a:avLst/>
          </a:prstGeom>
          <a:noFill/>
          <a:ln/>
        </p:spPr>
        <p:txBody>
          <a:bodyPr wrap="square" lIns="0" tIns="0" rIns="0" bIns="0" rtlCol="0" anchor="t"/>
          <a:lstStyle/>
          <a:p>
            <a:pPr marL="0" indent="0">
              <a:buNone/>
            </a:pPr>
            <a:r>
              <a:rPr lang="en-US" sz="1600" dirty="0">
                <a:solidFill>
                  <a:schemeClr val="tx2"/>
                </a:solidFill>
              </a:rPr>
              <a:t>ArcelorMittal SA's long steel wind-down put about 3,500 jobs at risk and weakened local supply of the wire rod fasteners are made from.</a:t>
            </a:r>
            <a:endParaRPr lang="en-US" sz="1600" dirty="0"/>
          </a:p>
        </p:txBody>
      </p:sp>
      <p:sp>
        <p:nvSpPr>
          <p:cNvPr id="13" name="Leak card 03"/>
          <p:cNvSpPr/>
          <p:nvPr/>
        </p:nvSpPr>
        <p:spPr>
          <a:xfrm>
            <a:off x="8083296" y="1828800"/>
            <a:ext cx="3474720" cy="3566160"/>
          </a:xfrm>
          <a:prstGeom prst="rect">
            <a:avLst/>
          </a:prstGeom>
          <a:solidFill>
            <a:schemeClr val="bg2"/>
          </a:solidFill>
          <a:ln/>
        </p:spPr>
      </p:sp>
      <p:sp>
        <p:nvSpPr>
          <p:cNvPr id="14" name="Leak number 03"/>
          <p:cNvSpPr txBox="1"/>
          <p:nvPr/>
        </p:nvSpPr>
        <p:spPr>
          <a:xfrm>
            <a:off x="8357616" y="2057400"/>
            <a:ext cx="2926080" cy="731520"/>
          </a:xfrm>
          <a:prstGeom prst="rect">
            <a:avLst/>
          </a:prstGeom>
          <a:noFill/>
          <a:ln/>
        </p:spPr>
        <p:txBody>
          <a:bodyPr wrap="square" lIns="0" tIns="0" rIns="0" bIns="0" rtlCol="0" anchor="ctr"/>
          <a:lstStyle/>
          <a:p>
            <a:pPr marL="0" indent="0">
              <a:buNone/>
            </a:pPr>
            <a:r>
              <a:rPr lang="en-US" sz="4000" b="1" dirty="0">
                <a:solidFill>
                  <a:schemeClr val="accent1"/>
                </a:solidFill>
                <a:latin typeface="Arial" pitchFamily="34" charset="0"/>
                <a:ea typeface="Arial" pitchFamily="34" charset="-122"/>
                <a:cs typeface="Arial" pitchFamily="34" charset="-120"/>
              </a:rPr>
              <a:t>03</a:t>
            </a:r>
            <a:endParaRPr lang="en-US" sz="4000" dirty="0"/>
          </a:p>
        </p:txBody>
      </p:sp>
      <p:sp>
        <p:nvSpPr>
          <p:cNvPr id="15" name="Leak heading 03"/>
          <p:cNvSpPr txBox="1"/>
          <p:nvPr/>
        </p:nvSpPr>
        <p:spPr>
          <a:xfrm>
            <a:off x="8357616" y="2834640"/>
            <a:ext cx="2926080" cy="731520"/>
          </a:xfrm>
          <a:prstGeom prst="rect">
            <a:avLst/>
          </a:prstGeom>
          <a:noFill/>
          <a:ln/>
        </p:spPr>
        <p:txBody>
          <a:bodyPr wrap="square" lIns="0" tIns="0" rIns="0" bIns="0" rtlCol="0" anchor="t"/>
          <a:lstStyle/>
          <a:p>
            <a:pPr marL="0" indent="0">
              <a:buNone/>
            </a:pPr>
            <a:r>
              <a:rPr lang="en-US" sz="2000" b="1" dirty="0">
                <a:solidFill>
                  <a:schemeClr val="tx1"/>
                </a:solidFill>
              </a:rPr>
              <a:t>Rules on paper, not in practice</a:t>
            </a:r>
            <a:endParaRPr lang="en-US" sz="2000" dirty="0"/>
          </a:p>
        </p:txBody>
      </p:sp>
      <p:sp>
        <p:nvSpPr>
          <p:cNvPr id="16" name="Leak text 03"/>
          <p:cNvSpPr txBox="1"/>
          <p:nvPr/>
        </p:nvSpPr>
        <p:spPr>
          <a:xfrm>
            <a:off x="8357616" y="3611880"/>
            <a:ext cx="2926080" cy="1828800"/>
          </a:xfrm>
          <a:prstGeom prst="rect">
            <a:avLst/>
          </a:prstGeom>
          <a:noFill/>
          <a:ln/>
        </p:spPr>
        <p:txBody>
          <a:bodyPr wrap="square" lIns="0" tIns="0" rIns="0" bIns="0" rtlCol="0" anchor="t"/>
          <a:lstStyle/>
          <a:p>
            <a:pPr marL="0" indent="0">
              <a:buNone/>
            </a:pPr>
            <a:r>
              <a:rPr lang="en-US" sz="1600" dirty="0">
                <a:solidFill>
                  <a:schemeClr val="tx2"/>
                </a:solidFill>
              </a:rPr>
              <a:t>The anti-dumping case on Chinese hex bolts lapsed in February 2026 when the 18-month deadline passed. The Public Procurement Act was struck down on 17 September 2026.</a:t>
            </a:r>
            <a:endParaRPr lang="en-US" sz="1600" dirty="0"/>
          </a:p>
        </p:txBody>
      </p:sp>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p>
            <a:pPr marL="0" indent="0">
              <a:buNone/>
            </a:pPr>
            <a:r>
              <a:rPr lang="en-US" sz="1300" b="1" kern="0" spc="200" dirty="0">
                <a:solidFill>
                  <a:schemeClr val="accent1"/>
                </a:solidFill>
              </a:rPr>
              <a:t>QUESTION 2 · CHINESE IMPORTS</a:t>
            </a: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nchor="t"/>
          <a:lstStyle/>
          <a:p>
            <a:pPr marL="0" indent="0" algn="l">
              <a:buNone/>
            </a:pPr>
            <a:r>
              <a:rPr lang="en-US" sz="3400" b="1" dirty="0">
                <a:solidFill>
                  <a:schemeClr val="tx1"/>
                </a:solidFill>
              </a:rPr>
              <a:t>China sends a third of the value, most of the tonnes</a:t>
            </a:r>
            <a:endParaRPr lang="en-US" sz="3400" dirty="0"/>
          </a:p>
        </p:txBody>
      </p:sp>
      <p:sp>
        <p:nvSpPr>
          <p:cNvPr id="4" name="Text 0"/>
          <p:cNvSpPr>
            <a:spLocks noGrp="1"/>
          </p:cNvSpPr>
          <p:nvPr>
            <p:ph type="body" idx="102" hasCustomPrompt="1"/>
          </p:nvPr>
        </p:nvSpPr>
        <p:spPr>
          <a:xfrm>
            <a:off x="640080" y="6309360"/>
            <a:ext cx="10881360" cy="320040"/>
          </a:xfrm>
          <a:prstGeom prst="rect">
            <a:avLst/>
          </a:prstGeom>
          <a:noFill/>
          <a:ln/>
        </p:spPr>
        <p:txBody>
          <a:bodyPr wrap="square" rtlCol="0"/>
          <a:lstStyle/>
          <a:p>
            <a:pPr marL="0" indent="0">
              <a:buNone/>
            </a:pPr>
            <a:r>
              <a:rPr lang="en-US" sz="1000" dirty="0">
                <a:solidFill>
                  <a:schemeClr val="tx2"/>
                </a:solidFill>
              </a:rPr>
              <a:t>Source: UN Comtrade via World Bank WITS, South Africa imports 2024, HS 731815 and 731816. Average price = declared customs value ÷ net weight.</a:t>
            </a:r>
            <a:endParaRPr lang="en-US" sz="1000" dirty="0"/>
          </a:p>
        </p:txBody>
      </p:sp>
      <p:graphicFrame>
        <p:nvGraphicFramePr>
          <p:cNvPr id="5" name="Import table"/>
          <p:cNvGraphicFramePr>
            <a:graphicFrameLocks noGrp="1"/>
          </p:cNvGraphicFramePr>
          <p:nvPr>
            <p:extLst>
              <p:ext uri="{D42A27DB-BD31-4B8C-83A1-F6EECF244321}">
                <p14:modId xmlns:p14="http://schemas.microsoft.com/office/powerpoint/2010/main" val="1579011935"/>
              </p:ext>
            </p:extLst>
          </p:nvPr>
        </p:nvGraphicFramePr>
        <p:xfrm>
          <a:off x="640080" y="1828800"/>
          <a:ext cx="10927080" cy="1676400"/>
        </p:xfrm>
        <a:graphic>
          <a:graphicData uri="http://schemas.openxmlformats.org/drawingml/2006/table">
            <a:tbl>
              <a:tblPr/>
              <a:tblGrid>
                <a:gridCol w="288036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gridCol w="2011680">
                  <a:extLst>
                    <a:ext uri="{9D8B030D-6E8A-4147-A177-3AD203B41FA5}">
                      <a16:colId xmlns:a16="http://schemas.microsoft.com/office/drawing/2014/main" val="20004"/>
                    </a:ext>
                  </a:extLst>
                </a:gridCol>
              </a:tblGrid>
              <a:tr h="502920">
                <a:tc>
                  <a:txBody>
                    <a:bodyPr/>
                    <a:lstStyle/>
                    <a:p>
                      <a:pPr marL="0" indent="0" algn="l">
                        <a:buNone/>
                      </a:pPr>
                      <a:r>
                        <a:rPr lang="en-US" sz="1600" b="1" dirty="0">
                          <a:solidFill>
                            <a:schemeClr val="bg1"/>
                          </a:solidFill>
                        </a:rPr>
                        <a:t>SA imports, 2024</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solidFill>
                      <a:schemeClr val="tx1"/>
                    </a:solidFill>
                  </a:tcPr>
                </a:tc>
                <a:tc>
                  <a:txBody>
                    <a:bodyPr/>
                    <a:lstStyle/>
                    <a:p>
                      <a:pPr marL="0" indent="0" algn="r">
                        <a:buNone/>
                      </a:pPr>
                      <a:r>
                        <a:rPr lang="en-US" sz="1600" b="1" dirty="0">
                          <a:solidFill>
                            <a:schemeClr val="bg1"/>
                          </a:solidFill>
                        </a:rPr>
                        <a:t>China, share of value</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solidFill>
                      <a:schemeClr val="tx1"/>
                    </a:solidFill>
                  </a:tcPr>
                </a:tc>
                <a:tc>
                  <a:txBody>
                    <a:bodyPr/>
                    <a:lstStyle/>
                    <a:p>
                      <a:pPr marL="0" indent="0" algn="r">
                        <a:buNone/>
                      </a:pPr>
                      <a:r>
                        <a:rPr lang="en-US" sz="1600" b="1" dirty="0">
                          <a:solidFill>
                            <a:schemeClr val="bg1"/>
                          </a:solidFill>
                        </a:rPr>
                        <a:t>China, share of tonnes</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solidFill>
                      <a:schemeClr val="tx1"/>
                    </a:solidFill>
                  </a:tcPr>
                </a:tc>
                <a:tc>
                  <a:txBody>
                    <a:bodyPr/>
                    <a:lstStyle/>
                    <a:p>
                      <a:pPr marL="0" indent="0" algn="r">
                        <a:buNone/>
                      </a:pPr>
                      <a:r>
                        <a:rPr lang="en-US" sz="1600" b="1" dirty="0">
                          <a:solidFill>
                            <a:schemeClr val="bg1"/>
                          </a:solidFill>
                        </a:rPr>
                        <a:t>China, avg price</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solidFill>
                      <a:schemeClr val="tx1"/>
                    </a:solidFill>
                  </a:tcPr>
                </a:tc>
                <a:tc>
                  <a:txBody>
                    <a:bodyPr/>
                    <a:lstStyle/>
                    <a:p>
                      <a:pPr marL="0" indent="0" algn="r">
                        <a:buNone/>
                      </a:pPr>
                      <a:r>
                        <a:rPr lang="en-US" sz="1600" b="1" dirty="0">
                          <a:solidFill>
                            <a:schemeClr val="bg1"/>
                          </a:solidFill>
                        </a:rPr>
                        <a:t>Germany, avg price</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02920">
                <a:tc>
                  <a:txBody>
                    <a:bodyPr/>
                    <a:lstStyle/>
                    <a:p>
                      <a:pPr marL="0" indent="0" algn="l">
                        <a:buNone/>
                      </a:pPr>
                      <a:r>
                        <a:rPr lang="en-US" sz="1600" b="1" dirty="0">
                          <a:solidFill>
                            <a:schemeClr val="tx1"/>
                          </a:solidFill>
                        </a:rPr>
                        <a:t>Bolts and screws</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34%</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76%</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US$1.45/kg</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US$6.66/kg</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extLst>
                  <a:ext uri="{0D108BD9-81ED-4DB2-BD59-A6C34878D82A}">
                    <a16:rowId xmlns:a16="http://schemas.microsoft.com/office/drawing/2014/main" val="10001"/>
                  </a:ext>
                </a:extLst>
              </a:tr>
              <a:tr h="502920">
                <a:tc>
                  <a:txBody>
                    <a:bodyPr/>
                    <a:lstStyle/>
                    <a:p>
                      <a:pPr marL="0" indent="0" algn="l">
                        <a:buNone/>
                      </a:pPr>
                      <a:r>
                        <a:rPr lang="en-US" sz="1600" b="1" dirty="0">
                          <a:solidFill>
                            <a:schemeClr val="tx1"/>
                          </a:solidFill>
                        </a:rPr>
                        <a:t>Nuts</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31%</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90%</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US$0.41/kg</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tc>
                  <a:txBody>
                    <a:bodyPr/>
                    <a:lstStyle/>
                    <a:p>
                      <a:pPr marL="0" indent="0" algn="r">
                        <a:buNone/>
                      </a:pPr>
                      <a:r>
                        <a:rPr lang="en-US" sz="1600" dirty="0">
                          <a:solidFill>
                            <a:schemeClr val="tx1"/>
                          </a:solidFill>
                        </a:rPr>
                        <a:t>US$12.43/kg</a:t>
                      </a:r>
                      <a:endParaRPr lang="en-US" sz="1600" dirty="0"/>
                    </a:p>
                  </a:txBody>
                  <a:tcPr marT="91440" marB="91440">
                    <a:lnL w="9525" cap="flat" cmpd="sng" algn="ctr">
                      <a:solidFill>
                        <a:srgbClr val="DDD8CE"/>
                      </a:solidFill>
                      <a:prstDash val="solid"/>
                      <a:round/>
                      <a:headEnd type="none" w="med" len="med"/>
                      <a:tailEnd type="none" w="med" len="med"/>
                    </a:lnL>
                    <a:lnR w="9525" cap="flat" cmpd="sng" algn="ctr">
                      <a:solidFill>
                        <a:srgbClr val="DDD8CE"/>
                      </a:solidFill>
                      <a:prstDash val="solid"/>
                      <a:round/>
                      <a:headEnd type="none" w="med" len="med"/>
                      <a:tailEnd type="none" w="med" len="med"/>
                    </a:lnR>
                    <a:lnT w="9525" cap="flat" cmpd="sng" algn="ctr">
                      <a:solidFill>
                        <a:srgbClr val="DDD8CE"/>
                      </a:solidFill>
                      <a:prstDash val="solid"/>
                      <a:round/>
                      <a:headEnd type="none" w="med" len="med"/>
                      <a:tailEnd type="none" w="med" len="med"/>
                    </a:lnT>
                    <a:lnB w="9525" cap="flat" cmpd="sng" algn="ctr">
                      <a:solidFill>
                        <a:srgbClr val="DDD8CE"/>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Callout band"/>
          <p:cNvSpPr/>
          <p:nvPr/>
        </p:nvSpPr>
        <p:spPr>
          <a:xfrm>
            <a:off x="640080" y="3931920"/>
            <a:ext cx="10927080" cy="1737360"/>
          </a:xfrm>
          <a:prstGeom prst="rect">
            <a:avLst/>
          </a:prstGeom>
          <a:solidFill>
            <a:schemeClr val="tx1"/>
          </a:solidFill>
          <a:ln/>
        </p:spPr>
      </p:sp>
      <p:sp>
        <p:nvSpPr>
          <p:cNvPr id="7" name="Callout figure"/>
          <p:cNvSpPr txBox="1"/>
          <p:nvPr/>
        </p:nvSpPr>
        <p:spPr>
          <a:xfrm>
            <a:off x="1005840" y="4160520"/>
            <a:ext cx="3291840" cy="1280160"/>
          </a:xfrm>
          <a:prstGeom prst="rect">
            <a:avLst/>
          </a:prstGeom>
          <a:noFill/>
          <a:ln/>
        </p:spPr>
        <p:txBody>
          <a:bodyPr wrap="square" lIns="0" tIns="0" rIns="0" bIns="0" rtlCol="0" anchor="ctr"/>
          <a:lstStyle/>
          <a:p>
            <a:pPr marL="0" indent="0">
              <a:buNone/>
            </a:pPr>
            <a:r>
              <a:rPr lang="en-US" sz="5400" b="1" dirty="0">
                <a:solidFill>
                  <a:schemeClr val="accent2"/>
                </a:solidFill>
                <a:latin typeface="Arial" pitchFamily="34" charset="0"/>
                <a:ea typeface="Arial" pitchFamily="34" charset="-122"/>
                <a:cs typeface="Arial" pitchFamily="34" charset="-120"/>
              </a:rPr>
              <a:t>US$0.41</a:t>
            </a:r>
            <a:endParaRPr lang="en-US" sz="5400" dirty="0"/>
          </a:p>
        </p:txBody>
      </p:sp>
      <p:sp>
        <p:nvSpPr>
          <p:cNvPr id="8" name="Callout text"/>
          <p:cNvSpPr txBox="1"/>
          <p:nvPr/>
        </p:nvSpPr>
        <p:spPr>
          <a:xfrm>
            <a:off x="4480560" y="4160520"/>
            <a:ext cx="6766560" cy="1280160"/>
          </a:xfrm>
          <a:prstGeom prst="rect">
            <a:avLst/>
          </a:prstGeom>
          <a:noFill/>
          <a:ln/>
        </p:spPr>
        <p:txBody>
          <a:bodyPr wrap="square" lIns="0" tIns="0" rIns="0" bIns="0" rtlCol="0" anchor="ctr"/>
          <a:lstStyle/>
          <a:p>
            <a:pPr marL="0" indent="0">
              <a:buNone/>
            </a:pPr>
            <a:r>
              <a:rPr lang="en-US" sz="2000" dirty="0">
                <a:solidFill>
                  <a:schemeClr val="bg1"/>
                </a:solidFill>
              </a:rPr>
              <a:t>Average declared price per kilogram of a Chinese nut in 2024, about R7.50. Our wire rod alone costs R15–R22/kg.</a:t>
            </a:r>
            <a:endParaRPr lang="en-US" sz="2000" dirty="0"/>
          </a:p>
        </p:txBody>
      </p:sp>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p>
            <a:pPr marL="0" indent="0">
              <a:buNone/>
            </a:pPr>
            <a:r>
              <a:rPr lang="en-US" sz="1300" b="1" kern="0" spc="200" dirty="0">
                <a:solidFill>
                  <a:schemeClr val="accent1"/>
                </a:solidFill>
              </a:rPr>
              <a:t>QUESTION 2 · AT CBC</a:t>
            </a: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nchor="t"/>
          <a:lstStyle/>
          <a:p>
            <a:pPr marL="0" indent="0" algn="l">
              <a:buNone/>
            </a:pPr>
            <a:r>
              <a:rPr lang="en-US" sz="3400" b="1" dirty="0">
                <a:solidFill>
                  <a:schemeClr val="tx1"/>
                </a:solidFill>
              </a:rPr>
              <a:t>What it has meant on our factory floor</a:t>
            </a:r>
            <a:endParaRPr lang="en-US" sz="3400" dirty="0"/>
          </a:p>
        </p:txBody>
      </p:sp>
      <p:sp>
        <p:nvSpPr>
          <p:cNvPr id="4" name="The pressure card"/>
          <p:cNvSpPr/>
          <p:nvPr/>
        </p:nvSpPr>
        <p:spPr>
          <a:xfrm>
            <a:off x="640080" y="1828800"/>
            <a:ext cx="5303520" cy="3291840"/>
          </a:xfrm>
          <a:prstGeom prst="rect">
            <a:avLst/>
          </a:prstGeom>
          <a:solidFill>
            <a:schemeClr val="bg2"/>
          </a:solidFill>
          <a:ln/>
        </p:spPr>
      </p:sp>
      <p:sp>
        <p:nvSpPr>
          <p:cNvPr id="5" name="The pressure heading"/>
          <p:cNvSpPr txBox="1"/>
          <p:nvPr/>
        </p:nvSpPr>
        <p:spPr>
          <a:xfrm>
            <a:off x="1005840" y="2103120"/>
            <a:ext cx="4572000" cy="457200"/>
          </a:xfrm>
          <a:prstGeom prst="rect">
            <a:avLst/>
          </a:prstGeom>
          <a:noFill/>
          <a:ln/>
        </p:spPr>
        <p:txBody>
          <a:bodyPr wrap="square" lIns="0" tIns="0" rIns="0" bIns="0" rtlCol="0" anchor="ctr"/>
          <a:lstStyle/>
          <a:p>
            <a:pPr marL="0" indent="0">
              <a:buNone/>
            </a:pPr>
            <a:r>
              <a:rPr lang="en-US" sz="2200" b="1" dirty="0">
                <a:solidFill>
                  <a:schemeClr val="accent1"/>
                </a:solidFill>
              </a:rPr>
              <a:t>The pressure</a:t>
            </a:r>
            <a:endParaRPr lang="en-US" sz="2200" dirty="0"/>
          </a:p>
        </p:txBody>
      </p:sp>
      <p:sp>
        <p:nvSpPr>
          <p:cNvPr id="6" name="The pressure list"/>
          <p:cNvSpPr txBox="1"/>
          <p:nvPr/>
        </p:nvSpPr>
        <p:spPr>
          <a:xfrm>
            <a:off x="1005840" y="2743200"/>
            <a:ext cx="4572000" cy="219456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Headcount: 2,400+ at our peak (CBC and National Bolts), about 100 today</a:t>
            </a:r>
            <a:endParaRPr lang="en-US" sz="1800" dirty="0"/>
          </a:p>
          <a:p>
            <a:pPr marL="342900" indent="-342900">
              <a:spcAft>
                <a:spcPts val="1000"/>
              </a:spcAft>
              <a:buSzPct val="100000"/>
              <a:buChar char="•"/>
            </a:pPr>
            <a:r>
              <a:rPr lang="en-US" sz="1800" dirty="0">
                <a:solidFill>
                  <a:schemeClr val="tx1"/>
                </a:solidFill>
              </a:rPr>
              <a:t>Capacity in use: about 40%</a:t>
            </a:r>
            <a:endParaRPr lang="en-US" sz="1800" dirty="0"/>
          </a:p>
          <a:p>
            <a:pPr marL="342900" indent="-342900">
              <a:spcAft>
                <a:spcPts val="1000"/>
              </a:spcAft>
              <a:buSzPct val="100000"/>
              <a:buChar char="•"/>
            </a:pPr>
            <a:r>
              <a:rPr lang="en-US" sz="1800" dirty="0">
                <a:solidFill>
                  <a:schemeClr val="tx1"/>
                </a:solidFill>
              </a:rPr>
              <a:t>Larger-diameter wire rod now imported from China</a:t>
            </a:r>
            <a:endParaRPr lang="en-US" sz="1800" dirty="0"/>
          </a:p>
        </p:txBody>
      </p:sp>
      <p:sp>
        <p:nvSpPr>
          <p:cNvPr id="7" name="How we've responded card"/>
          <p:cNvSpPr/>
          <p:nvPr/>
        </p:nvSpPr>
        <p:spPr>
          <a:xfrm>
            <a:off x="6263640" y="1828800"/>
            <a:ext cx="5303520" cy="3291840"/>
          </a:xfrm>
          <a:prstGeom prst="rect">
            <a:avLst/>
          </a:prstGeom>
          <a:solidFill>
            <a:schemeClr val="bg2"/>
          </a:solidFill>
          <a:ln/>
        </p:spPr>
      </p:sp>
      <p:sp>
        <p:nvSpPr>
          <p:cNvPr id="8" name="How we&amp;apos;ve responded heading"/>
          <p:cNvSpPr txBox="1"/>
          <p:nvPr/>
        </p:nvSpPr>
        <p:spPr>
          <a:xfrm>
            <a:off x="6629400" y="2103120"/>
            <a:ext cx="4572000" cy="457200"/>
          </a:xfrm>
          <a:prstGeom prst="rect">
            <a:avLst/>
          </a:prstGeom>
          <a:noFill/>
          <a:ln/>
        </p:spPr>
        <p:txBody>
          <a:bodyPr wrap="square" lIns="0" tIns="0" rIns="0" bIns="0" rtlCol="0" anchor="ctr"/>
          <a:lstStyle/>
          <a:p>
            <a:pPr marL="0" indent="0">
              <a:buNone/>
            </a:pPr>
            <a:r>
              <a:rPr lang="en-US" sz="2200" b="1" dirty="0">
                <a:solidFill>
                  <a:schemeClr val="tx1"/>
                </a:solidFill>
              </a:rPr>
              <a:t>How we've responded</a:t>
            </a:r>
            <a:endParaRPr lang="en-US" sz="2200" dirty="0"/>
          </a:p>
        </p:txBody>
      </p:sp>
      <p:sp>
        <p:nvSpPr>
          <p:cNvPr id="9" name="How we've responded list"/>
          <p:cNvSpPr txBox="1"/>
          <p:nvPr/>
        </p:nvSpPr>
        <p:spPr>
          <a:xfrm>
            <a:off x="6629400" y="2743200"/>
            <a:ext cx="4572000" cy="219456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Invested in systems</a:t>
            </a:r>
            <a:endParaRPr lang="en-US" sz="1800" dirty="0"/>
          </a:p>
          <a:p>
            <a:pPr marL="342900" indent="-342900">
              <a:spcAft>
                <a:spcPts val="1000"/>
              </a:spcAft>
              <a:buSzPct val="100000"/>
              <a:buChar char="•"/>
            </a:pPr>
            <a:r>
              <a:rPr lang="en-US" sz="1800" dirty="0">
                <a:solidFill>
                  <a:schemeClr val="tx1"/>
                </a:solidFill>
              </a:rPr>
              <a:t>Used trade remedies through SAFMA</a:t>
            </a:r>
            <a:endParaRPr lang="en-US" sz="1800" dirty="0"/>
          </a:p>
          <a:p>
            <a:pPr marL="342900" indent="-342900">
              <a:spcAft>
                <a:spcPts val="1000"/>
              </a:spcAft>
              <a:buSzPct val="100000"/>
              <a:buChar char="•"/>
            </a:pPr>
            <a:r>
              <a:rPr lang="en-US" sz="1800" dirty="0">
                <a:solidFill>
                  <a:schemeClr val="tx1"/>
                </a:solidFill>
              </a:rPr>
              <a:t>Flagged local content abuse to the Steel Fund</a:t>
            </a:r>
            <a:endParaRPr lang="en-US" sz="1800" dirty="0"/>
          </a:p>
          <a:p>
            <a:pPr marL="342900" indent="-342900">
              <a:spcAft>
                <a:spcPts val="1000"/>
              </a:spcAft>
              <a:buSzPct val="100000"/>
              <a:buChar char="•"/>
            </a:pPr>
            <a:r>
              <a:rPr lang="en-US" sz="1800" dirty="0">
                <a:solidFill>
                  <a:schemeClr val="tx1"/>
                </a:solidFill>
              </a:rPr>
              <a:t>Building toward exports to the EU as CBAM bites</a:t>
            </a:r>
            <a:endParaRPr lang="en-US" sz="1800" dirty="0"/>
          </a:p>
        </p:txBody>
      </p:sp>
      <p:sp>
        <p:nvSpPr>
          <p:cNvPr id="11" name="Text 0"/>
          <p:cNvSpPr>
            <a:spLocks noGrp="1"/>
          </p:cNvSpPr>
          <p:nvPr>
            <p:ph type="body" idx="102" hasCustomPrompt="1"/>
          </p:nvPr>
        </p:nvSpPr>
        <p:spPr>
          <a:xfrm>
            <a:off x="640080" y="6309360"/>
            <a:ext cx="10881360" cy="320040"/>
          </a:xfrm>
          <a:prstGeom prst="rect">
            <a:avLst/>
          </a:prstGeom>
          <a:noFill/>
          <a:ln/>
        </p:spPr>
        <p:txBody>
          <a:bodyPr wrap="square" rtlCol="0"/>
          <a:lstStyle/>
          <a:p>
            <a:pPr marL="0" indent="0">
              <a:buNone/>
            </a:pPr>
            <a:endParaRPr lang="en-US" sz="1000" dirty="0"/>
          </a:p>
        </p:txBody>
      </p:sp>
      <p:sp>
        <p:nvSpPr>
          <p:cNvPr id="25"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411480"/>
            <a:ext cx="10881360" cy="365760"/>
          </a:xfrm>
          <a:prstGeom prst="rect">
            <a:avLst/>
          </a:prstGeom>
          <a:noFill/>
          <a:ln/>
        </p:spPr>
        <p:txBody>
          <a:bodyPr wrap="square" rtlCol="0"/>
          <a:lstStyle/>
          <a:p>
            <a:pPr marL="0" indent="0">
              <a:buNone/>
            </a:pPr>
            <a:r>
              <a:rPr lang="en-US" sz="1300" b="1" kern="0" spc="200" dirty="0">
                <a:solidFill>
                  <a:schemeClr val="accent1"/>
                </a:solidFill>
              </a:rPr>
              <a:t>QUESTION 3 · WHAT GOVERNMENT CAN DO</a:t>
            </a:r>
            <a:endParaRPr lang="en-US" sz="1300" dirty="0"/>
          </a:p>
        </p:txBody>
      </p:sp>
      <p:sp>
        <p:nvSpPr>
          <p:cNvPr id="3" name="Text 0"/>
          <p:cNvSpPr>
            <a:spLocks noGrp="1"/>
          </p:cNvSpPr>
          <p:nvPr>
            <p:ph type="title" idx="101" hasCustomPrompt="1"/>
          </p:nvPr>
        </p:nvSpPr>
        <p:spPr>
          <a:xfrm>
            <a:off x="640080" y="777240"/>
            <a:ext cx="10881360" cy="822960"/>
          </a:xfrm>
          <a:prstGeom prst="rect">
            <a:avLst/>
          </a:prstGeom>
          <a:noFill/>
          <a:ln/>
        </p:spPr>
        <p:txBody>
          <a:bodyPr wrap="square" rtlCol="0" anchor="t"/>
          <a:lstStyle/>
          <a:p>
            <a:pPr marL="0" indent="0" algn="l">
              <a:buNone/>
            </a:pPr>
            <a:r>
              <a:rPr lang="en-US" sz="3400" b="1" dirty="0">
                <a:solidFill>
                  <a:schemeClr val="tx1"/>
                </a:solidFill>
              </a:rPr>
              <a:t>Six practical measures</a:t>
            </a:r>
            <a:endParaRPr lang="en-US" sz="3400" dirty="0"/>
          </a:p>
        </p:txBody>
      </p:sp>
      <p:sp>
        <p:nvSpPr>
          <p:cNvPr id="4" name="Ask badge 1"/>
          <p:cNvSpPr/>
          <p:nvPr/>
        </p:nvSpPr>
        <p:spPr>
          <a:xfrm>
            <a:off x="640080" y="1874520"/>
            <a:ext cx="548640" cy="548640"/>
          </a:xfrm>
          <a:prstGeom prst="ellipse">
            <a:avLst/>
          </a:prstGeom>
          <a:solidFill>
            <a:schemeClr val="accent1"/>
          </a:solidFill>
          <a:ln/>
        </p:spPr>
      </p:sp>
      <p:sp>
        <p:nvSpPr>
          <p:cNvPr id="5" name="Ask number 1"/>
          <p:cNvSpPr txBox="1"/>
          <p:nvPr/>
        </p:nvSpPr>
        <p:spPr>
          <a:xfrm>
            <a:off x="640080" y="187452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1</a:t>
            </a:r>
            <a:endParaRPr lang="en-US" sz="2000" dirty="0"/>
          </a:p>
        </p:txBody>
      </p:sp>
      <p:sp>
        <p:nvSpPr>
          <p:cNvPr id="6" name="Ask heading 1"/>
          <p:cNvSpPr txBox="1"/>
          <p:nvPr/>
        </p:nvSpPr>
        <p:spPr>
          <a:xfrm>
            <a:off x="1417320" y="1828800"/>
            <a:ext cx="4480560" cy="457200"/>
          </a:xfrm>
          <a:prstGeom prst="rect">
            <a:avLst/>
          </a:prstGeom>
          <a:noFill/>
          <a:ln/>
        </p:spPr>
        <p:txBody>
          <a:bodyPr wrap="square" lIns="0" tIns="0" rIns="0" bIns="0" rtlCol="0" anchor="t"/>
          <a:lstStyle/>
          <a:p>
            <a:pPr marL="0" indent="0">
              <a:buNone/>
            </a:pPr>
            <a:r>
              <a:rPr lang="en-US" sz="1900" b="1" dirty="0">
                <a:solidFill>
                  <a:schemeClr val="tx1"/>
                </a:solidFill>
              </a:rPr>
              <a:t>Close the staged-consignment gap</a:t>
            </a:r>
            <a:endParaRPr lang="en-US" sz="1900" dirty="0"/>
          </a:p>
        </p:txBody>
      </p:sp>
      <p:sp>
        <p:nvSpPr>
          <p:cNvPr id="7" name="Ask text 1"/>
          <p:cNvSpPr txBox="1"/>
          <p:nvPr/>
        </p:nvSpPr>
        <p:spPr>
          <a:xfrm>
            <a:off x="1417320" y="2331720"/>
            <a:ext cx="4480560" cy="731520"/>
          </a:xfrm>
          <a:prstGeom prst="rect">
            <a:avLst/>
          </a:prstGeom>
          <a:noFill/>
          <a:ln/>
        </p:spPr>
        <p:txBody>
          <a:bodyPr wrap="square" lIns="0" tIns="0" rIns="0" bIns="0" rtlCol="0" anchor="t"/>
          <a:lstStyle/>
          <a:p>
            <a:pPr marL="0" indent="0">
              <a:buNone/>
            </a:pPr>
            <a:r>
              <a:rPr lang="en-US" sz="1500" dirty="0">
                <a:solidFill>
                  <a:schemeClr val="tx2"/>
                </a:solidFill>
              </a:rPr>
              <a:t>ITAC's review already lists fasteners and tower sections as made locally</a:t>
            </a:r>
            <a:endParaRPr lang="en-US" sz="1500" dirty="0"/>
          </a:p>
        </p:txBody>
      </p:sp>
      <p:sp>
        <p:nvSpPr>
          <p:cNvPr id="8" name="Ask badge 2"/>
          <p:cNvSpPr/>
          <p:nvPr/>
        </p:nvSpPr>
        <p:spPr>
          <a:xfrm>
            <a:off x="6263640" y="1874520"/>
            <a:ext cx="548640" cy="548640"/>
          </a:xfrm>
          <a:prstGeom prst="ellipse">
            <a:avLst/>
          </a:prstGeom>
          <a:solidFill>
            <a:schemeClr val="accent1"/>
          </a:solidFill>
          <a:ln/>
        </p:spPr>
      </p:sp>
      <p:sp>
        <p:nvSpPr>
          <p:cNvPr id="9" name="Ask number 2"/>
          <p:cNvSpPr txBox="1"/>
          <p:nvPr/>
        </p:nvSpPr>
        <p:spPr>
          <a:xfrm>
            <a:off x="6263640" y="187452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2</a:t>
            </a:r>
            <a:endParaRPr lang="en-US" sz="2000" dirty="0"/>
          </a:p>
        </p:txBody>
      </p:sp>
      <p:sp>
        <p:nvSpPr>
          <p:cNvPr id="10" name="Ask heading 2"/>
          <p:cNvSpPr txBox="1"/>
          <p:nvPr/>
        </p:nvSpPr>
        <p:spPr>
          <a:xfrm>
            <a:off x="7040880" y="1828800"/>
            <a:ext cx="4480560" cy="457200"/>
          </a:xfrm>
          <a:prstGeom prst="rect">
            <a:avLst/>
          </a:prstGeom>
          <a:noFill/>
          <a:ln/>
        </p:spPr>
        <p:txBody>
          <a:bodyPr wrap="square" lIns="0" tIns="0" rIns="0" bIns="0" rtlCol="0" anchor="t"/>
          <a:lstStyle/>
          <a:p>
            <a:pPr marL="0" indent="0">
              <a:buNone/>
            </a:pPr>
            <a:r>
              <a:rPr lang="en-US" sz="1900" b="1" dirty="0">
                <a:solidFill>
                  <a:schemeClr val="tx1"/>
                </a:solidFill>
              </a:rPr>
              <a:t>Verify local content and penalise breaches</a:t>
            </a:r>
            <a:endParaRPr lang="en-US" sz="1900" dirty="0"/>
          </a:p>
        </p:txBody>
      </p:sp>
      <p:sp>
        <p:nvSpPr>
          <p:cNvPr id="11" name="Ask text 2"/>
          <p:cNvSpPr txBox="1"/>
          <p:nvPr/>
        </p:nvSpPr>
        <p:spPr>
          <a:xfrm>
            <a:off x="7040880" y="2331720"/>
            <a:ext cx="4480560" cy="731520"/>
          </a:xfrm>
          <a:prstGeom prst="rect">
            <a:avLst/>
          </a:prstGeom>
          <a:noFill/>
          <a:ln/>
        </p:spPr>
        <p:txBody>
          <a:bodyPr wrap="square" lIns="0" tIns="0" rIns="0" bIns="0" rtlCol="0" anchor="t"/>
          <a:lstStyle/>
          <a:p>
            <a:pPr marL="0" indent="0">
              <a:buNone/>
            </a:pPr>
            <a:r>
              <a:rPr lang="en-US" sz="1500" dirty="0">
                <a:solidFill>
                  <a:schemeClr val="tx2"/>
                </a:solidFill>
              </a:rPr>
              <a:t>Re-pass procurement law quickly, with local content intact</a:t>
            </a:r>
            <a:endParaRPr lang="en-US" sz="1500" dirty="0"/>
          </a:p>
        </p:txBody>
      </p:sp>
      <p:sp>
        <p:nvSpPr>
          <p:cNvPr id="12" name="Ask badge 3"/>
          <p:cNvSpPr/>
          <p:nvPr/>
        </p:nvSpPr>
        <p:spPr>
          <a:xfrm>
            <a:off x="640080" y="3291840"/>
            <a:ext cx="548640" cy="548640"/>
          </a:xfrm>
          <a:prstGeom prst="ellipse">
            <a:avLst/>
          </a:prstGeom>
          <a:solidFill>
            <a:schemeClr val="accent1"/>
          </a:solidFill>
          <a:ln/>
        </p:spPr>
      </p:sp>
      <p:sp>
        <p:nvSpPr>
          <p:cNvPr id="13" name="Ask number 3"/>
          <p:cNvSpPr txBox="1"/>
          <p:nvPr/>
        </p:nvSpPr>
        <p:spPr>
          <a:xfrm>
            <a:off x="640080" y="329184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3</a:t>
            </a:r>
            <a:endParaRPr lang="en-US" sz="2000" dirty="0"/>
          </a:p>
        </p:txBody>
      </p:sp>
      <p:sp>
        <p:nvSpPr>
          <p:cNvPr id="14" name="Ask heading 3"/>
          <p:cNvSpPr txBox="1"/>
          <p:nvPr/>
        </p:nvSpPr>
        <p:spPr>
          <a:xfrm>
            <a:off x="1417320" y="3246120"/>
            <a:ext cx="4480560" cy="457200"/>
          </a:xfrm>
          <a:prstGeom prst="rect">
            <a:avLst/>
          </a:prstGeom>
          <a:noFill/>
          <a:ln/>
        </p:spPr>
        <p:txBody>
          <a:bodyPr wrap="square" lIns="0" tIns="0" rIns="0" bIns="0" rtlCol="0" anchor="t"/>
          <a:lstStyle/>
          <a:p>
            <a:pPr marL="0" indent="0">
              <a:buNone/>
            </a:pPr>
            <a:r>
              <a:rPr lang="en-US" sz="1900" b="1" dirty="0">
                <a:solidFill>
                  <a:schemeClr val="tx1"/>
                </a:solidFill>
              </a:rPr>
              <a:t>Finish trade cases on time</a:t>
            </a:r>
            <a:endParaRPr lang="en-US" sz="1900" dirty="0"/>
          </a:p>
        </p:txBody>
      </p:sp>
      <p:sp>
        <p:nvSpPr>
          <p:cNvPr id="15" name="Ask text 3"/>
          <p:cNvSpPr txBox="1"/>
          <p:nvPr/>
        </p:nvSpPr>
        <p:spPr>
          <a:xfrm>
            <a:off x="1417320" y="3749040"/>
            <a:ext cx="4480560" cy="731520"/>
          </a:xfrm>
          <a:prstGeom prst="rect">
            <a:avLst/>
          </a:prstGeom>
          <a:noFill/>
          <a:ln/>
        </p:spPr>
        <p:txBody>
          <a:bodyPr wrap="square" lIns="0" tIns="0" rIns="0" bIns="0" rtlCol="0" anchor="t"/>
          <a:lstStyle/>
          <a:p>
            <a:pPr marL="0" indent="0">
              <a:buNone/>
            </a:pPr>
            <a:r>
              <a:rPr lang="en-US" sz="1500" dirty="0">
                <a:solidFill>
                  <a:schemeClr val="tx2"/>
                </a:solidFill>
              </a:rPr>
              <a:t>Resource ITAC so a legal deadline is never missed again</a:t>
            </a:r>
            <a:endParaRPr lang="en-US" sz="1500" dirty="0"/>
          </a:p>
        </p:txBody>
      </p:sp>
      <p:sp>
        <p:nvSpPr>
          <p:cNvPr id="16" name="Ask badge 4"/>
          <p:cNvSpPr/>
          <p:nvPr/>
        </p:nvSpPr>
        <p:spPr>
          <a:xfrm>
            <a:off x="6263640" y="3291840"/>
            <a:ext cx="548640" cy="548640"/>
          </a:xfrm>
          <a:prstGeom prst="ellipse">
            <a:avLst/>
          </a:prstGeom>
          <a:solidFill>
            <a:schemeClr val="accent1"/>
          </a:solidFill>
          <a:ln/>
        </p:spPr>
      </p:sp>
      <p:sp>
        <p:nvSpPr>
          <p:cNvPr id="17" name="Ask number 4"/>
          <p:cNvSpPr txBox="1"/>
          <p:nvPr/>
        </p:nvSpPr>
        <p:spPr>
          <a:xfrm>
            <a:off x="6263640" y="329184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4</a:t>
            </a:r>
            <a:endParaRPr lang="en-US" sz="2000" dirty="0"/>
          </a:p>
        </p:txBody>
      </p:sp>
      <p:sp>
        <p:nvSpPr>
          <p:cNvPr id="18" name="Ask heading 4"/>
          <p:cNvSpPr txBox="1"/>
          <p:nvPr/>
        </p:nvSpPr>
        <p:spPr>
          <a:xfrm>
            <a:off x="7040880" y="3246120"/>
            <a:ext cx="4480560" cy="457200"/>
          </a:xfrm>
          <a:prstGeom prst="rect">
            <a:avLst/>
          </a:prstGeom>
          <a:noFill/>
          <a:ln/>
        </p:spPr>
        <p:txBody>
          <a:bodyPr wrap="square" lIns="0" tIns="0" rIns="0" bIns="0" rtlCol="0" anchor="t"/>
          <a:lstStyle/>
          <a:p>
            <a:pPr marL="0" indent="0">
              <a:buNone/>
            </a:pPr>
            <a:r>
              <a:rPr lang="en-US" sz="1900" b="1" dirty="0">
                <a:solidFill>
                  <a:schemeClr val="tx1"/>
                </a:solidFill>
              </a:rPr>
              <a:t>Police customs values</a:t>
            </a:r>
            <a:endParaRPr lang="en-US" sz="1900" dirty="0"/>
          </a:p>
        </p:txBody>
      </p:sp>
      <p:sp>
        <p:nvSpPr>
          <p:cNvPr id="19" name="Ask text 4"/>
          <p:cNvSpPr txBox="1"/>
          <p:nvPr/>
        </p:nvSpPr>
        <p:spPr>
          <a:xfrm>
            <a:off x="7040880" y="3749040"/>
            <a:ext cx="4480560" cy="731520"/>
          </a:xfrm>
          <a:prstGeom prst="rect">
            <a:avLst/>
          </a:prstGeom>
          <a:noFill/>
          <a:ln/>
        </p:spPr>
        <p:txBody>
          <a:bodyPr wrap="square" lIns="0" tIns="0" rIns="0" bIns="0" rtlCol="0" anchor="t"/>
          <a:lstStyle/>
          <a:p>
            <a:pPr marL="0" indent="0">
              <a:buNone/>
            </a:pPr>
            <a:r>
              <a:rPr lang="en-US" sz="1500" dirty="0">
                <a:solidFill>
                  <a:schemeClr val="tx2"/>
                </a:solidFill>
              </a:rPr>
              <a:t>A declared price below the cost of the steel should trigger an inspection</a:t>
            </a:r>
            <a:endParaRPr lang="en-US" sz="1500" dirty="0"/>
          </a:p>
        </p:txBody>
      </p:sp>
      <p:sp>
        <p:nvSpPr>
          <p:cNvPr id="20" name="Ask badge 5"/>
          <p:cNvSpPr/>
          <p:nvPr/>
        </p:nvSpPr>
        <p:spPr>
          <a:xfrm>
            <a:off x="640080" y="4709160"/>
            <a:ext cx="548640" cy="548640"/>
          </a:xfrm>
          <a:prstGeom prst="ellipse">
            <a:avLst/>
          </a:prstGeom>
          <a:solidFill>
            <a:schemeClr val="accent1"/>
          </a:solidFill>
          <a:ln/>
        </p:spPr>
      </p:sp>
      <p:sp>
        <p:nvSpPr>
          <p:cNvPr id="21" name="Ask number 5"/>
          <p:cNvSpPr txBox="1"/>
          <p:nvPr/>
        </p:nvSpPr>
        <p:spPr>
          <a:xfrm>
            <a:off x="640080" y="470916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5</a:t>
            </a:r>
            <a:endParaRPr lang="en-US" sz="2000" dirty="0"/>
          </a:p>
        </p:txBody>
      </p:sp>
      <p:sp>
        <p:nvSpPr>
          <p:cNvPr id="22" name="Ask heading 5"/>
          <p:cNvSpPr txBox="1"/>
          <p:nvPr/>
        </p:nvSpPr>
        <p:spPr>
          <a:xfrm>
            <a:off x="1417320" y="4663440"/>
            <a:ext cx="4480560" cy="457200"/>
          </a:xfrm>
          <a:prstGeom prst="rect">
            <a:avLst/>
          </a:prstGeom>
          <a:noFill/>
          <a:ln/>
        </p:spPr>
        <p:txBody>
          <a:bodyPr wrap="square" lIns="0" tIns="0" rIns="0" bIns="0" rtlCol="0" anchor="t"/>
          <a:lstStyle/>
          <a:p>
            <a:pPr marL="0" indent="0">
              <a:buNone/>
            </a:pPr>
            <a:r>
              <a:rPr lang="en-US" sz="1900" b="1" dirty="0">
                <a:solidFill>
                  <a:schemeClr val="tx1"/>
                </a:solidFill>
              </a:rPr>
              <a:t>Fix the inputs</a:t>
            </a:r>
            <a:endParaRPr lang="en-US" sz="1900" dirty="0"/>
          </a:p>
        </p:txBody>
      </p:sp>
      <p:sp>
        <p:nvSpPr>
          <p:cNvPr id="23" name="Ask text 5"/>
          <p:cNvSpPr txBox="1"/>
          <p:nvPr/>
        </p:nvSpPr>
        <p:spPr>
          <a:xfrm>
            <a:off x="1417320" y="5166360"/>
            <a:ext cx="4480560" cy="731520"/>
          </a:xfrm>
          <a:prstGeom prst="rect">
            <a:avLst/>
          </a:prstGeom>
          <a:noFill/>
          <a:ln/>
        </p:spPr>
        <p:txBody>
          <a:bodyPr wrap="square" lIns="0" tIns="0" rIns="0" bIns="0" rtlCol="0" anchor="t"/>
          <a:lstStyle/>
          <a:p>
            <a:pPr marL="0" indent="0">
              <a:buNone/>
            </a:pPr>
            <a:r>
              <a:rPr lang="en-US" sz="1500" dirty="0">
                <a:solidFill>
                  <a:schemeClr val="tx2"/>
                </a:solidFill>
              </a:rPr>
              <a:t>Competitive wire rod and energy, so protection buys time to become competitive</a:t>
            </a:r>
            <a:endParaRPr lang="en-US" sz="1500" dirty="0"/>
          </a:p>
        </p:txBody>
      </p:sp>
      <p:sp>
        <p:nvSpPr>
          <p:cNvPr id="24" name="Ask badge 6"/>
          <p:cNvSpPr/>
          <p:nvPr/>
        </p:nvSpPr>
        <p:spPr>
          <a:xfrm>
            <a:off x="6263640" y="4709160"/>
            <a:ext cx="548640" cy="548640"/>
          </a:xfrm>
          <a:prstGeom prst="ellipse">
            <a:avLst/>
          </a:prstGeom>
          <a:solidFill>
            <a:schemeClr val="accent1"/>
          </a:solidFill>
          <a:ln/>
        </p:spPr>
      </p:sp>
      <p:sp>
        <p:nvSpPr>
          <p:cNvPr id="25" name="Ask number 6"/>
          <p:cNvSpPr txBox="1"/>
          <p:nvPr/>
        </p:nvSpPr>
        <p:spPr>
          <a:xfrm>
            <a:off x="6263640" y="470916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6</a:t>
            </a:r>
            <a:endParaRPr lang="en-US" sz="2000" dirty="0"/>
          </a:p>
        </p:txBody>
      </p:sp>
      <p:sp>
        <p:nvSpPr>
          <p:cNvPr id="26" name="Ask heading 6"/>
          <p:cNvSpPr txBox="1"/>
          <p:nvPr/>
        </p:nvSpPr>
        <p:spPr>
          <a:xfrm>
            <a:off x="7040880" y="4663440"/>
            <a:ext cx="4480560" cy="457200"/>
          </a:xfrm>
          <a:prstGeom prst="rect">
            <a:avLst/>
          </a:prstGeom>
          <a:noFill/>
          <a:ln/>
        </p:spPr>
        <p:txBody>
          <a:bodyPr wrap="square" lIns="0" tIns="0" rIns="0" bIns="0" rtlCol="0" anchor="t"/>
          <a:lstStyle/>
          <a:p>
            <a:pPr marL="0" indent="0">
              <a:buNone/>
            </a:pPr>
            <a:r>
              <a:rPr lang="en-US" sz="1900" b="1" dirty="0">
                <a:solidFill>
                  <a:schemeClr val="tx1"/>
                </a:solidFill>
              </a:rPr>
              <a:t>Back exporters into green markets</a:t>
            </a:r>
            <a:endParaRPr lang="en-US" sz="1900" dirty="0"/>
          </a:p>
        </p:txBody>
      </p:sp>
      <p:sp>
        <p:nvSpPr>
          <p:cNvPr id="27" name="Ask text 6"/>
          <p:cNvSpPr txBox="1"/>
          <p:nvPr/>
        </p:nvSpPr>
        <p:spPr>
          <a:xfrm>
            <a:off x="7040880" y="5166360"/>
            <a:ext cx="4480560" cy="731520"/>
          </a:xfrm>
          <a:prstGeom prst="rect">
            <a:avLst/>
          </a:prstGeom>
          <a:noFill/>
          <a:ln/>
        </p:spPr>
        <p:txBody>
          <a:bodyPr wrap="square" lIns="0" tIns="0" rIns="0" bIns="0" rtlCol="0" anchor="t"/>
          <a:lstStyle/>
          <a:p>
            <a:pPr marL="0" indent="0">
              <a:buNone/>
            </a:pPr>
            <a:r>
              <a:rPr lang="en-US" sz="1500" dirty="0">
                <a:solidFill>
                  <a:schemeClr val="tx2"/>
                </a:solidFill>
              </a:rPr>
              <a:t>Help producers verify their carbon data for EU buyers under CBAM</a:t>
            </a:r>
            <a:endParaRPr lang="en-US" sz="1500" dirty="0"/>
          </a:p>
        </p:txBody>
      </p:sp>
      <p:sp>
        <p:nvSpPr>
          <p:cNvPr id="29" name="Text 0"/>
          <p:cNvSpPr>
            <a:spLocks noGrp="1"/>
          </p:cNvSpPr>
          <p:nvPr>
            <p:ph type="body" idx="102" hasCustomPrompt="1"/>
          </p:nvPr>
        </p:nvSpPr>
        <p:spPr>
          <a:xfrm>
            <a:off x="640080" y="6309360"/>
            <a:ext cx="10881360" cy="320040"/>
          </a:xfrm>
          <a:prstGeom prst="rect">
            <a:avLst/>
          </a:prstGeom>
          <a:noFill/>
          <a:ln/>
        </p:spPr>
        <p:txBody>
          <a:bodyPr wrap="square" rtlCol="0"/>
          <a:lstStyle/>
          <a:p>
            <a:pPr marL="0" indent="0">
              <a:buNone/>
            </a:pPr>
            <a:endParaRPr lang="en-US" sz="1000" dirty="0"/>
          </a:p>
        </p:txBody>
      </p:sp>
      <p:sp>
        <p:nvSpPr>
          <p:cNvPr id="28" name="Slide Number Placeholder 0"/>
          <p:cNvSpPr>
            <a:spLocks noGrp="1"/>
          </p:cNvSpPr>
          <p:nvPr>
            <p:ph type="sldNum" sz="quarter" idx="4294967295"/>
          </p:nvPr>
        </p:nvSpPr>
        <p:spPr>
          <a:xfrm>
            <a:off x="11338560" y="630936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4A5563"/>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63040"/>
            <a:ext cx="10515600" cy="2377440"/>
          </a:xfrm>
          <a:prstGeom prst="rect">
            <a:avLst/>
          </a:prstGeom>
          <a:noFill/>
          <a:ln/>
        </p:spPr>
        <p:txBody>
          <a:bodyPr wrap="square" rtlCol="0" anchor="t"/>
          <a:lstStyle/>
          <a:p>
            <a:pPr marL="0" indent="0" algn="l">
              <a:buNone/>
            </a:pPr>
            <a:r>
              <a:rPr lang="en-US" sz="4400" b="1" dirty="0">
                <a:solidFill>
                  <a:schemeClr val="bg1"/>
                </a:solidFill>
              </a:rPr>
              <a:t>The demand is here. The capability is here. Enforcement is missing.</a:t>
            </a:r>
            <a:endParaRPr lang="en-US" sz="4400" dirty="0"/>
          </a:p>
        </p:txBody>
      </p:sp>
      <p:sp>
        <p:nvSpPr>
          <p:cNvPr id="3" name="Text 0"/>
          <p:cNvSpPr>
            <a:spLocks noGrp="1"/>
          </p:cNvSpPr>
          <p:nvPr>
            <p:ph type="body" idx="101" hasCustomPrompt="1"/>
          </p:nvPr>
        </p:nvSpPr>
        <p:spPr>
          <a:xfrm>
            <a:off x="640080" y="3931920"/>
            <a:ext cx="9601200" cy="822960"/>
          </a:xfrm>
          <a:prstGeom prst="rect">
            <a:avLst/>
          </a:prstGeom>
          <a:noFill/>
          <a:ln/>
        </p:spPr>
        <p:txBody>
          <a:bodyPr wrap="square" rtlCol="0"/>
          <a:lstStyle/>
          <a:p>
            <a:pPr marL="0" indent="0">
              <a:buNone/>
            </a:pPr>
            <a:r>
              <a:rPr lang="en-US" sz="2200" dirty="0">
                <a:solidFill>
                  <a:schemeClr val="bg1"/>
                </a:solidFill>
              </a:rPr>
              <a:t>If the energy transition is built with imported bolts, we will have clean power and fewer jobs.</a:t>
            </a:r>
            <a:endParaRPr lang="en-US" sz="2200" dirty="0"/>
          </a:p>
        </p:txBody>
      </p:sp>
      <p:sp>
        <p:nvSpPr>
          <p:cNvPr id="4" name="Signature"/>
          <p:cNvSpPr txBox="1"/>
          <p:nvPr/>
        </p:nvSpPr>
        <p:spPr>
          <a:xfrm>
            <a:off x="640080" y="5760720"/>
            <a:ext cx="7315200" cy="365760"/>
          </a:xfrm>
          <a:prstGeom prst="rect">
            <a:avLst/>
          </a:prstGeom>
          <a:noFill/>
          <a:ln/>
        </p:spPr>
        <p:txBody>
          <a:bodyPr wrap="square" lIns="0" tIns="0" rIns="0" bIns="0" rtlCol="0" anchor="ctr"/>
          <a:lstStyle/>
          <a:p>
            <a:pPr marL="0" indent="0">
              <a:buNone/>
            </a:pPr>
            <a:r>
              <a:rPr lang="en-US" sz="1400" dirty="0">
                <a:solidFill>
                  <a:schemeClr val="bg2"/>
                </a:solidFill>
              </a:rPr>
              <a:t>Bryce Neumann · CBC Fasteners </a:t>
            </a:r>
            <a:endParaRPr lang="en-US" sz="1400" dirty="0"/>
          </a:p>
        </p:txBody>
      </p:sp>
    </p:spTree>
  </p:cSld>
  <p:clrMapOvr>
    <a:masterClrMapping/>
  </p:clrMapOvr>
</p:sld>
</file>

<file path=ppt/theme/theme1.xml><?xml version="1.0" encoding="utf-8"?>
<a:theme xmlns:a="http://schemas.openxmlformats.org/drawingml/2006/main" name="CBC Forge">
  <a:themeElements>
    <a:clrScheme name="CBC Forge">
      <a:dk1>
        <a:srgbClr val="1B2430"/>
      </a:dk1>
      <a:lt1>
        <a:srgbClr val="FFFFFF"/>
      </a:lt1>
      <a:dk2>
        <a:srgbClr val="4A5563"/>
      </a:dk2>
      <a:lt2>
        <a:srgbClr val="F1EEE8"/>
      </a:lt2>
      <a:accent1>
        <a:srgbClr val="B4540A"/>
      </a:accent1>
      <a:accent2>
        <a:srgbClr val="F0913A"/>
      </a:accent2>
      <a:accent3>
        <a:srgbClr val="1B2430"/>
      </a:accent3>
      <a:accent4>
        <a:srgbClr val="7A8796"/>
      </a:accent4>
      <a:accent5>
        <a:srgbClr val="DDD8CE"/>
      </a:accent5>
      <a:accent6>
        <a:srgbClr val="C9CFD6"/>
      </a:accent6>
      <a:hlink>
        <a:srgbClr val="B4540A"/>
      </a:hlink>
      <a:folHlink>
        <a:srgbClr val="7A8796"/>
      </a:folHlink>
    </a:clrScheme>
    <a:fontScheme name="CBC Forg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2413</Words>
  <Application>Microsoft Office PowerPoint</Application>
  <PresentationFormat>Widescreen</PresentationFormat>
  <Paragraphs>99</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CBC Forge</vt:lpstr>
      <vt:lpstr>Every imported fastener is a job we didn't keep</vt:lpstr>
      <vt:lpstr>Are we creating the jobs we should be? No.</vt:lpstr>
      <vt:lpstr>Three places the jobs leak out</vt:lpstr>
      <vt:lpstr>China sends a third of the value, most of the tonnes</vt:lpstr>
      <vt:lpstr>What it has meant on our factory floor</vt:lpstr>
      <vt:lpstr>Six practical measures</vt:lpstr>
      <vt:lpstr>The demand is here. The capability is here. Enforcement is missing.</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JET Conference – CBC Fasteners Panel</dc:title>
  <dc:subject>PptxGenJS Presentation</dc:subject>
  <dc:creator>Bryce Neumann</dc:creator>
  <cp:lastModifiedBy>Bryce Neumann</cp:lastModifiedBy>
  <cp:revision>3</cp:revision>
  <dcterms:created xsi:type="dcterms:W3CDTF">2026-10-08T10:02:32Z</dcterms:created>
  <dcterms:modified xsi:type="dcterms:W3CDTF">2026-10-08T10:19:12Z</dcterms:modified>
</cp:coreProperties>
</file>