
<file path=[Content_Types].xml><?xml version="1.0" encoding="utf-8"?>
<Types xmlns="http://schemas.openxmlformats.org/package/2006/content-types">
  <Default ContentType="application/vnd.openxmlformats-officedocument.spreadsheetml.sheet" Extension="xlsx"/>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1.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34" roundtripDataSignature="AMtx7mhwcswPGFYeS9L6WPoiD690A6i7c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34" Type="http://customschemas.google.com/relationships/presentationmetadata" Target="meta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c:style val="2"/>
  <c:chart>
    <c:autoTitleDeleted val="1"/>
    <c:plotArea>
      <c:layout/>
      <c:doughnutChart>
        <c:varyColors val="1"/>
        <c:ser>
          <c:idx val="0"/>
          <c:order val="0"/>
          <c:tx>
            <c:strRef>
              <c:f>Sheet1!$B$1</c:f>
              <c:strCache>
                <c:ptCount val="1"/>
                <c:pt idx="0">
                  <c:v>Firms</c:v>
                </c:pt>
              </c:strCache>
            </c:strRef>
          </c:tx>
          <c:dPt>
            <c:idx val="0"/>
            <c:bubble3D val="0"/>
            <c:spPr>
              <a:solidFill>
                <a:srgbClr val="D09D3D"/>
              </a:solidFill>
              <a:ln>
                <a:noFill/>
              </a:ln>
            </c:spPr>
            <c:extLst>
              <c:ext xmlns:c16="http://schemas.microsoft.com/office/drawing/2014/chart" uri="{C3380CC4-5D6E-409C-BE32-E72D297353CC}">
                <c16:uniqueId val="{00000001-FF72-AC4D-B70A-4ACF750BEAA8}"/>
              </c:ext>
            </c:extLst>
          </c:dPt>
          <c:dPt>
            <c:idx val="1"/>
            <c:bubble3D val="0"/>
            <c:spPr>
              <a:solidFill>
                <a:srgbClr val="E3E3E3"/>
              </a:solidFill>
              <a:ln>
                <a:noFill/>
              </a:ln>
            </c:spPr>
            <c:extLst>
              <c:ext xmlns:c16="http://schemas.microsoft.com/office/drawing/2014/chart" uri="{C3380CC4-5D6E-409C-BE32-E72D297353CC}">
                <c16:uniqueId val="{00000003-FF72-AC4D-B70A-4ACF750BEAA8}"/>
              </c:ext>
            </c:extLst>
          </c:dPt>
          <c:cat>
            <c:strRef>
              <c:f>Sheet1!$A$2:$A$3</c:f>
              <c:strCache>
                <c:ptCount val="2"/>
                <c:pt idx="0">
                  <c:v>With policy</c:v>
                </c:pt>
                <c:pt idx="1">
                  <c:v>Without</c:v>
                </c:pt>
              </c:strCache>
            </c:strRef>
          </c:cat>
          <c:val>
            <c:numRef>
              <c:f>Sheet1!$B$2:$B$3</c:f>
              <c:numCache>
                <c:formatCode>General</c:formatCode>
                <c:ptCount val="2"/>
                <c:pt idx="0">
                  <c:v>13</c:v>
                </c:pt>
                <c:pt idx="1">
                  <c:v>87</c:v>
                </c:pt>
              </c:numCache>
            </c:numRef>
          </c:val>
          <c:extLst>
            <c:ext xmlns:c16="http://schemas.microsoft.com/office/drawing/2014/chart" uri="{C3380CC4-5D6E-409C-BE32-E72D297353CC}">
              <c16:uniqueId val="{00000004-FF72-AC4D-B70A-4ACF750BEAA8}"/>
            </c:ext>
          </c:extLst>
        </c:ser>
        <c:dLbls>
          <c:showLegendKey val="0"/>
          <c:showVal val="0"/>
          <c:showCatName val="0"/>
          <c:showSerName val="0"/>
          <c:showPercent val="0"/>
          <c:showBubbleSize val="0"/>
          <c:showLeaderLines val="1"/>
        </c:dLbls>
        <c:firstSliceAng val="0"/>
        <c:holeSize val="62"/>
      </c:doughnutChart>
    </c:plotArea>
    <c:plotVisOnly val="1"/>
    <c:dispBlanksAs val="gap"/>
    <c:showDLblsOverMax val="0"/>
  </c:chart>
  <c:txPr>
    <a:bodyPr/>
    <a:lstStyle/>
    <a:p>
      <a:pPr>
        <a:defRPr sz="1800"/>
      </a:pPr>
      <a:endParaRPr lang="en-GH"/>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it..or"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it..or"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it..or"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it..or"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it..or"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it..or"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1706742426_2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31706742426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completed report, experience of completing report and what it illuminates ito of findings….evaluation of uptake, once it has been launched.generating report, what it illuminates, implications and outcomes….how they want to use </a:t>
            </a:r>
            <a:r>
              <a:rPr lang="en-US" u="sng">
                <a:solidFill>
                  <a:schemeClr val="hlink"/>
                </a:solidFill>
                <a:hlinkClick r:id="rId2"/>
              </a:rPr>
              <a:t>it..or</a:t>
            </a:r>
            <a:r>
              <a:rPr lang="en-US"/>
              <a:t> should be used to generate impact.  the process, findings, outcomes, planning for impact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cd92873ef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3cd92873ef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completed report, experience of completing report and what it illuminates ito of findings….evaluation of uptake, once it has been launched.generating report, what it illuminates, implications and outcomes….how they want to use </a:t>
            </a:r>
            <a:r>
              <a:rPr lang="en-US" u="sng">
                <a:solidFill>
                  <a:schemeClr val="hlink"/>
                </a:solidFill>
                <a:hlinkClick r:id="rId2"/>
              </a:rPr>
              <a:t>it..or</a:t>
            </a:r>
            <a:r>
              <a:rPr lang="en-US"/>
              <a:t> should be used to generate impact.  the process, findings, outcomes, planning for impact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completed report, experience of completing report and what it illuminates ito of findings….evaluation of uptake, once it has been launched.generating report, what it illuminates, implications and outcomes….how they want to use </a:t>
            </a:r>
            <a:r>
              <a:rPr lang="en-US" u="sng">
                <a:solidFill>
                  <a:schemeClr val="hlink"/>
                </a:solidFill>
                <a:hlinkClick r:id="rId2"/>
              </a:rPr>
              <a:t>it..or</a:t>
            </a:r>
            <a:r>
              <a:rPr lang="en-US"/>
              <a:t> should be used to generate impact.  the process, findings, outcomes, planning for impact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completed report, experience of completing report and what it illuminates ito of findings….evaluation of uptake, once it has been launched.generating report, what it illuminates, implications and outcomes….how they want to use </a:t>
            </a:r>
            <a:r>
              <a:rPr lang="en-US" u="sng">
                <a:solidFill>
                  <a:schemeClr val="hlink"/>
                </a:solidFill>
                <a:hlinkClick r:id="rId2"/>
              </a:rPr>
              <a:t>it..or</a:t>
            </a:r>
            <a:r>
              <a:rPr lang="en-US"/>
              <a:t> should be used to generate impact.  the process, findings, outcomes, planning for impact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2" name="Google Shape;45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7" name="Google Shape;45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completed report, experience of completing report and what it illuminates ito of findings….evaluation of uptake, once it has been launched.generating report, what it illuminates, implications and outcomes….how they want to use </a:t>
            </a:r>
            <a:r>
              <a:rPr lang="en-US" u="sng">
                <a:solidFill>
                  <a:schemeClr val="hlink"/>
                </a:solidFill>
                <a:hlinkClick r:id="rId2"/>
              </a:rPr>
              <a:t>it..or</a:t>
            </a:r>
            <a:r>
              <a:rPr lang="en-US"/>
              <a:t> should be used to generate impact.  the process, findings, outcomes, planning for impact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completed report, experience of completing report and what it illuminates ito of findings….evaluation of uptake, once it has been launched.generating report, what it illuminates, implications and outcomes….how they want to use </a:t>
            </a:r>
            <a:r>
              <a:rPr lang="en-US" u="sng">
                <a:solidFill>
                  <a:schemeClr val="hlink"/>
                </a:solidFill>
                <a:hlinkClick r:id="rId2"/>
              </a:rPr>
              <a:t>it..or</a:t>
            </a:r>
            <a:r>
              <a:rPr lang="en-US"/>
              <a:t> should be used to generate impact.  the process, findings, outcomes, planning for impact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5" name="Google Shape;65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7" name="Google Shape;737;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3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1" name="Shape 11"/>
        <p:cNvGrpSpPr/>
        <p:nvPr/>
      </p:nvGrpSpPr>
      <p:grpSpPr>
        <a:xfrm>
          <a:off x="0" y="0"/>
          <a:ext cx="0" cy="0"/>
          <a:chOff x="0" y="0"/>
          <a:chExt cx="0" cy="0"/>
        </a:xfrm>
      </p:grpSpPr>
      <p:sp>
        <p:nvSpPr>
          <p:cNvPr id="12" name="Google Shape;12;g3185399ba3f_0_27"/>
          <p:cNvSpPr/>
          <p:nvPr/>
        </p:nvSpPr>
        <p:spPr>
          <a:xfrm rot="5400000">
            <a:off x="8268367" y="-1"/>
            <a:ext cx="875633" cy="87563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 name="Google Shape;13;g3185399ba3f_0_27"/>
          <p:cNvSpPr txBox="1"/>
          <p:nvPr>
            <p:ph type="ctrTitle"/>
          </p:nvPr>
        </p:nvSpPr>
        <p:spPr>
          <a:xfrm>
            <a:off x="3488805" y="432352"/>
            <a:ext cx="4326000" cy="2614800"/>
          </a:xfrm>
          <a:prstGeom prst="rect">
            <a:avLst/>
          </a:prstGeom>
          <a:noFill/>
          <a:ln>
            <a:noFill/>
          </a:ln>
        </p:spPr>
        <p:txBody>
          <a:bodyPr anchorCtr="0" anchor="b" bIns="34275" lIns="68575" spcFirstLastPara="1" rIns="68575" wrap="square" tIns="34275">
            <a:noAutofit/>
          </a:bodyPr>
          <a:lstStyle>
            <a:lvl1pPr lvl="0" algn="l">
              <a:lnSpc>
                <a:spcPct val="80000"/>
              </a:lnSpc>
              <a:spcBef>
                <a:spcPts val="0"/>
              </a:spcBef>
              <a:spcAft>
                <a:spcPts val="0"/>
              </a:spcAft>
              <a:buClr>
                <a:schemeClr val="dk1"/>
              </a:buClr>
              <a:buSzPts val="4500"/>
              <a:buFont typeface="Arial"/>
              <a:buNone/>
              <a:defRPr b="1" i="0" sz="450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14" name="Google Shape;14;g3185399ba3f_0_27"/>
          <p:cNvPicPr preferRelativeResize="0"/>
          <p:nvPr/>
        </p:nvPicPr>
        <p:blipFill rotWithShape="1">
          <a:blip r:embed="rId2">
            <a:alphaModFix/>
          </a:blip>
          <a:srcRect b="32692" l="0" r="30119" t="0"/>
          <a:stretch/>
        </p:blipFill>
        <p:spPr>
          <a:xfrm>
            <a:off x="692412" y="875619"/>
            <a:ext cx="2223311" cy="2183413"/>
          </a:xfrm>
          <a:prstGeom prst="rect">
            <a:avLst/>
          </a:prstGeom>
          <a:noFill/>
          <a:ln>
            <a:noFill/>
          </a:ln>
        </p:spPr>
      </p:pic>
      <p:pic>
        <p:nvPicPr>
          <p:cNvPr id="15" name="Google Shape;15;g3185399ba3f_0_27"/>
          <p:cNvPicPr preferRelativeResize="0"/>
          <p:nvPr/>
        </p:nvPicPr>
        <p:blipFill rotWithShape="1">
          <a:blip r:embed="rId3">
            <a:alphaModFix/>
          </a:blip>
          <a:srcRect b="19739" l="12210" r="12758" t="69016"/>
          <a:stretch/>
        </p:blipFill>
        <p:spPr>
          <a:xfrm>
            <a:off x="593558" y="4355433"/>
            <a:ext cx="8095014" cy="78806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2 content">
  <p:cSld name="Title and 2 content">
    <p:bg>
      <p:bgPr>
        <a:solidFill>
          <a:schemeClr val="accent1"/>
        </a:solidFill>
      </p:bgPr>
    </p:bg>
    <p:spTree>
      <p:nvGrpSpPr>
        <p:cNvPr id="16" name="Shape 16"/>
        <p:cNvGrpSpPr/>
        <p:nvPr/>
      </p:nvGrpSpPr>
      <p:grpSpPr>
        <a:xfrm>
          <a:off x="0" y="0"/>
          <a:ext cx="0" cy="0"/>
          <a:chOff x="0" y="0"/>
          <a:chExt cx="0" cy="0"/>
        </a:xfrm>
      </p:grpSpPr>
      <p:sp>
        <p:nvSpPr>
          <p:cNvPr id="17" name="Google Shape;17;g3185399ba3f_0_122"/>
          <p:cNvSpPr txBox="1"/>
          <p:nvPr>
            <p:ph type="title"/>
          </p:nvPr>
        </p:nvSpPr>
        <p:spPr>
          <a:xfrm>
            <a:off x="875619" y="51756"/>
            <a:ext cx="7334400" cy="1279800"/>
          </a:xfrm>
          <a:prstGeom prst="rect">
            <a:avLst/>
          </a:prstGeom>
          <a:noFill/>
          <a:ln>
            <a:noFill/>
          </a:ln>
        </p:spPr>
        <p:txBody>
          <a:bodyPr anchorCtr="0" anchor="b" bIns="34275" lIns="68575" spcFirstLastPara="1" rIns="68575" wrap="square" tIns="34275">
            <a:noAutofit/>
          </a:bodyPr>
          <a:lstStyle>
            <a:lvl1pPr lvl="0" algn="l">
              <a:lnSpc>
                <a:spcPct val="80000"/>
              </a:lnSpc>
              <a:spcBef>
                <a:spcPts val="0"/>
              </a:spcBef>
              <a:spcAft>
                <a:spcPts val="0"/>
              </a:spcAft>
              <a:buClr>
                <a:schemeClr val="lt1"/>
              </a:buClr>
              <a:buSzPts val="3200"/>
              <a:buFont typeface="Arial"/>
              <a:buNone/>
              <a:defRPr b="1" sz="320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 name="Google Shape;18;g3185399ba3f_0_122"/>
          <p:cNvSpPr txBox="1"/>
          <p:nvPr>
            <p:ph idx="1" type="body"/>
          </p:nvPr>
        </p:nvSpPr>
        <p:spPr>
          <a:xfrm>
            <a:off x="875620" y="1517988"/>
            <a:ext cx="3497700" cy="2499600"/>
          </a:xfrm>
          <a:prstGeom prst="rect">
            <a:avLst/>
          </a:prstGeom>
          <a:noFill/>
          <a:ln>
            <a:noFill/>
          </a:ln>
        </p:spPr>
        <p:txBody>
          <a:bodyPr anchorCtr="0" anchor="t" bIns="34275" lIns="68575" spcFirstLastPara="1" rIns="68575" wrap="square" tIns="34275">
            <a:normAutofit/>
          </a:bodyPr>
          <a:lstStyle>
            <a:lvl1pPr indent="-323850" lvl="0" marL="457200" algn="l">
              <a:lnSpc>
                <a:spcPct val="90000"/>
              </a:lnSpc>
              <a:spcBef>
                <a:spcPts val="800"/>
              </a:spcBef>
              <a:spcAft>
                <a:spcPts val="0"/>
              </a:spcAft>
              <a:buClr>
                <a:schemeClr val="lt1"/>
              </a:buClr>
              <a:buSzPts val="1500"/>
              <a:buFont typeface="Arial"/>
              <a:buAutoNum type="arabicPeriod"/>
              <a:defRPr sz="1500">
                <a:solidFill>
                  <a:schemeClr val="lt1"/>
                </a:solidFill>
                <a:latin typeface="Arial"/>
                <a:ea typeface="Arial"/>
                <a:cs typeface="Arial"/>
                <a:sym typeface="Arial"/>
              </a:defRPr>
            </a:lvl1pPr>
            <a:lvl2pPr indent="-323850" lvl="1" marL="914400" algn="l">
              <a:lnSpc>
                <a:spcPct val="90000"/>
              </a:lnSpc>
              <a:spcBef>
                <a:spcPts val="800"/>
              </a:spcBef>
              <a:spcAft>
                <a:spcPts val="0"/>
              </a:spcAft>
              <a:buClr>
                <a:schemeClr val="lt1"/>
              </a:buClr>
              <a:buSzPts val="1500"/>
              <a:buFont typeface="Arial"/>
              <a:buAutoNum type="alphaLcPeriod"/>
              <a:defRPr sz="1500">
                <a:solidFill>
                  <a:schemeClr val="lt1"/>
                </a:solidFill>
                <a:latin typeface="Arial"/>
                <a:ea typeface="Arial"/>
                <a:cs typeface="Arial"/>
                <a:sym typeface="Arial"/>
              </a:defRPr>
            </a:lvl2pPr>
            <a:lvl3pPr indent="-323850" lvl="2" marL="1371600" algn="l">
              <a:lnSpc>
                <a:spcPct val="90000"/>
              </a:lnSpc>
              <a:spcBef>
                <a:spcPts val="800"/>
              </a:spcBef>
              <a:spcAft>
                <a:spcPts val="0"/>
              </a:spcAft>
              <a:buClr>
                <a:schemeClr val="lt1"/>
              </a:buClr>
              <a:buSzPts val="1500"/>
              <a:buFont typeface="Arial"/>
              <a:buAutoNum type="arabicParenR"/>
              <a:defRPr sz="1500">
                <a:solidFill>
                  <a:schemeClr val="lt1"/>
                </a:solidFill>
                <a:latin typeface="Arial"/>
                <a:ea typeface="Arial"/>
                <a:cs typeface="Arial"/>
                <a:sym typeface="Arial"/>
              </a:defRPr>
            </a:lvl3pPr>
            <a:lvl4pPr indent="-323850" lvl="3" marL="1828800" algn="l">
              <a:lnSpc>
                <a:spcPct val="90000"/>
              </a:lnSpc>
              <a:spcBef>
                <a:spcPts val="800"/>
              </a:spcBef>
              <a:spcAft>
                <a:spcPts val="0"/>
              </a:spcAft>
              <a:buClr>
                <a:schemeClr val="lt1"/>
              </a:buClr>
              <a:buSzPts val="1500"/>
              <a:buFont typeface="Arial"/>
              <a:buAutoNum type="alphaLcParenR"/>
              <a:defRPr sz="1500">
                <a:solidFill>
                  <a:schemeClr val="lt1"/>
                </a:solidFill>
                <a:latin typeface="Arial"/>
                <a:ea typeface="Arial"/>
                <a:cs typeface="Arial"/>
                <a:sym typeface="Arial"/>
              </a:defRPr>
            </a:lvl4pPr>
            <a:lvl5pPr indent="-323850" lvl="4" marL="2286000" algn="l">
              <a:lnSpc>
                <a:spcPct val="90000"/>
              </a:lnSpc>
              <a:spcBef>
                <a:spcPts val="800"/>
              </a:spcBef>
              <a:spcAft>
                <a:spcPts val="0"/>
              </a:spcAft>
              <a:buClr>
                <a:schemeClr val="lt1"/>
              </a:buClr>
              <a:buSzPts val="1500"/>
              <a:buFont typeface="Arial"/>
              <a:buAutoNum type="romanLcPeriod"/>
              <a:defRPr sz="1500">
                <a:solidFill>
                  <a:schemeClr val="lt1"/>
                </a:solidFill>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 name="Google Shape;19;g3185399ba3f_0_122"/>
          <p:cNvSpPr txBox="1"/>
          <p:nvPr>
            <p:ph idx="2" type="body"/>
          </p:nvPr>
        </p:nvSpPr>
        <p:spPr>
          <a:xfrm>
            <a:off x="4712426" y="1517988"/>
            <a:ext cx="3497700" cy="24996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500"/>
              <a:buFont typeface="Arial"/>
              <a:buNone/>
              <a:defRPr sz="1500">
                <a:solidFill>
                  <a:schemeClr val="lt1"/>
                </a:solidFill>
                <a:latin typeface="Arial"/>
                <a:ea typeface="Arial"/>
                <a:cs typeface="Arial"/>
                <a:sym typeface="Arial"/>
              </a:defRPr>
            </a:lvl1pPr>
            <a:lvl2pPr indent="-323850" lvl="1" marL="914400" algn="l">
              <a:lnSpc>
                <a:spcPct val="90000"/>
              </a:lnSpc>
              <a:spcBef>
                <a:spcPts val="800"/>
              </a:spcBef>
              <a:spcAft>
                <a:spcPts val="0"/>
              </a:spcAft>
              <a:buClr>
                <a:schemeClr val="lt1"/>
              </a:buClr>
              <a:buSzPts val="1500"/>
              <a:buFont typeface="Arial"/>
              <a:buChar char="•"/>
              <a:defRPr sz="1500">
                <a:solidFill>
                  <a:schemeClr val="lt1"/>
                </a:solidFill>
                <a:latin typeface="Arial"/>
                <a:ea typeface="Arial"/>
                <a:cs typeface="Arial"/>
                <a:sym typeface="Arial"/>
              </a:defRPr>
            </a:lvl2pPr>
            <a:lvl3pPr indent="-323850" lvl="2" marL="1371600" algn="l">
              <a:lnSpc>
                <a:spcPct val="90000"/>
              </a:lnSpc>
              <a:spcBef>
                <a:spcPts val="800"/>
              </a:spcBef>
              <a:spcAft>
                <a:spcPts val="0"/>
              </a:spcAft>
              <a:buClr>
                <a:schemeClr val="lt1"/>
              </a:buClr>
              <a:buSzPts val="1500"/>
              <a:buFont typeface="Arial"/>
              <a:buChar char="•"/>
              <a:defRPr sz="1500">
                <a:solidFill>
                  <a:schemeClr val="lt1"/>
                </a:solidFill>
                <a:latin typeface="Arial"/>
                <a:ea typeface="Arial"/>
                <a:cs typeface="Arial"/>
                <a:sym typeface="Arial"/>
              </a:defRPr>
            </a:lvl3pPr>
            <a:lvl4pPr indent="-323850" lvl="3" marL="1828800" algn="l">
              <a:lnSpc>
                <a:spcPct val="90000"/>
              </a:lnSpc>
              <a:spcBef>
                <a:spcPts val="800"/>
              </a:spcBef>
              <a:spcAft>
                <a:spcPts val="0"/>
              </a:spcAft>
              <a:buClr>
                <a:schemeClr val="lt1"/>
              </a:buClr>
              <a:buSzPts val="1500"/>
              <a:buFont typeface="Arial"/>
              <a:buChar char="•"/>
              <a:defRPr sz="1500">
                <a:solidFill>
                  <a:schemeClr val="lt1"/>
                </a:solidFill>
                <a:latin typeface="Arial"/>
                <a:ea typeface="Arial"/>
                <a:cs typeface="Arial"/>
                <a:sym typeface="Arial"/>
              </a:defRPr>
            </a:lvl4pPr>
            <a:lvl5pPr indent="-323850" lvl="4" marL="2286000" algn="l">
              <a:lnSpc>
                <a:spcPct val="90000"/>
              </a:lnSpc>
              <a:spcBef>
                <a:spcPts val="800"/>
              </a:spcBef>
              <a:spcAft>
                <a:spcPts val="0"/>
              </a:spcAft>
              <a:buClr>
                <a:schemeClr val="lt1"/>
              </a:buClr>
              <a:buSzPts val="1500"/>
              <a:buFont typeface="Arial"/>
              <a:buChar char="•"/>
              <a:defRPr sz="1500">
                <a:solidFill>
                  <a:schemeClr val="lt1"/>
                </a:solidFill>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 name="Google Shape;20;g3185399ba3f_0_122"/>
          <p:cNvSpPr txBox="1"/>
          <p:nvPr>
            <p:ph idx="10" type="dt"/>
          </p:nvPr>
        </p:nvSpPr>
        <p:spPr>
          <a:xfrm>
            <a:off x="285750" y="4767263"/>
            <a:ext cx="12759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sz="900">
                <a:solidFill>
                  <a:schemeClr val="accent3"/>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 name="Google Shape;21;g3185399ba3f_0_1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sz="900">
                <a:solidFill>
                  <a:schemeClr val="accent2"/>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 name="Google Shape;22;g3185399ba3f_0_122"/>
          <p:cNvSpPr txBox="1"/>
          <p:nvPr>
            <p:ph idx="12" type="sldNum"/>
          </p:nvPr>
        </p:nvSpPr>
        <p:spPr>
          <a:xfrm>
            <a:off x="7614957" y="4767263"/>
            <a:ext cx="12432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grpSp>
        <p:nvGrpSpPr>
          <p:cNvPr id="24" name="Google Shape;24;g3185399ba3f_0_32"/>
          <p:cNvGrpSpPr/>
          <p:nvPr/>
        </p:nvGrpSpPr>
        <p:grpSpPr>
          <a:xfrm>
            <a:off x="1" y="0"/>
            <a:ext cx="9143999" cy="2707855"/>
            <a:chOff x="1" y="0"/>
            <a:chExt cx="12191999" cy="3610473"/>
          </a:xfrm>
        </p:grpSpPr>
        <p:sp>
          <p:nvSpPr>
            <p:cNvPr id="25" name="Google Shape;25;g3185399ba3f_0_32"/>
            <p:cNvSpPr/>
            <p:nvPr/>
          </p:nvSpPr>
          <p:spPr>
            <a:xfrm flipH="1">
              <a:off x="8581528" y="1"/>
              <a:ext cx="3610472" cy="3610472"/>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6" name="Google Shape;26;g3185399ba3f_0_32"/>
            <p:cNvSpPr/>
            <p:nvPr/>
          </p:nvSpPr>
          <p:spPr>
            <a:xfrm>
              <a:off x="1" y="0"/>
              <a:ext cx="933865" cy="933865"/>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7" name="Google Shape;27;g3185399ba3f_0_32"/>
          <p:cNvSpPr txBox="1"/>
          <p:nvPr>
            <p:ph type="title"/>
          </p:nvPr>
        </p:nvSpPr>
        <p:spPr>
          <a:xfrm>
            <a:off x="869148" y="76516"/>
            <a:ext cx="7334400" cy="1308300"/>
          </a:xfrm>
          <a:prstGeom prst="rect">
            <a:avLst/>
          </a:prstGeom>
          <a:noFill/>
          <a:ln>
            <a:noFill/>
          </a:ln>
        </p:spPr>
        <p:txBody>
          <a:bodyPr anchorCtr="0" anchor="b" bIns="34275" lIns="68575" spcFirstLastPara="1" rIns="68575" wrap="square" tIns="34275">
            <a:noAutofit/>
          </a:bodyPr>
          <a:lstStyle>
            <a:lvl1pPr lvl="0" algn="l">
              <a:lnSpc>
                <a:spcPct val="80000"/>
              </a:lnSpc>
              <a:spcBef>
                <a:spcPts val="0"/>
              </a:spcBef>
              <a:spcAft>
                <a:spcPts val="0"/>
              </a:spcAft>
              <a:buClr>
                <a:schemeClr val="dk1"/>
              </a:buClr>
              <a:buSzPts val="3200"/>
              <a:buFont typeface="Arial"/>
              <a:buNone/>
              <a:defRPr b="1" i="0" sz="320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 name="Google Shape;28;g3185399ba3f_0_32"/>
          <p:cNvSpPr txBox="1"/>
          <p:nvPr>
            <p:ph idx="1" type="body"/>
          </p:nvPr>
        </p:nvSpPr>
        <p:spPr>
          <a:xfrm>
            <a:off x="869149" y="1513100"/>
            <a:ext cx="7334400" cy="25251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2100"/>
              <a:buNone/>
              <a:defRPr b="0" i="0">
                <a:latin typeface="Arial"/>
                <a:ea typeface="Arial"/>
                <a:cs typeface="Arial"/>
                <a:sym typeface="Arial"/>
              </a:defRPr>
            </a:lvl1pPr>
            <a:lvl2pPr indent="-228600" lvl="1" marL="914400" algn="l">
              <a:lnSpc>
                <a:spcPct val="90000"/>
              </a:lnSpc>
              <a:spcBef>
                <a:spcPts val="400"/>
              </a:spcBef>
              <a:spcAft>
                <a:spcPts val="0"/>
              </a:spcAft>
              <a:buClr>
                <a:schemeClr val="dk1"/>
              </a:buClr>
              <a:buSzPts val="1800"/>
              <a:buNone/>
              <a:defRPr b="0" i="0">
                <a:latin typeface="Arial"/>
                <a:ea typeface="Arial"/>
                <a:cs typeface="Arial"/>
                <a:sym typeface="Arial"/>
              </a:defRPr>
            </a:lvl2pPr>
            <a:lvl3pPr indent="-228600" lvl="2" marL="1371600" algn="l">
              <a:lnSpc>
                <a:spcPct val="90000"/>
              </a:lnSpc>
              <a:spcBef>
                <a:spcPts val="400"/>
              </a:spcBef>
              <a:spcAft>
                <a:spcPts val="0"/>
              </a:spcAft>
              <a:buClr>
                <a:schemeClr val="dk1"/>
              </a:buClr>
              <a:buSzPts val="1500"/>
              <a:buNone/>
              <a:defRPr b="0" i="0">
                <a:latin typeface="Arial"/>
                <a:ea typeface="Arial"/>
                <a:cs typeface="Arial"/>
                <a:sym typeface="Arial"/>
              </a:defRPr>
            </a:lvl3pPr>
            <a:lvl4pPr indent="-228600" lvl="3" marL="1828800" algn="l">
              <a:lnSpc>
                <a:spcPct val="90000"/>
              </a:lnSpc>
              <a:spcBef>
                <a:spcPts val="400"/>
              </a:spcBef>
              <a:spcAft>
                <a:spcPts val="0"/>
              </a:spcAft>
              <a:buClr>
                <a:schemeClr val="dk1"/>
              </a:buClr>
              <a:buSzPts val="1400"/>
              <a:buNone/>
              <a:defRPr b="0" i="0">
                <a:latin typeface="Arial"/>
                <a:ea typeface="Arial"/>
                <a:cs typeface="Arial"/>
                <a:sym typeface="Arial"/>
              </a:defRPr>
            </a:lvl4pPr>
            <a:lvl5pPr indent="-228600" lvl="4" marL="2286000" algn="l">
              <a:lnSpc>
                <a:spcPct val="90000"/>
              </a:lnSpc>
              <a:spcBef>
                <a:spcPts val="400"/>
              </a:spcBef>
              <a:spcAft>
                <a:spcPts val="0"/>
              </a:spcAft>
              <a:buClr>
                <a:schemeClr val="dk1"/>
              </a:buClr>
              <a:buSzPts val="1400"/>
              <a:buNone/>
              <a:defRPr b="0" i="0">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29" name="Google Shape;29;g3185399ba3f_0_32"/>
          <p:cNvPicPr preferRelativeResize="0"/>
          <p:nvPr/>
        </p:nvPicPr>
        <p:blipFill rotWithShape="1">
          <a:blip r:embed="rId2">
            <a:alphaModFix/>
          </a:blip>
          <a:srcRect b="32692" l="0" r="30119" t="0"/>
          <a:stretch/>
        </p:blipFill>
        <p:spPr>
          <a:xfrm>
            <a:off x="211858" y="4228019"/>
            <a:ext cx="738931" cy="725672"/>
          </a:xfrm>
          <a:prstGeom prst="rect">
            <a:avLst/>
          </a:prstGeom>
          <a:noFill/>
          <a:ln>
            <a:noFill/>
          </a:ln>
        </p:spPr>
      </p:pic>
      <p:sp>
        <p:nvSpPr>
          <p:cNvPr id="30" name="Google Shape;30;g3185399ba3f_0_32"/>
          <p:cNvSpPr txBox="1"/>
          <p:nvPr>
            <p:ph idx="12" type="sldNum"/>
          </p:nvPr>
        </p:nvSpPr>
        <p:spPr>
          <a:xfrm>
            <a:off x="7614957" y="4467513"/>
            <a:ext cx="12432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1" name="Google Shape;31;g3185399ba3f_0_32"/>
          <p:cNvPicPr preferRelativeResize="0"/>
          <p:nvPr/>
        </p:nvPicPr>
        <p:blipFill rotWithShape="1">
          <a:blip r:embed="rId3">
            <a:alphaModFix/>
          </a:blip>
          <a:srcRect b="19739" l="12210" r="12758" t="69016"/>
          <a:stretch/>
        </p:blipFill>
        <p:spPr>
          <a:xfrm>
            <a:off x="1010651" y="4363552"/>
            <a:ext cx="5879433" cy="59013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type="title">
  <p:cSld name="TITLE">
    <p:spTree>
      <p:nvGrpSpPr>
        <p:cNvPr id="32" name="Shape 32"/>
        <p:cNvGrpSpPr/>
        <p:nvPr/>
      </p:nvGrpSpPr>
      <p:grpSpPr>
        <a:xfrm>
          <a:off x="0" y="0"/>
          <a:ext cx="0" cy="0"/>
          <a:chOff x="0" y="0"/>
          <a:chExt cx="0" cy="0"/>
        </a:xfrm>
      </p:grpSpPr>
      <p:sp>
        <p:nvSpPr>
          <p:cNvPr id="33" name="Google Shape;33;g3185399ba3f_0_69"/>
          <p:cNvSpPr/>
          <p:nvPr/>
        </p:nvSpPr>
        <p:spPr>
          <a:xfrm>
            <a:off x="-7975" y="0"/>
            <a:ext cx="6820279" cy="4011930"/>
          </a:xfrm>
          <a:custGeom>
            <a:rect b="b" l="l" r="r" t="t"/>
            <a:pathLst>
              <a:path extrusionOk="0" h="6858000" w="11658597">
                <a:moveTo>
                  <a:pt x="0" y="0"/>
                </a:moveTo>
                <a:lnTo>
                  <a:pt x="8229597" y="0"/>
                </a:lnTo>
                <a:cubicBezTo>
                  <a:pt x="10123381" y="0"/>
                  <a:pt x="11658597" y="1535216"/>
                  <a:pt x="11658597" y="3429000"/>
                </a:cubicBezTo>
                <a:cubicBezTo>
                  <a:pt x="11658597" y="5322784"/>
                  <a:pt x="10123381" y="6858000"/>
                  <a:pt x="8229597" y="6858000"/>
                </a:cubicBezTo>
                <a:lnTo>
                  <a:pt x="0" y="6858000"/>
                </a:lnTo>
                <a:lnTo>
                  <a:pt x="0" y="0"/>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4" name="Google Shape;34;g3185399ba3f_0_69"/>
          <p:cNvSpPr/>
          <p:nvPr/>
        </p:nvSpPr>
        <p:spPr>
          <a:xfrm>
            <a:off x="0" y="4019107"/>
            <a:ext cx="9144000" cy="11244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5" name="Google Shape;35;g3185399ba3f_0_69"/>
          <p:cNvSpPr txBox="1"/>
          <p:nvPr>
            <p:ph type="ctrTitle"/>
          </p:nvPr>
        </p:nvSpPr>
        <p:spPr>
          <a:xfrm>
            <a:off x="875621" y="523126"/>
            <a:ext cx="4684500" cy="1620300"/>
          </a:xfrm>
          <a:prstGeom prst="rect">
            <a:avLst/>
          </a:prstGeom>
          <a:noFill/>
          <a:ln>
            <a:noFill/>
          </a:ln>
        </p:spPr>
        <p:txBody>
          <a:bodyPr anchorCtr="0" anchor="b" bIns="0" lIns="68575" spcFirstLastPara="1" rIns="68575" wrap="square" tIns="34275">
            <a:noAutofit/>
          </a:bodyPr>
          <a:lstStyle>
            <a:lvl1pPr lvl="0" algn="l">
              <a:lnSpc>
                <a:spcPct val="80000"/>
              </a:lnSpc>
              <a:spcBef>
                <a:spcPts val="0"/>
              </a:spcBef>
              <a:spcAft>
                <a:spcPts val="0"/>
              </a:spcAft>
              <a:buClr>
                <a:schemeClr val="lt1"/>
              </a:buClr>
              <a:buSzPts val="4500"/>
              <a:buFont typeface="Arial"/>
              <a:buNone/>
              <a:defRPr b="1" i="0" sz="450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6" name="Google Shape;36;g3185399ba3f_0_69"/>
          <p:cNvSpPr txBox="1"/>
          <p:nvPr>
            <p:ph idx="1" type="subTitle"/>
          </p:nvPr>
        </p:nvSpPr>
        <p:spPr>
          <a:xfrm>
            <a:off x="875621" y="2177893"/>
            <a:ext cx="4684500" cy="6846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800"/>
              </a:spcBef>
              <a:spcAft>
                <a:spcPts val="0"/>
              </a:spcAft>
              <a:buClr>
                <a:schemeClr val="lt1"/>
              </a:buClr>
              <a:buSzPts val="2400"/>
              <a:buNone/>
              <a:defRPr b="0" i="0" sz="2400">
                <a:solidFill>
                  <a:schemeClr val="lt1"/>
                </a:solidFill>
                <a:latin typeface="Arial"/>
                <a:ea typeface="Arial"/>
                <a:cs typeface="Arial"/>
                <a:sym typeface="Aria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37" name="Google Shape;37;g3185399ba3f_0_69"/>
          <p:cNvSpPr txBox="1"/>
          <p:nvPr>
            <p:ph idx="12" type="sldNum"/>
          </p:nvPr>
        </p:nvSpPr>
        <p:spPr>
          <a:xfrm>
            <a:off x="7614957" y="4487003"/>
            <a:ext cx="12432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8" name="Google Shape;38;g3185399ba3f_0_69"/>
          <p:cNvPicPr preferRelativeResize="0"/>
          <p:nvPr/>
        </p:nvPicPr>
        <p:blipFill rotWithShape="1">
          <a:blip r:embed="rId2">
            <a:alphaModFix/>
          </a:blip>
          <a:srcRect b="32692" l="0" r="30119" t="0"/>
          <a:stretch/>
        </p:blipFill>
        <p:spPr>
          <a:xfrm>
            <a:off x="211858" y="4228019"/>
            <a:ext cx="738931" cy="725672"/>
          </a:xfrm>
          <a:prstGeom prst="rect">
            <a:avLst/>
          </a:prstGeom>
          <a:noFill/>
          <a:ln>
            <a:noFill/>
          </a:ln>
        </p:spPr>
      </p:pic>
      <p:pic>
        <p:nvPicPr>
          <p:cNvPr id="39" name="Google Shape;39;g3185399ba3f_0_69"/>
          <p:cNvPicPr preferRelativeResize="0"/>
          <p:nvPr/>
        </p:nvPicPr>
        <p:blipFill rotWithShape="1">
          <a:blip r:embed="rId3">
            <a:alphaModFix/>
          </a:blip>
          <a:srcRect b="19739" l="12210" r="12758" t="69016"/>
          <a:stretch/>
        </p:blipFill>
        <p:spPr>
          <a:xfrm>
            <a:off x="1008626" y="4520370"/>
            <a:ext cx="3767258" cy="43332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0" name="Shape 40"/>
        <p:cNvGrpSpPr/>
        <p:nvPr/>
      </p:nvGrpSpPr>
      <p:grpSpPr>
        <a:xfrm>
          <a:off x="0" y="0"/>
          <a:ext cx="0" cy="0"/>
          <a:chOff x="0" y="0"/>
          <a:chExt cx="0" cy="0"/>
        </a:xfrm>
      </p:grpSpPr>
      <p:sp>
        <p:nvSpPr>
          <p:cNvPr id="41" name="Google Shape;41;g3185399ba3f_0_13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2" name="Google Shape;42;g3185399ba3f_0_13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3" name="Google Shape;43;g3185399ba3f_0_13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4" name="Google Shape;44;g3185399ba3f_0_1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5" name="Shape 45"/>
        <p:cNvGrpSpPr/>
        <p:nvPr/>
      </p:nvGrpSpPr>
      <p:grpSpPr>
        <a:xfrm>
          <a:off x="0" y="0"/>
          <a:ext cx="0" cy="0"/>
          <a:chOff x="0" y="0"/>
          <a:chExt cx="0" cy="0"/>
        </a:xfrm>
      </p:grpSpPr>
      <p:sp>
        <p:nvSpPr>
          <p:cNvPr id="46" name="Google Shape;46;g3185399ba3f_0_14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7" name="Google Shape;47;g3185399ba3f_0_14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8" name="Google Shape;48;g3185399ba3f_0_1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9" name="Shape 49"/>
        <p:cNvGrpSpPr/>
        <p:nvPr/>
      </p:nvGrpSpPr>
      <p:grpSpPr>
        <a:xfrm>
          <a:off x="0" y="0"/>
          <a:ext cx="0" cy="0"/>
          <a:chOff x="0" y="0"/>
          <a:chExt cx="0" cy="0"/>
        </a:xfrm>
      </p:grpSpPr>
      <p:sp>
        <p:nvSpPr>
          <p:cNvPr id="50" name="Google Shape;50;g3185399ba3f_0_14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51" name="Google Shape;51;g3185399ba3f_0_14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2" name="Google Shape;52;g3185399ba3f_0_1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g3185399ba3f_0_15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5" name="Google Shape;55;g3185399ba3f_0_1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Right Image">
  <p:cSld name="Title and Right Image">
    <p:spTree>
      <p:nvGrpSpPr>
        <p:cNvPr id="56" name="Shape 56"/>
        <p:cNvGrpSpPr/>
        <p:nvPr/>
      </p:nvGrpSpPr>
      <p:grpSpPr>
        <a:xfrm>
          <a:off x="0" y="0"/>
          <a:ext cx="0" cy="0"/>
          <a:chOff x="0" y="0"/>
          <a:chExt cx="0" cy="0"/>
        </a:xfrm>
      </p:grpSpPr>
      <p:grpSp>
        <p:nvGrpSpPr>
          <p:cNvPr id="57" name="Google Shape;57;g3185399ba3f_0_41"/>
          <p:cNvGrpSpPr/>
          <p:nvPr/>
        </p:nvGrpSpPr>
        <p:grpSpPr>
          <a:xfrm flipH="1">
            <a:off x="1" y="0"/>
            <a:ext cx="9143999" cy="2707855"/>
            <a:chOff x="1" y="0"/>
            <a:chExt cx="12191999" cy="3610473"/>
          </a:xfrm>
        </p:grpSpPr>
        <p:sp>
          <p:nvSpPr>
            <p:cNvPr id="58" name="Google Shape;58;g3185399ba3f_0_41"/>
            <p:cNvSpPr/>
            <p:nvPr/>
          </p:nvSpPr>
          <p:spPr>
            <a:xfrm flipH="1">
              <a:off x="8581528" y="1"/>
              <a:ext cx="3610472" cy="3610472"/>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 name="Google Shape;59;g3185399ba3f_0_41"/>
            <p:cNvSpPr/>
            <p:nvPr/>
          </p:nvSpPr>
          <p:spPr>
            <a:xfrm>
              <a:off x="1" y="0"/>
              <a:ext cx="933865" cy="933865"/>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60" name="Google Shape;60;g3185399ba3f_0_41"/>
          <p:cNvSpPr txBox="1"/>
          <p:nvPr>
            <p:ph type="title"/>
          </p:nvPr>
        </p:nvSpPr>
        <p:spPr>
          <a:xfrm>
            <a:off x="875619" y="1028700"/>
            <a:ext cx="4114800" cy="2807100"/>
          </a:xfrm>
          <a:prstGeom prst="rect">
            <a:avLst/>
          </a:prstGeom>
          <a:noFill/>
          <a:ln>
            <a:noFill/>
          </a:ln>
        </p:spPr>
        <p:txBody>
          <a:bodyPr anchorCtr="0" anchor="ctr" bIns="34275" lIns="68575" spcFirstLastPara="1" rIns="68575" wrap="square" tIns="34275">
            <a:noAutofit/>
          </a:bodyPr>
          <a:lstStyle>
            <a:lvl1pPr lvl="0" algn="l">
              <a:lnSpc>
                <a:spcPct val="80000"/>
              </a:lnSpc>
              <a:spcBef>
                <a:spcPts val="0"/>
              </a:spcBef>
              <a:spcAft>
                <a:spcPts val="0"/>
              </a:spcAft>
              <a:buClr>
                <a:schemeClr val="dk1"/>
              </a:buClr>
              <a:buSzPts val="4500"/>
              <a:buFont typeface="Arial"/>
              <a:buNone/>
              <a:defRPr b="1" i="0" sz="450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 name="Google Shape;61;g3185399ba3f_0_41"/>
          <p:cNvSpPr/>
          <p:nvPr>
            <p:ph idx="2" type="pic"/>
          </p:nvPr>
        </p:nvSpPr>
        <p:spPr>
          <a:xfrm>
            <a:off x="5387579" y="876300"/>
            <a:ext cx="3375300" cy="3390900"/>
          </a:xfrm>
          <a:prstGeom prst="ellipse">
            <a:avLst/>
          </a:prstGeom>
          <a:solidFill>
            <a:schemeClr val="accent2"/>
          </a:solidFill>
          <a:ln>
            <a:noFill/>
          </a:ln>
        </p:spPr>
      </p:sp>
      <p:sp>
        <p:nvSpPr>
          <p:cNvPr id="62" name="Google Shape;62;g3185399ba3f_0_41"/>
          <p:cNvSpPr txBox="1"/>
          <p:nvPr>
            <p:ph idx="12" type="sldNum"/>
          </p:nvPr>
        </p:nvSpPr>
        <p:spPr>
          <a:xfrm>
            <a:off x="7614957" y="4487003"/>
            <a:ext cx="12432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63" name="Google Shape;63;g3185399ba3f_0_41"/>
          <p:cNvPicPr preferRelativeResize="0"/>
          <p:nvPr/>
        </p:nvPicPr>
        <p:blipFill rotWithShape="1">
          <a:blip r:embed="rId2">
            <a:alphaModFix/>
          </a:blip>
          <a:srcRect b="32692" l="0" r="30119" t="0"/>
          <a:stretch/>
        </p:blipFill>
        <p:spPr>
          <a:xfrm>
            <a:off x="211858" y="4228019"/>
            <a:ext cx="738931" cy="725672"/>
          </a:xfrm>
          <a:prstGeom prst="rect">
            <a:avLst/>
          </a:prstGeom>
          <a:noFill/>
          <a:ln>
            <a:noFill/>
          </a:ln>
        </p:spPr>
      </p:pic>
      <p:pic>
        <p:nvPicPr>
          <p:cNvPr id="64" name="Google Shape;64;g3185399ba3f_0_41"/>
          <p:cNvPicPr preferRelativeResize="0"/>
          <p:nvPr/>
        </p:nvPicPr>
        <p:blipFill rotWithShape="1">
          <a:blip r:embed="rId3">
            <a:alphaModFix/>
          </a:blip>
          <a:srcRect b="19739" l="12210" r="12758" t="69016"/>
          <a:stretch/>
        </p:blipFill>
        <p:spPr>
          <a:xfrm>
            <a:off x="950789" y="4520370"/>
            <a:ext cx="3767258" cy="43332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eft Image">
  <p:cSld name="Title and Left Image">
    <p:spTree>
      <p:nvGrpSpPr>
        <p:cNvPr id="65" name="Shape 65"/>
        <p:cNvGrpSpPr/>
        <p:nvPr/>
      </p:nvGrpSpPr>
      <p:grpSpPr>
        <a:xfrm>
          <a:off x="0" y="0"/>
          <a:ext cx="0" cy="0"/>
          <a:chOff x="0" y="0"/>
          <a:chExt cx="0" cy="0"/>
        </a:xfrm>
      </p:grpSpPr>
      <p:grpSp>
        <p:nvGrpSpPr>
          <p:cNvPr id="66" name="Google Shape;66;g3185399ba3f_0_50"/>
          <p:cNvGrpSpPr/>
          <p:nvPr/>
        </p:nvGrpSpPr>
        <p:grpSpPr>
          <a:xfrm>
            <a:off x="1" y="0"/>
            <a:ext cx="9143999" cy="2707855"/>
            <a:chOff x="1" y="0"/>
            <a:chExt cx="12191999" cy="3610473"/>
          </a:xfrm>
        </p:grpSpPr>
        <p:sp>
          <p:nvSpPr>
            <p:cNvPr id="67" name="Google Shape;67;g3185399ba3f_0_50"/>
            <p:cNvSpPr/>
            <p:nvPr/>
          </p:nvSpPr>
          <p:spPr>
            <a:xfrm flipH="1">
              <a:off x="8581528" y="1"/>
              <a:ext cx="3610472" cy="3610472"/>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 name="Google Shape;68;g3185399ba3f_0_50"/>
            <p:cNvSpPr/>
            <p:nvPr/>
          </p:nvSpPr>
          <p:spPr>
            <a:xfrm>
              <a:off x="1" y="0"/>
              <a:ext cx="933865" cy="933865"/>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69" name="Google Shape;69;g3185399ba3f_0_50"/>
          <p:cNvSpPr txBox="1"/>
          <p:nvPr>
            <p:ph type="title"/>
          </p:nvPr>
        </p:nvSpPr>
        <p:spPr>
          <a:xfrm>
            <a:off x="4457700" y="342900"/>
            <a:ext cx="3840600" cy="2400300"/>
          </a:xfrm>
          <a:prstGeom prst="rect">
            <a:avLst/>
          </a:prstGeom>
          <a:noFill/>
          <a:ln>
            <a:noFill/>
          </a:ln>
        </p:spPr>
        <p:txBody>
          <a:bodyPr anchorCtr="0" anchor="b" bIns="34275" lIns="68575" spcFirstLastPara="1" rIns="68575" wrap="square" tIns="34275">
            <a:noAutofit/>
          </a:bodyPr>
          <a:lstStyle>
            <a:lvl1pPr lvl="0" algn="l">
              <a:lnSpc>
                <a:spcPct val="80000"/>
              </a:lnSpc>
              <a:spcBef>
                <a:spcPts val="0"/>
              </a:spcBef>
              <a:spcAft>
                <a:spcPts val="0"/>
              </a:spcAft>
              <a:buClr>
                <a:schemeClr val="dk1"/>
              </a:buClr>
              <a:buSzPts val="4500"/>
              <a:buFont typeface="Arial"/>
              <a:buNone/>
              <a:defRPr b="1" sz="450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0" name="Google Shape;70;g3185399ba3f_0_50"/>
          <p:cNvSpPr txBox="1"/>
          <p:nvPr>
            <p:ph idx="1" type="subTitle"/>
          </p:nvPr>
        </p:nvSpPr>
        <p:spPr>
          <a:xfrm>
            <a:off x="4457699" y="2743200"/>
            <a:ext cx="3840600" cy="13716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dk1"/>
              </a:buClr>
              <a:buSzPts val="2400"/>
              <a:buNone/>
              <a:defRPr b="0" i="0" sz="2400">
                <a:latin typeface="Arial"/>
                <a:ea typeface="Arial"/>
                <a:cs typeface="Arial"/>
                <a:sym typeface="Aria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71" name="Google Shape;71;g3185399ba3f_0_50"/>
          <p:cNvSpPr/>
          <p:nvPr>
            <p:ph idx="2" type="pic"/>
          </p:nvPr>
        </p:nvSpPr>
        <p:spPr>
          <a:xfrm>
            <a:off x="678179" y="666188"/>
            <a:ext cx="3375300" cy="3390900"/>
          </a:xfrm>
          <a:prstGeom prst="ellipse">
            <a:avLst/>
          </a:prstGeom>
          <a:solidFill>
            <a:schemeClr val="accent2"/>
          </a:solidFill>
          <a:ln>
            <a:noFill/>
          </a:ln>
        </p:spPr>
      </p:sp>
      <p:sp>
        <p:nvSpPr>
          <p:cNvPr id="72" name="Google Shape;72;g3185399ba3f_0_50"/>
          <p:cNvSpPr txBox="1"/>
          <p:nvPr>
            <p:ph idx="12" type="sldNum"/>
          </p:nvPr>
        </p:nvSpPr>
        <p:spPr>
          <a:xfrm>
            <a:off x="7614957" y="4487003"/>
            <a:ext cx="12432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73" name="Google Shape;73;g3185399ba3f_0_50"/>
          <p:cNvPicPr preferRelativeResize="0"/>
          <p:nvPr/>
        </p:nvPicPr>
        <p:blipFill rotWithShape="1">
          <a:blip r:embed="rId2">
            <a:alphaModFix/>
          </a:blip>
          <a:srcRect b="32692" l="0" r="30119" t="0"/>
          <a:stretch/>
        </p:blipFill>
        <p:spPr>
          <a:xfrm>
            <a:off x="211858" y="4228019"/>
            <a:ext cx="738931" cy="725672"/>
          </a:xfrm>
          <a:prstGeom prst="rect">
            <a:avLst/>
          </a:prstGeom>
          <a:noFill/>
          <a:ln>
            <a:noFill/>
          </a:ln>
        </p:spPr>
      </p:pic>
      <p:pic>
        <p:nvPicPr>
          <p:cNvPr id="74" name="Google Shape;74;g3185399ba3f_0_50"/>
          <p:cNvPicPr preferRelativeResize="0"/>
          <p:nvPr/>
        </p:nvPicPr>
        <p:blipFill rotWithShape="1">
          <a:blip r:embed="rId3">
            <a:alphaModFix/>
          </a:blip>
          <a:srcRect b="19739" l="12210" r="12758" t="69016"/>
          <a:stretch/>
        </p:blipFill>
        <p:spPr>
          <a:xfrm>
            <a:off x="950789" y="4521301"/>
            <a:ext cx="3767258" cy="43332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bg>
      <p:bgPr>
        <a:solidFill>
          <a:schemeClr val="accent2"/>
        </a:solidFill>
      </p:bgPr>
    </p:bg>
    <p:spTree>
      <p:nvGrpSpPr>
        <p:cNvPr id="75" name="Shape 75"/>
        <p:cNvGrpSpPr/>
        <p:nvPr/>
      </p:nvGrpSpPr>
      <p:grpSpPr>
        <a:xfrm>
          <a:off x="0" y="0"/>
          <a:ext cx="0" cy="0"/>
          <a:chOff x="0" y="0"/>
          <a:chExt cx="0" cy="0"/>
        </a:xfrm>
      </p:grpSpPr>
      <p:grpSp>
        <p:nvGrpSpPr>
          <p:cNvPr id="76" name="Google Shape;76;g3185399ba3f_0_60"/>
          <p:cNvGrpSpPr/>
          <p:nvPr/>
        </p:nvGrpSpPr>
        <p:grpSpPr>
          <a:xfrm>
            <a:off x="0" y="0"/>
            <a:ext cx="9156600" cy="5143502"/>
            <a:chOff x="0" y="0"/>
            <a:chExt cx="12208800" cy="6858002"/>
          </a:xfrm>
        </p:grpSpPr>
        <p:sp>
          <p:nvSpPr>
            <p:cNvPr id="77" name="Google Shape;77;g3185399ba3f_0_60"/>
            <p:cNvSpPr/>
            <p:nvPr/>
          </p:nvSpPr>
          <p:spPr>
            <a:xfrm>
              <a:off x="0" y="2286002"/>
              <a:ext cx="12208800" cy="45720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8" name="Google Shape;78;g3185399ba3f_0_60"/>
            <p:cNvSpPr/>
            <p:nvPr/>
          </p:nvSpPr>
          <p:spPr>
            <a:xfrm>
              <a:off x="1" y="0"/>
              <a:ext cx="933865" cy="933865"/>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79" name="Google Shape;79;g3185399ba3f_0_60"/>
          <p:cNvSpPr txBox="1"/>
          <p:nvPr>
            <p:ph type="title"/>
          </p:nvPr>
        </p:nvSpPr>
        <p:spPr>
          <a:xfrm>
            <a:off x="875619" y="33814"/>
            <a:ext cx="7334400" cy="1200600"/>
          </a:xfrm>
          <a:prstGeom prst="rect">
            <a:avLst/>
          </a:prstGeom>
          <a:noFill/>
          <a:ln>
            <a:noFill/>
          </a:ln>
        </p:spPr>
        <p:txBody>
          <a:bodyPr anchorCtr="0" anchor="b" bIns="34275" lIns="68575" spcFirstLastPara="1" rIns="68575" wrap="square" tIns="34275">
            <a:noAutofit/>
          </a:bodyPr>
          <a:lstStyle>
            <a:lvl1pPr lvl="0" algn="l">
              <a:lnSpc>
                <a:spcPct val="80000"/>
              </a:lnSpc>
              <a:spcBef>
                <a:spcPts val="0"/>
              </a:spcBef>
              <a:spcAft>
                <a:spcPts val="0"/>
              </a:spcAft>
              <a:buClr>
                <a:schemeClr val="lt1"/>
              </a:buClr>
              <a:buSzPts val="3200"/>
              <a:buFont typeface="Arial"/>
              <a:buNone/>
              <a:defRPr b="1" i="0" sz="320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0" name="Google Shape;80;g3185399ba3f_0_60"/>
          <p:cNvSpPr txBox="1"/>
          <p:nvPr>
            <p:ph idx="1" type="body"/>
          </p:nvPr>
        </p:nvSpPr>
        <p:spPr>
          <a:xfrm>
            <a:off x="874565" y="1989535"/>
            <a:ext cx="7335300" cy="1822200"/>
          </a:xfrm>
          <a:prstGeom prst="rect">
            <a:avLst/>
          </a:prstGeom>
          <a:noFill/>
          <a:ln>
            <a:noFill/>
          </a:ln>
        </p:spPr>
        <p:txBody>
          <a:bodyPr anchorCtr="0" anchor="t" bIns="34275" lIns="68575" spcFirstLastPara="1" rIns="68575" wrap="square" tIns="34275">
            <a:normAutofit/>
          </a:bodyPr>
          <a:lstStyle>
            <a:lvl1pPr indent="-323850" lvl="0" marL="457200" algn="l">
              <a:lnSpc>
                <a:spcPct val="90000"/>
              </a:lnSpc>
              <a:spcBef>
                <a:spcPts val="800"/>
              </a:spcBef>
              <a:spcAft>
                <a:spcPts val="0"/>
              </a:spcAft>
              <a:buClr>
                <a:schemeClr val="dk1"/>
              </a:buClr>
              <a:buSzPts val="1500"/>
              <a:buFont typeface="Arial"/>
              <a:buChar char="•"/>
              <a:defRPr b="0" i="0" sz="1500">
                <a:solidFill>
                  <a:schemeClr val="dk1"/>
                </a:solidFill>
                <a:latin typeface="Arial"/>
                <a:ea typeface="Arial"/>
                <a:cs typeface="Arial"/>
                <a:sym typeface="Arial"/>
              </a:defRPr>
            </a:lvl1pPr>
            <a:lvl2pPr indent="-323850" lvl="1" marL="914400" algn="l">
              <a:lnSpc>
                <a:spcPct val="90000"/>
              </a:lnSpc>
              <a:spcBef>
                <a:spcPts val="800"/>
              </a:spcBef>
              <a:spcAft>
                <a:spcPts val="0"/>
              </a:spcAft>
              <a:buClr>
                <a:schemeClr val="dk1"/>
              </a:buClr>
              <a:buSzPts val="1500"/>
              <a:buFont typeface="Arial"/>
              <a:buChar char="•"/>
              <a:defRPr b="0" i="0" sz="1500">
                <a:solidFill>
                  <a:schemeClr val="dk1"/>
                </a:solidFill>
                <a:latin typeface="Arial"/>
                <a:ea typeface="Arial"/>
                <a:cs typeface="Arial"/>
                <a:sym typeface="Arial"/>
              </a:defRPr>
            </a:lvl2pPr>
            <a:lvl3pPr indent="-323850" lvl="2" marL="1371600" algn="l">
              <a:lnSpc>
                <a:spcPct val="90000"/>
              </a:lnSpc>
              <a:spcBef>
                <a:spcPts val="800"/>
              </a:spcBef>
              <a:spcAft>
                <a:spcPts val="0"/>
              </a:spcAft>
              <a:buClr>
                <a:schemeClr val="dk1"/>
              </a:buClr>
              <a:buSzPts val="1500"/>
              <a:buFont typeface="Arial"/>
              <a:buChar char="•"/>
              <a:defRPr b="0" i="0" sz="1500">
                <a:solidFill>
                  <a:schemeClr val="dk1"/>
                </a:solidFill>
                <a:latin typeface="Arial"/>
                <a:ea typeface="Arial"/>
                <a:cs typeface="Arial"/>
                <a:sym typeface="Arial"/>
              </a:defRPr>
            </a:lvl3pPr>
            <a:lvl4pPr indent="-323850" lvl="3" marL="1828800" algn="l">
              <a:lnSpc>
                <a:spcPct val="90000"/>
              </a:lnSpc>
              <a:spcBef>
                <a:spcPts val="800"/>
              </a:spcBef>
              <a:spcAft>
                <a:spcPts val="0"/>
              </a:spcAft>
              <a:buClr>
                <a:schemeClr val="dk1"/>
              </a:buClr>
              <a:buSzPts val="1500"/>
              <a:buFont typeface="Arial"/>
              <a:buChar char="•"/>
              <a:defRPr b="0" i="0" sz="1500">
                <a:solidFill>
                  <a:schemeClr val="dk1"/>
                </a:solidFill>
                <a:latin typeface="Arial"/>
                <a:ea typeface="Arial"/>
                <a:cs typeface="Arial"/>
                <a:sym typeface="Arial"/>
              </a:defRPr>
            </a:lvl4pPr>
            <a:lvl5pPr indent="-323850" lvl="4" marL="2286000" algn="l">
              <a:lnSpc>
                <a:spcPct val="90000"/>
              </a:lnSpc>
              <a:spcBef>
                <a:spcPts val="800"/>
              </a:spcBef>
              <a:spcAft>
                <a:spcPts val="0"/>
              </a:spcAft>
              <a:buClr>
                <a:schemeClr val="dk1"/>
              </a:buClr>
              <a:buSzPts val="1500"/>
              <a:buFont typeface="Arial"/>
              <a:buChar char="•"/>
              <a:defRPr b="0" i="0" sz="1500">
                <a:solidFill>
                  <a:schemeClr val="dk1"/>
                </a:solidFill>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 name="Google Shape;81;g3185399ba3f_0_60"/>
          <p:cNvSpPr txBox="1"/>
          <p:nvPr>
            <p:ph idx="12" type="sldNum"/>
          </p:nvPr>
        </p:nvSpPr>
        <p:spPr>
          <a:xfrm>
            <a:off x="7614957" y="4487003"/>
            <a:ext cx="12432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82" name="Google Shape;82;g3185399ba3f_0_60"/>
          <p:cNvPicPr preferRelativeResize="0"/>
          <p:nvPr/>
        </p:nvPicPr>
        <p:blipFill rotWithShape="1">
          <a:blip r:embed="rId2">
            <a:alphaModFix/>
          </a:blip>
          <a:srcRect b="32692" l="0" r="30119" t="0"/>
          <a:stretch/>
        </p:blipFill>
        <p:spPr>
          <a:xfrm>
            <a:off x="211858" y="4228019"/>
            <a:ext cx="738931" cy="725672"/>
          </a:xfrm>
          <a:prstGeom prst="rect">
            <a:avLst/>
          </a:prstGeom>
          <a:noFill/>
          <a:ln>
            <a:noFill/>
          </a:ln>
        </p:spPr>
      </p:pic>
      <p:pic>
        <p:nvPicPr>
          <p:cNvPr id="83" name="Google Shape;83;g3185399ba3f_0_60"/>
          <p:cNvPicPr preferRelativeResize="0"/>
          <p:nvPr/>
        </p:nvPicPr>
        <p:blipFill rotWithShape="1">
          <a:blip r:embed="rId3">
            <a:alphaModFix/>
          </a:blip>
          <a:srcRect b="0" l="0" r="0" t="0"/>
          <a:stretch/>
        </p:blipFill>
        <p:spPr>
          <a:xfrm>
            <a:off x="1144983" y="4456663"/>
            <a:ext cx="3767258" cy="334524"/>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2 Column Content">
  <p:cSld name="Title and 2 Column Content">
    <p:spTree>
      <p:nvGrpSpPr>
        <p:cNvPr id="84" name="Shape 84"/>
        <p:cNvGrpSpPr/>
        <p:nvPr/>
      </p:nvGrpSpPr>
      <p:grpSpPr>
        <a:xfrm>
          <a:off x="0" y="0"/>
          <a:ext cx="0" cy="0"/>
          <a:chOff x="0" y="0"/>
          <a:chExt cx="0" cy="0"/>
        </a:xfrm>
      </p:grpSpPr>
      <p:grpSp>
        <p:nvGrpSpPr>
          <p:cNvPr id="85" name="Google Shape;85;g3185399ba3f_0_77"/>
          <p:cNvGrpSpPr/>
          <p:nvPr/>
        </p:nvGrpSpPr>
        <p:grpSpPr>
          <a:xfrm>
            <a:off x="1" y="0"/>
            <a:ext cx="9143999" cy="2707855"/>
            <a:chOff x="1" y="0"/>
            <a:chExt cx="12191999" cy="3610473"/>
          </a:xfrm>
        </p:grpSpPr>
        <p:sp>
          <p:nvSpPr>
            <p:cNvPr id="86" name="Google Shape;86;g3185399ba3f_0_77"/>
            <p:cNvSpPr/>
            <p:nvPr/>
          </p:nvSpPr>
          <p:spPr>
            <a:xfrm flipH="1">
              <a:off x="8581528" y="1"/>
              <a:ext cx="3610472" cy="3610472"/>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7" name="Google Shape;87;g3185399ba3f_0_77"/>
            <p:cNvSpPr/>
            <p:nvPr/>
          </p:nvSpPr>
          <p:spPr>
            <a:xfrm>
              <a:off x="1" y="0"/>
              <a:ext cx="933865" cy="933865"/>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88" name="Google Shape;88;g3185399ba3f_0_77"/>
          <p:cNvSpPr txBox="1"/>
          <p:nvPr>
            <p:ph type="title"/>
          </p:nvPr>
        </p:nvSpPr>
        <p:spPr>
          <a:xfrm>
            <a:off x="875619" y="102394"/>
            <a:ext cx="7200900" cy="1239900"/>
          </a:xfrm>
          <a:prstGeom prst="rect">
            <a:avLst/>
          </a:prstGeom>
          <a:noFill/>
          <a:ln>
            <a:noFill/>
          </a:ln>
        </p:spPr>
        <p:txBody>
          <a:bodyPr anchorCtr="0" anchor="b" bIns="34275" lIns="68575" spcFirstLastPara="1" rIns="68575" wrap="square" tIns="34275">
            <a:noAutofit/>
          </a:bodyPr>
          <a:lstStyle>
            <a:lvl1pPr lvl="0" algn="l">
              <a:lnSpc>
                <a:spcPct val="80000"/>
              </a:lnSpc>
              <a:spcBef>
                <a:spcPts val="0"/>
              </a:spcBef>
              <a:spcAft>
                <a:spcPts val="0"/>
              </a:spcAft>
              <a:buClr>
                <a:schemeClr val="dk1"/>
              </a:buClr>
              <a:buSzPts val="3200"/>
              <a:buFont typeface="Arial"/>
              <a:buNone/>
              <a:defRPr b="1" i="0" sz="320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9" name="Google Shape;89;g3185399ba3f_0_77"/>
          <p:cNvSpPr txBox="1"/>
          <p:nvPr>
            <p:ph idx="1" type="body"/>
          </p:nvPr>
        </p:nvSpPr>
        <p:spPr>
          <a:xfrm>
            <a:off x="875620" y="1517988"/>
            <a:ext cx="3497700" cy="24996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500"/>
              <a:buFont typeface="Arial"/>
              <a:buNone/>
              <a:defRPr b="0" i="0" sz="1500">
                <a:latin typeface="Arial"/>
                <a:ea typeface="Arial"/>
                <a:cs typeface="Arial"/>
                <a:sym typeface="Arial"/>
              </a:defRPr>
            </a:lvl1pPr>
            <a:lvl2pPr indent="-323850" lvl="1" marL="914400" algn="l">
              <a:lnSpc>
                <a:spcPct val="90000"/>
              </a:lnSpc>
              <a:spcBef>
                <a:spcPts val="800"/>
              </a:spcBef>
              <a:spcAft>
                <a:spcPts val="0"/>
              </a:spcAft>
              <a:buClr>
                <a:schemeClr val="dk1"/>
              </a:buClr>
              <a:buSzPts val="1500"/>
              <a:buFont typeface="Arial"/>
              <a:buChar char="•"/>
              <a:defRPr b="0" i="0" sz="1500">
                <a:latin typeface="Arial"/>
                <a:ea typeface="Arial"/>
                <a:cs typeface="Arial"/>
                <a:sym typeface="Arial"/>
              </a:defRPr>
            </a:lvl2pPr>
            <a:lvl3pPr indent="-323850" lvl="2" marL="1371600" algn="l">
              <a:lnSpc>
                <a:spcPct val="90000"/>
              </a:lnSpc>
              <a:spcBef>
                <a:spcPts val="800"/>
              </a:spcBef>
              <a:spcAft>
                <a:spcPts val="0"/>
              </a:spcAft>
              <a:buClr>
                <a:schemeClr val="dk1"/>
              </a:buClr>
              <a:buSzPts val="1500"/>
              <a:buFont typeface="Arial"/>
              <a:buChar char="•"/>
              <a:defRPr b="0" i="0" sz="1500">
                <a:latin typeface="Arial"/>
                <a:ea typeface="Arial"/>
                <a:cs typeface="Arial"/>
                <a:sym typeface="Arial"/>
              </a:defRPr>
            </a:lvl3pPr>
            <a:lvl4pPr indent="-323850" lvl="3" marL="1828800" algn="l">
              <a:lnSpc>
                <a:spcPct val="90000"/>
              </a:lnSpc>
              <a:spcBef>
                <a:spcPts val="800"/>
              </a:spcBef>
              <a:spcAft>
                <a:spcPts val="0"/>
              </a:spcAft>
              <a:buClr>
                <a:schemeClr val="dk1"/>
              </a:buClr>
              <a:buSzPts val="1500"/>
              <a:buFont typeface="Arial"/>
              <a:buChar char="•"/>
              <a:defRPr b="0" i="0" sz="1500">
                <a:latin typeface="Arial"/>
                <a:ea typeface="Arial"/>
                <a:cs typeface="Arial"/>
                <a:sym typeface="Arial"/>
              </a:defRPr>
            </a:lvl4pPr>
            <a:lvl5pPr indent="-323850" lvl="4" marL="2286000" algn="l">
              <a:lnSpc>
                <a:spcPct val="90000"/>
              </a:lnSpc>
              <a:spcBef>
                <a:spcPts val="800"/>
              </a:spcBef>
              <a:spcAft>
                <a:spcPts val="0"/>
              </a:spcAft>
              <a:buClr>
                <a:schemeClr val="dk1"/>
              </a:buClr>
              <a:buSzPts val="1500"/>
              <a:buFont typeface="Arial"/>
              <a:buChar char="•"/>
              <a:defRPr b="0" i="0" sz="1500">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 name="Google Shape;90;g3185399ba3f_0_77"/>
          <p:cNvSpPr txBox="1"/>
          <p:nvPr>
            <p:ph idx="2" type="body"/>
          </p:nvPr>
        </p:nvSpPr>
        <p:spPr>
          <a:xfrm>
            <a:off x="4712426" y="1517988"/>
            <a:ext cx="3497700" cy="24996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500"/>
              <a:buFont typeface="Arial"/>
              <a:buNone/>
              <a:defRPr b="0" i="0" sz="1500">
                <a:latin typeface="Arial"/>
                <a:ea typeface="Arial"/>
                <a:cs typeface="Arial"/>
                <a:sym typeface="Arial"/>
              </a:defRPr>
            </a:lvl1pPr>
            <a:lvl2pPr indent="-323850" lvl="1" marL="914400" algn="l">
              <a:lnSpc>
                <a:spcPct val="90000"/>
              </a:lnSpc>
              <a:spcBef>
                <a:spcPts val="800"/>
              </a:spcBef>
              <a:spcAft>
                <a:spcPts val="0"/>
              </a:spcAft>
              <a:buClr>
                <a:schemeClr val="dk1"/>
              </a:buClr>
              <a:buSzPts val="1500"/>
              <a:buFont typeface="Arial"/>
              <a:buChar char="•"/>
              <a:defRPr b="0" i="0" sz="1500">
                <a:latin typeface="Arial"/>
                <a:ea typeface="Arial"/>
                <a:cs typeface="Arial"/>
                <a:sym typeface="Arial"/>
              </a:defRPr>
            </a:lvl2pPr>
            <a:lvl3pPr indent="-323850" lvl="2" marL="1371600" algn="l">
              <a:lnSpc>
                <a:spcPct val="90000"/>
              </a:lnSpc>
              <a:spcBef>
                <a:spcPts val="800"/>
              </a:spcBef>
              <a:spcAft>
                <a:spcPts val="0"/>
              </a:spcAft>
              <a:buClr>
                <a:schemeClr val="dk1"/>
              </a:buClr>
              <a:buSzPts val="1500"/>
              <a:buFont typeface="Arial"/>
              <a:buChar char="•"/>
              <a:defRPr b="0" i="0" sz="1500">
                <a:latin typeface="Arial"/>
                <a:ea typeface="Arial"/>
                <a:cs typeface="Arial"/>
                <a:sym typeface="Arial"/>
              </a:defRPr>
            </a:lvl3pPr>
            <a:lvl4pPr indent="-323850" lvl="3" marL="1828800" algn="l">
              <a:lnSpc>
                <a:spcPct val="90000"/>
              </a:lnSpc>
              <a:spcBef>
                <a:spcPts val="800"/>
              </a:spcBef>
              <a:spcAft>
                <a:spcPts val="0"/>
              </a:spcAft>
              <a:buClr>
                <a:schemeClr val="dk1"/>
              </a:buClr>
              <a:buSzPts val="1500"/>
              <a:buFont typeface="Arial"/>
              <a:buChar char="•"/>
              <a:defRPr b="0" i="0" sz="1500">
                <a:latin typeface="Arial"/>
                <a:ea typeface="Arial"/>
                <a:cs typeface="Arial"/>
                <a:sym typeface="Arial"/>
              </a:defRPr>
            </a:lvl4pPr>
            <a:lvl5pPr indent="-323850" lvl="4" marL="2286000" algn="l">
              <a:lnSpc>
                <a:spcPct val="90000"/>
              </a:lnSpc>
              <a:spcBef>
                <a:spcPts val="800"/>
              </a:spcBef>
              <a:spcAft>
                <a:spcPts val="0"/>
              </a:spcAft>
              <a:buClr>
                <a:schemeClr val="dk1"/>
              </a:buClr>
              <a:buSzPts val="1500"/>
              <a:buFont typeface="Arial"/>
              <a:buChar char="•"/>
              <a:defRPr b="0" i="0" sz="1500">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 name="Google Shape;91;g3185399ba3f_0_77"/>
          <p:cNvSpPr txBox="1"/>
          <p:nvPr>
            <p:ph idx="12" type="sldNum"/>
          </p:nvPr>
        </p:nvSpPr>
        <p:spPr>
          <a:xfrm>
            <a:off x="7614957" y="4487003"/>
            <a:ext cx="12432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92" name="Google Shape;92;g3185399ba3f_0_77"/>
          <p:cNvPicPr preferRelativeResize="0"/>
          <p:nvPr/>
        </p:nvPicPr>
        <p:blipFill rotWithShape="1">
          <a:blip r:embed="rId2">
            <a:alphaModFix/>
          </a:blip>
          <a:srcRect b="32692" l="0" r="30119" t="0"/>
          <a:stretch/>
        </p:blipFill>
        <p:spPr>
          <a:xfrm>
            <a:off x="211858" y="4228019"/>
            <a:ext cx="738931" cy="725672"/>
          </a:xfrm>
          <a:prstGeom prst="rect">
            <a:avLst/>
          </a:prstGeom>
          <a:noFill/>
          <a:ln>
            <a:noFill/>
          </a:ln>
        </p:spPr>
      </p:pic>
      <p:pic>
        <p:nvPicPr>
          <p:cNvPr id="93" name="Google Shape;93;g3185399ba3f_0_77"/>
          <p:cNvPicPr preferRelativeResize="0"/>
          <p:nvPr/>
        </p:nvPicPr>
        <p:blipFill rotWithShape="1">
          <a:blip r:embed="rId3">
            <a:alphaModFix/>
          </a:blip>
          <a:srcRect b="19739" l="12210" r="12758" t="69016"/>
          <a:stretch/>
        </p:blipFill>
        <p:spPr>
          <a:xfrm>
            <a:off x="945168" y="4487003"/>
            <a:ext cx="3767258" cy="43332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and Image 2">
  <p:cSld name="Title and Content and Image 2">
    <p:spTree>
      <p:nvGrpSpPr>
        <p:cNvPr id="94" name="Shape 94"/>
        <p:cNvGrpSpPr/>
        <p:nvPr/>
      </p:nvGrpSpPr>
      <p:grpSpPr>
        <a:xfrm>
          <a:off x="0" y="0"/>
          <a:ext cx="0" cy="0"/>
          <a:chOff x="0" y="0"/>
          <a:chExt cx="0" cy="0"/>
        </a:xfrm>
      </p:grpSpPr>
      <p:sp>
        <p:nvSpPr>
          <p:cNvPr id="95" name="Google Shape;95;g3185399ba3f_0_87"/>
          <p:cNvSpPr/>
          <p:nvPr/>
        </p:nvSpPr>
        <p:spPr>
          <a:xfrm rot="5400000">
            <a:off x="6435416" y="0"/>
            <a:ext cx="2708584" cy="270858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 name="Google Shape;96;g3185399ba3f_0_87"/>
          <p:cNvSpPr txBox="1"/>
          <p:nvPr>
            <p:ph type="title"/>
          </p:nvPr>
        </p:nvSpPr>
        <p:spPr>
          <a:xfrm>
            <a:off x="4162117" y="342899"/>
            <a:ext cx="4457700" cy="1440300"/>
          </a:xfrm>
          <a:prstGeom prst="rect">
            <a:avLst/>
          </a:prstGeom>
          <a:noFill/>
          <a:ln>
            <a:noFill/>
          </a:ln>
        </p:spPr>
        <p:txBody>
          <a:bodyPr anchorCtr="0" anchor="b" bIns="34275" lIns="68575" spcFirstLastPara="1" rIns="68575" wrap="square" tIns="34275">
            <a:noAutofit/>
          </a:bodyPr>
          <a:lstStyle>
            <a:lvl1pPr lvl="0" algn="l">
              <a:lnSpc>
                <a:spcPct val="80000"/>
              </a:lnSpc>
              <a:spcBef>
                <a:spcPts val="0"/>
              </a:spcBef>
              <a:spcAft>
                <a:spcPts val="0"/>
              </a:spcAft>
              <a:buClr>
                <a:schemeClr val="dk1"/>
              </a:buClr>
              <a:buSzPts val="3200"/>
              <a:buFont typeface="Arial"/>
              <a:buNone/>
              <a:defRPr b="1" i="0" sz="320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7" name="Google Shape;97;g3185399ba3f_0_87"/>
          <p:cNvSpPr/>
          <p:nvPr>
            <p:ph idx="1" type="body"/>
          </p:nvPr>
        </p:nvSpPr>
        <p:spPr>
          <a:xfrm>
            <a:off x="617331" y="480060"/>
            <a:ext cx="3223200" cy="3223200"/>
          </a:xfrm>
          <a:prstGeom prst="ellipse">
            <a:avLst/>
          </a:prstGeom>
          <a:solidFill>
            <a:schemeClr val="accent2"/>
          </a:solidFill>
          <a:ln>
            <a:noFill/>
          </a:ln>
        </p:spPr>
        <p:txBody>
          <a:bodyPr anchorCtr="0" anchor="ctr" bIns="34275" lIns="68575" spcFirstLastPara="1" rIns="68575" wrap="square" tIns="34275">
            <a:noAutofit/>
          </a:bodyPr>
          <a:lstStyle>
            <a:lvl1pPr indent="-228600" lvl="0" marL="457200" algn="ctr">
              <a:lnSpc>
                <a:spcPct val="90000"/>
              </a:lnSpc>
              <a:spcBef>
                <a:spcPts val="800"/>
              </a:spcBef>
              <a:spcAft>
                <a:spcPts val="0"/>
              </a:spcAft>
              <a:buClr>
                <a:schemeClr val="dk1"/>
              </a:buClr>
              <a:buSzPts val="1500"/>
              <a:buFont typeface="Arial"/>
              <a:buNone/>
              <a:defRPr b="0" i="0" sz="1500">
                <a:latin typeface="Arial"/>
                <a:ea typeface="Arial"/>
                <a:cs typeface="Arial"/>
                <a:sym typeface="Arial"/>
              </a:defRPr>
            </a:lvl1pPr>
            <a:lvl2pPr indent="-228600" lvl="1" marL="914400" algn="ctr">
              <a:lnSpc>
                <a:spcPct val="90000"/>
              </a:lnSpc>
              <a:spcBef>
                <a:spcPts val="400"/>
              </a:spcBef>
              <a:spcAft>
                <a:spcPts val="0"/>
              </a:spcAft>
              <a:buClr>
                <a:schemeClr val="dk1"/>
              </a:buClr>
              <a:buSzPts val="1500"/>
              <a:buFont typeface="Arial"/>
              <a:buNone/>
              <a:defRPr b="0" i="0" sz="1500">
                <a:latin typeface="Arial"/>
                <a:ea typeface="Arial"/>
                <a:cs typeface="Arial"/>
                <a:sym typeface="Arial"/>
              </a:defRPr>
            </a:lvl2pPr>
            <a:lvl3pPr indent="-228600" lvl="2" marL="1371600" algn="ctr">
              <a:lnSpc>
                <a:spcPct val="90000"/>
              </a:lnSpc>
              <a:spcBef>
                <a:spcPts val="400"/>
              </a:spcBef>
              <a:spcAft>
                <a:spcPts val="0"/>
              </a:spcAft>
              <a:buClr>
                <a:schemeClr val="dk1"/>
              </a:buClr>
              <a:buSzPts val="1500"/>
              <a:buFont typeface="Arial"/>
              <a:buNone/>
              <a:defRPr b="0" i="0" sz="1500">
                <a:latin typeface="Arial"/>
                <a:ea typeface="Arial"/>
                <a:cs typeface="Arial"/>
                <a:sym typeface="Arial"/>
              </a:defRPr>
            </a:lvl3pPr>
            <a:lvl4pPr indent="-228600" lvl="3" marL="1828800" algn="ctr">
              <a:lnSpc>
                <a:spcPct val="90000"/>
              </a:lnSpc>
              <a:spcBef>
                <a:spcPts val="400"/>
              </a:spcBef>
              <a:spcAft>
                <a:spcPts val="0"/>
              </a:spcAft>
              <a:buClr>
                <a:schemeClr val="dk1"/>
              </a:buClr>
              <a:buSzPts val="1500"/>
              <a:buFont typeface="Arial"/>
              <a:buNone/>
              <a:defRPr b="0" i="0" sz="1500">
                <a:latin typeface="Arial"/>
                <a:ea typeface="Arial"/>
                <a:cs typeface="Arial"/>
                <a:sym typeface="Arial"/>
              </a:defRPr>
            </a:lvl4pPr>
            <a:lvl5pPr indent="-228600" lvl="4" marL="2286000" algn="ctr">
              <a:lnSpc>
                <a:spcPct val="90000"/>
              </a:lnSpc>
              <a:spcBef>
                <a:spcPts val="400"/>
              </a:spcBef>
              <a:spcAft>
                <a:spcPts val="0"/>
              </a:spcAft>
              <a:buClr>
                <a:schemeClr val="dk1"/>
              </a:buClr>
              <a:buSzPts val="1500"/>
              <a:buFont typeface="Arial"/>
              <a:buNone/>
              <a:defRPr b="0" i="0" sz="1500">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 name="Google Shape;98;g3185399ba3f_0_87"/>
          <p:cNvSpPr txBox="1"/>
          <p:nvPr>
            <p:ph idx="2" type="body"/>
          </p:nvPr>
        </p:nvSpPr>
        <p:spPr>
          <a:xfrm>
            <a:off x="4162118" y="2029778"/>
            <a:ext cx="4457700" cy="1813800"/>
          </a:xfrm>
          <a:prstGeom prst="rect">
            <a:avLst/>
          </a:prstGeom>
          <a:noFill/>
          <a:ln>
            <a:noFill/>
          </a:ln>
        </p:spPr>
        <p:txBody>
          <a:bodyPr anchorCtr="0" anchor="t" bIns="34275" lIns="68575" spcFirstLastPara="1" rIns="68575" wrap="square" tIns="34275">
            <a:normAutofit/>
          </a:bodyPr>
          <a:lstStyle>
            <a:lvl1pPr indent="-323850" lvl="0" marL="457200" algn="l">
              <a:lnSpc>
                <a:spcPct val="90000"/>
              </a:lnSpc>
              <a:spcBef>
                <a:spcPts val="800"/>
              </a:spcBef>
              <a:spcAft>
                <a:spcPts val="0"/>
              </a:spcAft>
              <a:buClr>
                <a:schemeClr val="dk1"/>
              </a:buClr>
              <a:buSzPts val="1500"/>
              <a:buFont typeface="Arial"/>
              <a:buChar char="•"/>
              <a:defRPr b="0" i="0" sz="1500">
                <a:solidFill>
                  <a:schemeClr val="dk1"/>
                </a:solidFill>
                <a:latin typeface="Arial"/>
                <a:ea typeface="Arial"/>
                <a:cs typeface="Arial"/>
                <a:sym typeface="Arial"/>
              </a:defRPr>
            </a:lvl1pPr>
            <a:lvl2pPr indent="-323850" lvl="1" marL="914400" algn="l">
              <a:lnSpc>
                <a:spcPct val="90000"/>
              </a:lnSpc>
              <a:spcBef>
                <a:spcPts val="800"/>
              </a:spcBef>
              <a:spcAft>
                <a:spcPts val="0"/>
              </a:spcAft>
              <a:buClr>
                <a:schemeClr val="dk1"/>
              </a:buClr>
              <a:buSzPts val="1500"/>
              <a:buFont typeface="Arial"/>
              <a:buChar char="•"/>
              <a:defRPr b="0" i="0" sz="1500">
                <a:solidFill>
                  <a:schemeClr val="dk1"/>
                </a:solidFill>
                <a:latin typeface="Arial"/>
                <a:ea typeface="Arial"/>
                <a:cs typeface="Arial"/>
                <a:sym typeface="Arial"/>
              </a:defRPr>
            </a:lvl2pPr>
            <a:lvl3pPr indent="-323850" lvl="2" marL="1371600" algn="l">
              <a:lnSpc>
                <a:spcPct val="90000"/>
              </a:lnSpc>
              <a:spcBef>
                <a:spcPts val="800"/>
              </a:spcBef>
              <a:spcAft>
                <a:spcPts val="0"/>
              </a:spcAft>
              <a:buClr>
                <a:schemeClr val="dk1"/>
              </a:buClr>
              <a:buSzPts val="1500"/>
              <a:buFont typeface="Arial"/>
              <a:buChar char="•"/>
              <a:defRPr b="0" i="0" sz="1500">
                <a:solidFill>
                  <a:schemeClr val="dk1"/>
                </a:solidFill>
                <a:latin typeface="Arial"/>
                <a:ea typeface="Arial"/>
                <a:cs typeface="Arial"/>
                <a:sym typeface="Arial"/>
              </a:defRPr>
            </a:lvl3pPr>
            <a:lvl4pPr indent="-323850" lvl="3" marL="1828800" algn="l">
              <a:lnSpc>
                <a:spcPct val="90000"/>
              </a:lnSpc>
              <a:spcBef>
                <a:spcPts val="800"/>
              </a:spcBef>
              <a:spcAft>
                <a:spcPts val="0"/>
              </a:spcAft>
              <a:buClr>
                <a:schemeClr val="dk1"/>
              </a:buClr>
              <a:buSzPts val="1500"/>
              <a:buFont typeface="Arial"/>
              <a:buChar char="•"/>
              <a:defRPr b="0" i="0" sz="1500">
                <a:solidFill>
                  <a:schemeClr val="dk1"/>
                </a:solidFill>
                <a:latin typeface="Arial"/>
                <a:ea typeface="Arial"/>
                <a:cs typeface="Arial"/>
                <a:sym typeface="Arial"/>
              </a:defRPr>
            </a:lvl4pPr>
            <a:lvl5pPr indent="-323850" lvl="4" marL="2286000" algn="l">
              <a:lnSpc>
                <a:spcPct val="90000"/>
              </a:lnSpc>
              <a:spcBef>
                <a:spcPts val="800"/>
              </a:spcBef>
              <a:spcAft>
                <a:spcPts val="0"/>
              </a:spcAft>
              <a:buClr>
                <a:schemeClr val="dk1"/>
              </a:buClr>
              <a:buSzPts val="1500"/>
              <a:buFont typeface="Arial"/>
              <a:buChar char="•"/>
              <a:defRPr b="0" i="0" sz="1500">
                <a:solidFill>
                  <a:schemeClr val="dk1"/>
                </a:solidFill>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 name="Google Shape;99;g3185399ba3f_0_87"/>
          <p:cNvSpPr txBox="1"/>
          <p:nvPr>
            <p:ph idx="12" type="sldNum"/>
          </p:nvPr>
        </p:nvSpPr>
        <p:spPr>
          <a:xfrm>
            <a:off x="7614957" y="4487003"/>
            <a:ext cx="12432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00" name="Google Shape;100;g3185399ba3f_0_87"/>
          <p:cNvPicPr preferRelativeResize="0"/>
          <p:nvPr/>
        </p:nvPicPr>
        <p:blipFill rotWithShape="1">
          <a:blip r:embed="rId2">
            <a:alphaModFix/>
          </a:blip>
          <a:srcRect b="32692" l="0" r="30119" t="0"/>
          <a:stretch/>
        </p:blipFill>
        <p:spPr>
          <a:xfrm>
            <a:off x="211858" y="4228019"/>
            <a:ext cx="738931" cy="725672"/>
          </a:xfrm>
          <a:prstGeom prst="rect">
            <a:avLst/>
          </a:prstGeom>
          <a:noFill/>
          <a:ln>
            <a:noFill/>
          </a:ln>
        </p:spPr>
      </p:pic>
      <p:pic>
        <p:nvPicPr>
          <p:cNvPr id="101" name="Google Shape;101;g3185399ba3f_0_87"/>
          <p:cNvPicPr preferRelativeResize="0"/>
          <p:nvPr/>
        </p:nvPicPr>
        <p:blipFill rotWithShape="1">
          <a:blip r:embed="rId3">
            <a:alphaModFix/>
          </a:blip>
          <a:srcRect b="19739" l="12210" r="12758" t="69016"/>
          <a:stretch/>
        </p:blipFill>
        <p:spPr>
          <a:xfrm>
            <a:off x="1024668" y="4487003"/>
            <a:ext cx="3767258" cy="433321"/>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spTree>
      <p:nvGrpSpPr>
        <p:cNvPr id="102" name="Shape 102"/>
        <p:cNvGrpSpPr/>
        <p:nvPr/>
      </p:nvGrpSpPr>
      <p:grpSpPr>
        <a:xfrm>
          <a:off x="0" y="0"/>
          <a:ext cx="0" cy="0"/>
          <a:chOff x="0" y="0"/>
          <a:chExt cx="0" cy="0"/>
        </a:xfrm>
      </p:grpSpPr>
      <p:sp>
        <p:nvSpPr>
          <p:cNvPr id="103" name="Google Shape;103;g3185399ba3f_0_95"/>
          <p:cNvSpPr/>
          <p:nvPr/>
        </p:nvSpPr>
        <p:spPr>
          <a:xfrm>
            <a:off x="-41161" y="-1"/>
            <a:ext cx="875633" cy="87563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4" name="Google Shape;104;g3185399ba3f_0_95"/>
          <p:cNvSpPr txBox="1"/>
          <p:nvPr>
            <p:ph type="ctrTitle"/>
          </p:nvPr>
        </p:nvSpPr>
        <p:spPr>
          <a:xfrm>
            <a:off x="1158886" y="1450025"/>
            <a:ext cx="4665300" cy="993900"/>
          </a:xfrm>
          <a:prstGeom prst="rect">
            <a:avLst/>
          </a:prstGeom>
          <a:noFill/>
          <a:ln>
            <a:noFill/>
          </a:ln>
        </p:spPr>
        <p:txBody>
          <a:bodyPr anchorCtr="0" anchor="b" bIns="34275" lIns="68575" spcFirstLastPara="1" rIns="68575" wrap="square" tIns="34275">
            <a:noAutofit/>
          </a:bodyPr>
          <a:lstStyle>
            <a:lvl1pPr lvl="0" algn="l">
              <a:lnSpc>
                <a:spcPct val="80000"/>
              </a:lnSpc>
              <a:spcBef>
                <a:spcPts val="0"/>
              </a:spcBef>
              <a:spcAft>
                <a:spcPts val="0"/>
              </a:spcAft>
              <a:buClr>
                <a:schemeClr val="dk1"/>
              </a:buClr>
              <a:buSzPts val="4500"/>
              <a:buFont typeface="Arial"/>
              <a:buNone/>
              <a:defRPr b="1" i="0" sz="450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5" name="Google Shape;105;g3185399ba3f_0_95"/>
          <p:cNvSpPr txBox="1"/>
          <p:nvPr>
            <p:ph idx="1" type="subTitle"/>
          </p:nvPr>
        </p:nvSpPr>
        <p:spPr>
          <a:xfrm>
            <a:off x="1158885" y="2571749"/>
            <a:ext cx="4665300" cy="441300"/>
          </a:xfrm>
          <a:prstGeom prst="rect">
            <a:avLst/>
          </a:prstGeom>
          <a:noFill/>
          <a:ln>
            <a:noFill/>
          </a:ln>
        </p:spPr>
        <p:txBody>
          <a:bodyPr anchorCtr="0" anchor="t" bIns="34275" lIns="68575" spcFirstLastPara="1" rIns="68575" wrap="square" tIns="34275">
            <a:normAutofit/>
          </a:bodyPr>
          <a:lstStyle>
            <a:lvl1pPr lvl="0" algn="l">
              <a:lnSpc>
                <a:spcPct val="90000"/>
              </a:lnSpc>
              <a:spcBef>
                <a:spcPts val="800"/>
              </a:spcBef>
              <a:spcAft>
                <a:spcPts val="0"/>
              </a:spcAft>
              <a:buClr>
                <a:schemeClr val="dk1"/>
              </a:buClr>
              <a:buSzPts val="2100"/>
              <a:buNone/>
              <a:defRPr b="0" i="0" sz="2100">
                <a:latin typeface="Arial"/>
                <a:ea typeface="Arial"/>
                <a:cs typeface="Arial"/>
                <a:sym typeface="Aria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06" name="Google Shape;106;g3185399ba3f_0_95"/>
          <p:cNvSpPr/>
          <p:nvPr/>
        </p:nvSpPr>
        <p:spPr>
          <a:xfrm>
            <a:off x="6841165" y="-1"/>
            <a:ext cx="5143500" cy="5143500"/>
          </a:xfrm>
          <a:prstGeom prst="ellipse">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07" name="Google Shape;107;g3185399ba3f_0_95"/>
          <p:cNvPicPr preferRelativeResize="0"/>
          <p:nvPr/>
        </p:nvPicPr>
        <p:blipFill rotWithShape="1">
          <a:blip r:embed="rId2">
            <a:alphaModFix/>
          </a:blip>
          <a:srcRect b="32692" l="0" r="30119" t="0"/>
          <a:stretch/>
        </p:blipFill>
        <p:spPr>
          <a:xfrm>
            <a:off x="211858" y="3779873"/>
            <a:ext cx="1122185" cy="1102047"/>
          </a:xfrm>
          <a:prstGeom prst="rect">
            <a:avLst/>
          </a:prstGeom>
          <a:noFill/>
          <a:ln>
            <a:noFill/>
          </a:ln>
        </p:spPr>
      </p:pic>
      <p:pic>
        <p:nvPicPr>
          <p:cNvPr id="108" name="Google Shape;108;g3185399ba3f_0_95"/>
          <p:cNvPicPr preferRelativeResize="0"/>
          <p:nvPr/>
        </p:nvPicPr>
        <p:blipFill rotWithShape="1">
          <a:blip r:embed="rId3">
            <a:alphaModFix/>
          </a:blip>
          <a:srcRect b="19739" l="12210" r="12758" t="69016"/>
          <a:stretch/>
        </p:blipFill>
        <p:spPr>
          <a:xfrm>
            <a:off x="1334043" y="4427647"/>
            <a:ext cx="4969292" cy="4413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2 Column Content">
  <p:cSld name="1_Title and 2 Column Content">
    <p:spTree>
      <p:nvGrpSpPr>
        <p:cNvPr id="109" name="Shape 109"/>
        <p:cNvGrpSpPr/>
        <p:nvPr/>
      </p:nvGrpSpPr>
      <p:grpSpPr>
        <a:xfrm>
          <a:off x="0" y="0"/>
          <a:ext cx="0" cy="0"/>
          <a:chOff x="0" y="0"/>
          <a:chExt cx="0" cy="0"/>
        </a:xfrm>
      </p:grpSpPr>
      <p:grpSp>
        <p:nvGrpSpPr>
          <p:cNvPr id="110" name="Google Shape;110;g3185399ba3f_0_112"/>
          <p:cNvGrpSpPr/>
          <p:nvPr/>
        </p:nvGrpSpPr>
        <p:grpSpPr>
          <a:xfrm>
            <a:off x="1" y="0"/>
            <a:ext cx="9143999" cy="2707855"/>
            <a:chOff x="1" y="0"/>
            <a:chExt cx="12191999" cy="3610473"/>
          </a:xfrm>
        </p:grpSpPr>
        <p:sp>
          <p:nvSpPr>
            <p:cNvPr id="111" name="Google Shape;111;g3185399ba3f_0_112"/>
            <p:cNvSpPr/>
            <p:nvPr/>
          </p:nvSpPr>
          <p:spPr>
            <a:xfrm flipH="1">
              <a:off x="8581528" y="1"/>
              <a:ext cx="3610472" cy="3610472"/>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2" name="Google Shape;112;g3185399ba3f_0_112"/>
            <p:cNvSpPr/>
            <p:nvPr/>
          </p:nvSpPr>
          <p:spPr>
            <a:xfrm>
              <a:off x="1" y="0"/>
              <a:ext cx="933865" cy="933865"/>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13" name="Google Shape;113;g3185399ba3f_0_112"/>
          <p:cNvSpPr txBox="1"/>
          <p:nvPr>
            <p:ph idx="12" type="sldNum"/>
          </p:nvPr>
        </p:nvSpPr>
        <p:spPr>
          <a:xfrm>
            <a:off x="7614957" y="4487003"/>
            <a:ext cx="12432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14" name="Google Shape;114;g3185399ba3f_0_112"/>
          <p:cNvPicPr preferRelativeResize="0"/>
          <p:nvPr/>
        </p:nvPicPr>
        <p:blipFill rotWithShape="1">
          <a:blip r:embed="rId2">
            <a:alphaModFix/>
          </a:blip>
          <a:srcRect b="32692" l="0" r="30119" t="0"/>
          <a:stretch/>
        </p:blipFill>
        <p:spPr>
          <a:xfrm>
            <a:off x="211858" y="4228019"/>
            <a:ext cx="738931" cy="725672"/>
          </a:xfrm>
          <a:prstGeom prst="rect">
            <a:avLst/>
          </a:prstGeom>
          <a:noFill/>
          <a:ln>
            <a:noFill/>
          </a:ln>
        </p:spPr>
      </p:pic>
      <p:sp>
        <p:nvSpPr>
          <p:cNvPr id="115" name="Google Shape;115;g3185399ba3f_0_112"/>
          <p:cNvSpPr txBox="1"/>
          <p:nvPr>
            <p:ph type="title"/>
          </p:nvPr>
        </p:nvSpPr>
        <p:spPr>
          <a:xfrm>
            <a:off x="875619" y="342900"/>
            <a:ext cx="7269600" cy="1028700"/>
          </a:xfrm>
          <a:prstGeom prst="rect">
            <a:avLst/>
          </a:prstGeom>
          <a:noFill/>
          <a:ln>
            <a:noFill/>
          </a:ln>
        </p:spPr>
        <p:txBody>
          <a:bodyPr anchorCtr="0" anchor="b" bIns="34275" lIns="68575" spcFirstLastPara="1" rIns="68575" wrap="square" tIns="34275">
            <a:noAutofit/>
          </a:bodyPr>
          <a:lstStyle>
            <a:lvl1pPr lvl="0" algn="l">
              <a:lnSpc>
                <a:spcPct val="80000"/>
              </a:lnSpc>
              <a:spcBef>
                <a:spcPts val="0"/>
              </a:spcBef>
              <a:spcAft>
                <a:spcPts val="0"/>
              </a:spcAft>
              <a:buClr>
                <a:schemeClr val="dk1"/>
              </a:buClr>
              <a:buSzPts val="3200"/>
              <a:buFont typeface="Arial"/>
              <a:buNone/>
              <a:defRPr b="1" i="0" sz="3200">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6" name="Google Shape;116;g3185399ba3f_0_112"/>
          <p:cNvSpPr txBox="1"/>
          <p:nvPr>
            <p:ph idx="1" type="body"/>
          </p:nvPr>
        </p:nvSpPr>
        <p:spPr>
          <a:xfrm>
            <a:off x="875620" y="1565671"/>
            <a:ext cx="2019900" cy="24057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dk1"/>
              </a:buClr>
              <a:buSzPts val="1500"/>
              <a:buNone/>
              <a:defRPr b="0" i="0" sz="1500">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b="0" i="0" sz="1500">
                <a:latin typeface="Arial"/>
                <a:ea typeface="Arial"/>
                <a:cs typeface="Arial"/>
                <a:sym typeface="Arial"/>
              </a:defRPr>
            </a:lvl2pPr>
            <a:lvl3pPr indent="-228600" lvl="2" marL="1371600" algn="l">
              <a:lnSpc>
                <a:spcPct val="90000"/>
              </a:lnSpc>
              <a:spcBef>
                <a:spcPts val="400"/>
              </a:spcBef>
              <a:spcAft>
                <a:spcPts val="0"/>
              </a:spcAft>
              <a:buClr>
                <a:schemeClr val="dk1"/>
              </a:buClr>
              <a:buSzPts val="1500"/>
              <a:buNone/>
              <a:defRPr b="0" i="0" sz="1500">
                <a:latin typeface="Arial"/>
                <a:ea typeface="Arial"/>
                <a:cs typeface="Arial"/>
                <a:sym typeface="Arial"/>
              </a:defRPr>
            </a:lvl3pPr>
            <a:lvl4pPr indent="-228600" lvl="3" marL="1828800" algn="l">
              <a:lnSpc>
                <a:spcPct val="90000"/>
              </a:lnSpc>
              <a:spcBef>
                <a:spcPts val="400"/>
              </a:spcBef>
              <a:spcAft>
                <a:spcPts val="0"/>
              </a:spcAft>
              <a:buClr>
                <a:schemeClr val="dk1"/>
              </a:buClr>
              <a:buSzPts val="1500"/>
              <a:buNone/>
              <a:defRPr b="0" i="0" sz="1500">
                <a:latin typeface="Arial"/>
                <a:ea typeface="Arial"/>
                <a:cs typeface="Arial"/>
                <a:sym typeface="Arial"/>
              </a:defRPr>
            </a:lvl4pPr>
            <a:lvl5pPr indent="-228600" lvl="4" marL="2286000" algn="l">
              <a:lnSpc>
                <a:spcPct val="90000"/>
              </a:lnSpc>
              <a:spcBef>
                <a:spcPts val="400"/>
              </a:spcBef>
              <a:spcAft>
                <a:spcPts val="0"/>
              </a:spcAft>
              <a:buClr>
                <a:schemeClr val="dk1"/>
              </a:buClr>
              <a:buSzPts val="1500"/>
              <a:buNone/>
              <a:defRPr b="0" i="0" sz="1500">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7" name="Google Shape;117;g3185399ba3f_0_112"/>
          <p:cNvSpPr txBox="1"/>
          <p:nvPr>
            <p:ph idx="2" type="body"/>
          </p:nvPr>
        </p:nvSpPr>
        <p:spPr>
          <a:xfrm>
            <a:off x="3162300" y="1565672"/>
            <a:ext cx="5047800" cy="24057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dk1"/>
              </a:buClr>
              <a:buSzPts val="2100"/>
              <a:buNone/>
              <a:defRPr b="0" i="0">
                <a:latin typeface="Arial"/>
                <a:ea typeface="Arial"/>
                <a:cs typeface="Arial"/>
                <a:sym typeface="Arial"/>
              </a:defRPr>
            </a:lvl1pPr>
            <a:lvl2pPr indent="-228600" lvl="1" marL="914400" algn="l">
              <a:lnSpc>
                <a:spcPct val="90000"/>
              </a:lnSpc>
              <a:spcBef>
                <a:spcPts val="400"/>
              </a:spcBef>
              <a:spcAft>
                <a:spcPts val="0"/>
              </a:spcAft>
              <a:buClr>
                <a:schemeClr val="dk1"/>
              </a:buClr>
              <a:buSzPts val="1800"/>
              <a:buNone/>
              <a:defRPr b="0" i="0">
                <a:latin typeface="Arial"/>
                <a:ea typeface="Arial"/>
                <a:cs typeface="Arial"/>
                <a:sym typeface="Arial"/>
              </a:defRPr>
            </a:lvl2pPr>
            <a:lvl3pPr indent="-228600" lvl="2" marL="1371600" algn="l">
              <a:lnSpc>
                <a:spcPct val="90000"/>
              </a:lnSpc>
              <a:spcBef>
                <a:spcPts val="400"/>
              </a:spcBef>
              <a:spcAft>
                <a:spcPts val="0"/>
              </a:spcAft>
              <a:buClr>
                <a:schemeClr val="dk1"/>
              </a:buClr>
              <a:buSzPts val="1500"/>
              <a:buNone/>
              <a:defRPr b="0" i="0">
                <a:latin typeface="Arial"/>
                <a:ea typeface="Arial"/>
                <a:cs typeface="Arial"/>
                <a:sym typeface="Arial"/>
              </a:defRPr>
            </a:lvl3pPr>
            <a:lvl4pPr indent="-228600" lvl="3" marL="1828800" algn="l">
              <a:lnSpc>
                <a:spcPct val="90000"/>
              </a:lnSpc>
              <a:spcBef>
                <a:spcPts val="400"/>
              </a:spcBef>
              <a:spcAft>
                <a:spcPts val="0"/>
              </a:spcAft>
              <a:buClr>
                <a:schemeClr val="dk1"/>
              </a:buClr>
              <a:buSzPts val="1400"/>
              <a:buNone/>
              <a:defRPr b="0" i="0">
                <a:latin typeface="Arial"/>
                <a:ea typeface="Arial"/>
                <a:cs typeface="Arial"/>
                <a:sym typeface="Arial"/>
              </a:defRPr>
            </a:lvl4pPr>
            <a:lvl5pPr indent="-228600" lvl="4" marL="2286000" algn="l">
              <a:lnSpc>
                <a:spcPct val="90000"/>
              </a:lnSpc>
              <a:spcBef>
                <a:spcPts val="400"/>
              </a:spcBef>
              <a:spcAft>
                <a:spcPts val="0"/>
              </a:spcAft>
              <a:buClr>
                <a:schemeClr val="dk1"/>
              </a:buClr>
              <a:buSzPts val="1400"/>
              <a:buNone/>
              <a:defRPr b="0" i="0">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8" name="Google Shape;118;g3185399ba3f_0_112"/>
          <p:cNvPicPr preferRelativeResize="0"/>
          <p:nvPr/>
        </p:nvPicPr>
        <p:blipFill rotWithShape="1">
          <a:blip r:embed="rId3">
            <a:alphaModFix/>
          </a:blip>
          <a:srcRect b="19739" l="12210" r="12758" t="69016"/>
          <a:stretch/>
        </p:blipFill>
        <p:spPr>
          <a:xfrm>
            <a:off x="950789" y="4520094"/>
            <a:ext cx="3767258" cy="43332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g3185399ba3f_0_21"/>
          <p:cNvSpPr txBox="1"/>
          <p:nvPr>
            <p:ph type="title"/>
          </p:nvPr>
        </p:nvSpPr>
        <p:spPr>
          <a:xfrm>
            <a:off x="285750" y="285750"/>
            <a:ext cx="8572500" cy="994200"/>
          </a:xfrm>
          <a:prstGeom prst="rect">
            <a:avLst/>
          </a:prstGeom>
          <a:noFill/>
          <a:ln>
            <a:noFill/>
          </a:ln>
        </p:spPr>
        <p:txBody>
          <a:bodyPr anchorCtr="0" anchor="ctr" bIns="34275" lIns="68575" spcFirstLastPara="1" rIns="68575" wrap="square" tIns="34275">
            <a:noAutofit/>
          </a:bodyPr>
          <a:lstStyle>
            <a:lvl1pPr lvl="0" marR="0" rtl="0" algn="l">
              <a:lnSpc>
                <a:spcPct val="8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7" name="Google Shape;7;g3185399ba3f_0_21"/>
          <p:cNvSpPr txBox="1"/>
          <p:nvPr>
            <p:ph idx="1" type="body"/>
          </p:nvPr>
        </p:nvSpPr>
        <p:spPr>
          <a:xfrm>
            <a:off x="285750" y="1369219"/>
            <a:ext cx="85725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 name="Google Shape;8;g3185399ba3f_0_21"/>
          <p:cNvSpPr txBox="1"/>
          <p:nvPr>
            <p:ph idx="10" type="dt"/>
          </p:nvPr>
        </p:nvSpPr>
        <p:spPr>
          <a:xfrm>
            <a:off x="2857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9" name="Google Shape;9;g3185399ba3f_0_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10" name="Google Shape;10;g3185399ba3f_0_21"/>
          <p:cNvSpPr txBox="1"/>
          <p:nvPr>
            <p:ph idx="12" type="sldNum"/>
          </p:nvPr>
        </p:nvSpPr>
        <p:spPr>
          <a:xfrm>
            <a:off x="68008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A4A3A4"/>
          </p15:clr>
        </p15:guide>
        <p15:guide id="2" pos="2880">
          <p15:clr>
            <a:srgbClr val="A4A3A4"/>
          </p15:clr>
        </p15:guide>
        <p15:guide id="3" pos="180">
          <p15:clr>
            <a:srgbClr val="547EBF"/>
          </p15:clr>
        </p15:guide>
        <p15:guide id="4" orient="horz" pos="180">
          <p15:clr>
            <a:srgbClr val="547EBF"/>
          </p15:clr>
        </p15:guide>
        <p15:guide id="5" pos="5580">
          <p15:clr>
            <a:srgbClr val="547EBF"/>
          </p15:clr>
        </p15:guide>
        <p15:guide id="6" orient="horz" pos="3060">
          <p15:clr>
            <a:srgbClr val="547EBF"/>
          </p15:clr>
        </p15:guide>
        <p15:guide id="7" pos="2970">
          <p15:clr>
            <a:srgbClr val="547EBF"/>
          </p15:clr>
        </p15:guide>
        <p15:guide id="8" pos="2790">
          <p15:clr>
            <a:srgbClr val="547EBF"/>
          </p15:clr>
        </p15:guide>
        <p15:guide id="9" pos="1584">
          <p15:clr>
            <a:srgbClr val="547EBF"/>
          </p15:clr>
        </p15:guide>
        <p15:guide id="10" pos="1386">
          <p15:clr>
            <a:srgbClr val="547EBF"/>
          </p15:clr>
        </p15:guide>
        <p15:guide id="11" pos="4176">
          <p15:clr>
            <a:srgbClr val="547EBF"/>
          </p15:clr>
        </p15:guide>
        <p15:guide id="12" pos="4374">
          <p15:clr>
            <a:srgbClr val="547EBF"/>
          </p15:clr>
        </p15:guide>
        <p15:guide id="13" pos="3726">
          <p15:clr>
            <a:srgbClr val="9FCC3B"/>
          </p15:clr>
        </p15:guide>
        <p15:guide id="14" pos="3906">
          <p15:clr>
            <a:srgbClr val="9FCC3B"/>
          </p15:clr>
        </p15:guide>
        <p15:guide id="15" pos="2034">
          <p15:clr>
            <a:srgbClr val="9FCC3B"/>
          </p15:clr>
        </p15:guide>
        <p15:guide id="16" pos="1854">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3.png"/></Relationships>
</file>

<file path=ppt/slides/_rels/slide12.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25.png"/><Relationship Id="rId9" Type="http://schemas.openxmlformats.org/officeDocument/2006/relationships/image" Target="../media/image17.png"/><Relationship Id="rId5" Type="http://schemas.openxmlformats.org/officeDocument/2006/relationships/image" Target="../media/image19.png"/><Relationship Id="rId6" Type="http://schemas.openxmlformats.org/officeDocument/2006/relationships/image" Target="../media/image18.png"/><Relationship Id="rId7" Type="http://schemas.openxmlformats.org/officeDocument/2006/relationships/image" Target="../media/image10.png"/><Relationship Id="rId8"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4.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chart" Target="../charts/chart1.xml"/><Relationship Id="rId4" Type="http://schemas.openxmlformats.org/officeDocument/2006/relationships/image" Target="../media/image11.png"/><Relationship Id="rId5" Type="http://schemas.openxmlformats.org/officeDocument/2006/relationships/image" Target="../media/image17.png"/><Relationship Id="rId6" Type="http://schemas.openxmlformats.org/officeDocument/2006/relationships/image" Target="../media/image15.png"/></Relationships>
</file>

<file path=ppt/slides/_rels/slide20.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24.png"/><Relationship Id="rId9" Type="http://schemas.openxmlformats.org/officeDocument/2006/relationships/image" Target="../media/image23.png"/><Relationship Id="rId5" Type="http://schemas.openxmlformats.org/officeDocument/2006/relationships/image" Target="../media/image26.png"/><Relationship Id="rId6" Type="http://schemas.openxmlformats.org/officeDocument/2006/relationships/image" Target="../media/image17.png"/><Relationship Id="rId7" Type="http://schemas.openxmlformats.org/officeDocument/2006/relationships/image" Target="../media/image11.png"/><Relationship Id="rId8"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29.png"/><Relationship Id="rId9" Type="http://schemas.openxmlformats.org/officeDocument/2006/relationships/image" Target="../media/image32.png"/><Relationship Id="rId5" Type="http://schemas.openxmlformats.org/officeDocument/2006/relationships/image" Target="../media/image21.png"/><Relationship Id="rId6" Type="http://schemas.openxmlformats.org/officeDocument/2006/relationships/image" Target="../media/image30.png"/><Relationship Id="rId7" Type="http://schemas.openxmlformats.org/officeDocument/2006/relationships/image" Target="../media/image26.png"/><Relationship Id="rId8"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23.png"/><Relationship Id="rId5" Type="http://schemas.openxmlformats.org/officeDocument/2006/relationships/image" Target="../media/image21.png"/><Relationship Id="rId6" Type="http://schemas.openxmlformats.org/officeDocument/2006/relationships/image" Target="../media/image16.png"/><Relationship Id="rId7" Type="http://schemas.openxmlformats.org/officeDocument/2006/relationships/image" Target="../media/image11.png"/><Relationship Id="rId8"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6.png"/><Relationship Id="rId4" Type="http://schemas.openxmlformats.org/officeDocument/2006/relationships/image" Target="../media/image14.png"/><Relationship Id="rId5" Type="http://schemas.openxmlformats.org/officeDocument/2006/relationships/image" Target="../media/image19.png"/><Relationship Id="rId6" Type="http://schemas.openxmlformats.org/officeDocument/2006/relationships/image" Target="../media/image18.png"/><Relationship Id="rId7" Type="http://schemas.openxmlformats.org/officeDocument/2006/relationships/image" Target="../media/image30.png"/><Relationship Id="rId8"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
          <p:cNvSpPr txBox="1"/>
          <p:nvPr>
            <p:ph type="ctrTitle"/>
          </p:nvPr>
        </p:nvSpPr>
        <p:spPr>
          <a:xfrm>
            <a:off x="3488805" y="1303866"/>
            <a:ext cx="4326000" cy="727285"/>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4680"/>
              <a:buNone/>
            </a:pPr>
            <a:r>
              <a:rPr lang="en-US" sz="3050"/>
              <a:t>Ghana Case Study</a:t>
            </a:r>
            <a:endParaRPr sz="3050"/>
          </a:p>
        </p:txBody>
      </p:sp>
      <p:sp>
        <p:nvSpPr>
          <p:cNvPr id="124" name="Google Shape;124;p1"/>
          <p:cNvSpPr txBox="1"/>
          <p:nvPr>
            <p:ph idx="4294967295" type="subTitle"/>
          </p:nvPr>
        </p:nvSpPr>
        <p:spPr>
          <a:xfrm>
            <a:off x="4315150" y="3047150"/>
            <a:ext cx="26733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chemeClr val="dk1"/>
              </a:buClr>
              <a:buSzPts val="2800"/>
              <a:buFont typeface="Arial"/>
              <a:buNone/>
            </a:pPr>
            <a:r>
              <a:rPr b="0" i="0" lang="en-US" sz="2100" u="none" cap="none" strike="noStrike">
                <a:solidFill>
                  <a:schemeClr val="dk1"/>
                </a:solidFill>
                <a:latin typeface="Arial"/>
                <a:ea typeface="Arial"/>
                <a:cs typeface="Arial"/>
                <a:sym typeface="Arial"/>
              </a:rPr>
              <a:t>September 2026</a:t>
            </a:r>
            <a:endParaRPr b="0" i="0" sz="21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
          <p:cNvSpPr txBox="1"/>
          <p:nvPr>
            <p:ph type="title"/>
          </p:nvPr>
        </p:nvSpPr>
        <p:spPr>
          <a:xfrm>
            <a:off x="1036320" y="1706880"/>
            <a:ext cx="7459980" cy="1049898"/>
          </a:xfrm>
          <a:prstGeom prst="rect">
            <a:avLst/>
          </a:prstGeom>
          <a:noFill/>
          <a:ln>
            <a:noFill/>
          </a:ln>
        </p:spPr>
        <p:txBody>
          <a:bodyPr anchorCtr="0" anchor="b" bIns="34275" lIns="68575" spcFirstLastPara="1" rIns="68575" wrap="square" tIns="34275">
            <a:noAutofit/>
          </a:bodyPr>
          <a:lstStyle/>
          <a:p>
            <a:pPr indent="0" lvl="0" marL="0" rtl="0" algn="ctr">
              <a:lnSpc>
                <a:spcPct val="80000"/>
              </a:lnSpc>
              <a:spcBef>
                <a:spcPts val="0"/>
              </a:spcBef>
              <a:spcAft>
                <a:spcPts val="0"/>
              </a:spcAft>
              <a:buSzPts val="3200"/>
              <a:buNone/>
            </a:pPr>
            <a:r>
              <a:rPr lang="en-US"/>
              <a:t>Say hello and thank you to our amazing team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8"/>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GHANA CASE STUDY</a:t>
            </a:r>
            <a:endParaRPr/>
          </a:p>
        </p:txBody>
      </p:sp>
      <p:sp>
        <p:nvSpPr>
          <p:cNvPr id="135" name="Google Shape;135;p18"/>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What this presentation covers</a:t>
            </a:r>
            <a:endParaRPr/>
          </a:p>
        </p:txBody>
      </p:sp>
      <p:sp>
        <p:nvSpPr>
          <p:cNvPr id="136" name="Google Shape;136;p18"/>
          <p:cNvSpPr/>
          <p:nvPr/>
        </p:nvSpPr>
        <p:spPr>
          <a:xfrm>
            <a:off x="868680" y="987552"/>
            <a:ext cx="3383280" cy="896112"/>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7" name="Google Shape;137;p18"/>
          <p:cNvSpPr/>
          <p:nvPr/>
        </p:nvSpPr>
        <p:spPr>
          <a:xfrm>
            <a:off x="1051560" y="1161288"/>
            <a:ext cx="548640" cy="548640"/>
          </a:xfrm>
          <a:prstGeom prst="ellipse">
            <a:avLst/>
          </a:prstGeom>
          <a:solidFill>
            <a:srgbClr val="00A14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800" u="none" cap="none" strike="noStrike">
                <a:solidFill>
                  <a:srgbClr val="FFFFFF"/>
                </a:solidFill>
                <a:latin typeface="Arial"/>
                <a:ea typeface="Arial"/>
                <a:cs typeface="Arial"/>
                <a:sym typeface="Arial"/>
              </a:rPr>
              <a:t>1</a:t>
            </a:r>
            <a:endParaRPr/>
          </a:p>
        </p:txBody>
      </p:sp>
      <p:sp>
        <p:nvSpPr>
          <p:cNvPr id="138" name="Google Shape;138;p18"/>
          <p:cNvSpPr txBox="1"/>
          <p:nvPr/>
        </p:nvSpPr>
        <p:spPr>
          <a:xfrm>
            <a:off x="1764792" y="1060704"/>
            <a:ext cx="2331720" cy="7498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400" u="none" cap="none" strike="noStrike">
                <a:solidFill>
                  <a:srgbClr val="232B30"/>
                </a:solidFill>
                <a:latin typeface="Arial"/>
                <a:ea typeface="Arial"/>
                <a:cs typeface="Arial"/>
                <a:sym typeface="Arial"/>
              </a:rPr>
              <a:t>Introduction</a:t>
            </a:r>
            <a:endParaRPr/>
          </a:p>
        </p:txBody>
      </p:sp>
      <p:sp>
        <p:nvSpPr>
          <p:cNvPr id="139" name="Google Shape;139;p18"/>
          <p:cNvSpPr/>
          <p:nvPr/>
        </p:nvSpPr>
        <p:spPr>
          <a:xfrm>
            <a:off x="868680" y="2020824"/>
            <a:ext cx="3383280" cy="89611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 name="Google Shape;140;p18"/>
          <p:cNvSpPr/>
          <p:nvPr/>
        </p:nvSpPr>
        <p:spPr>
          <a:xfrm>
            <a:off x="1051560" y="2194560"/>
            <a:ext cx="548640" cy="548640"/>
          </a:xfrm>
          <a:prstGeom prst="ellipse">
            <a:avLst/>
          </a:prstGeom>
          <a:solidFill>
            <a:srgbClr val="D09D3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800" u="none" cap="none" strike="noStrike">
                <a:solidFill>
                  <a:srgbClr val="FFFFFF"/>
                </a:solidFill>
                <a:latin typeface="Arial"/>
                <a:ea typeface="Arial"/>
                <a:cs typeface="Arial"/>
                <a:sym typeface="Arial"/>
              </a:rPr>
              <a:t>2</a:t>
            </a:r>
            <a:endParaRPr/>
          </a:p>
        </p:txBody>
      </p:sp>
      <p:sp>
        <p:nvSpPr>
          <p:cNvPr id="141" name="Google Shape;141;p18"/>
          <p:cNvSpPr txBox="1"/>
          <p:nvPr/>
        </p:nvSpPr>
        <p:spPr>
          <a:xfrm>
            <a:off x="1764792" y="2093976"/>
            <a:ext cx="2331720" cy="7498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400" u="none" cap="none" strike="noStrike">
                <a:solidFill>
                  <a:srgbClr val="232B30"/>
                </a:solidFill>
                <a:latin typeface="Arial"/>
                <a:ea typeface="Arial"/>
                <a:cs typeface="Arial"/>
                <a:sym typeface="Arial"/>
              </a:rPr>
              <a:t>Localisation and structural transformation</a:t>
            </a:r>
            <a:endParaRPr/>
          </a:p>
        </p:txBody>
      </p:sp>
      <p:sp>
        <p:nvSpPr>
          <p:cNvPr id="142" name="Google Shape;142;p18"/>
          <p:cNvSpPr/>
          <p:nvPr/>
        </p:nvSpPr>
        <p:spPr>
          <a:xfrm>
            <a:off x="868680" y="3054096"/>
            <a:ext cx="3383280" cy="896112"/>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 name="Google Shape;143;p18"/>
          <p:cNvSpPr/>
          <p:nvPr/>
        </p:nvSpPr>
        <p:spPr>
          <a:xfrm>
            <a:off x="1051560" y="3227832"/>
            <a:ext cx="548640" cy="548640"/>
          </a:xfrm>
          <a:prstGeom prst="ellipse">
            <a:avLst/>
          </a:prstGeom>
          <a:solidFill>
            <a:srgbClr val="00A14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800" u="none" cap="none" strike="noStrike">
                <a:solidFill>
                  <a:srgbClr val="FFFFFF"/>
                </a:solidFill>
                <a:latin typeface="Arial"/>
                <a:ea typeface="Arial"/>
                <a:cs typeface="Arial"/>
                <a:sym typeface="Arial"/>
              </a:rPr>
              <a:t>3</a:t>
            </a:r>
            <a:endParaRPr/>
          </a:p>
        </p:txBody>
      </p:sp>
      <p:sp>
        <p:nvSpPr>
          <p:cNvPr id="144" name="Google Shape;144;p18"/>
          <p:cNvSpPr txBox="1"/>
          <p:nvPr/>
        </p:nvSpPr>
        <p:spPr>
          <a:xfrm>
            <a:off x="1764792" y="3127248"/>
            <a:ext cx="2331720" cy="7498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400" u="none" cap="none" strike="noStrike">
                <a:solidFill>
                  <a:srgbClr val="232B30"/>
                </a:solidFill>
                <a:latin typeface="Arial"/>
                <a:ea typeface="Arial"/>
                <a:cs typeface="Arial"/>
                <a:sym typeface="Arial"/>
              </a:rPr>
              <a:t>Decent work</a:t>
            </a:r>
            <a:endParaRPr/>
          </a:p>
        </p:txBody>
      </p:sp>
      <p:sp>
        <p:nvSpPr>
          <p:cNvPr id="145" name="Google Shape;145;p18"/>
          <p:cNvSpPr/>
          <p:nvPr/>
        </p:nvSpPr>
        <p:spPr>
          <a:xfrm>
            <a:off x="4480560" y="987552"/>
            <a:ext cx="3383280" cy="89611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6" name="Google Shape;146;p18"/>
          <p:cNvSpPr/>
          <p:nvPr/>
        </p:nvSpPr>
        <p:spPr>
          <a:xfrm>
            <a:off x="4663440" y="1161288"/>
            <a:ext cx="548640" cy="548640"/>
          </a:xfrm>
          <a:prstGeom prst="ellipse">
            <a:avLst/>
          </a:prstGeom>
          <a:solidFill>
            <a:srgbClr val="D09D3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800" u="none" cap="none" strike="noStrike">
                <a:solidFill>
                  <a:srgbClr val="FFFFFF"/>
                </a:solidFill>
                <a:latin typeface="Arial"/>
                <a:ea typeface="Arial"/>
                <a:cs typeface="Arial"/>
                <a:sym typeface="Arial"/>
              </a:rPr>
              <a:t>4</a:t>
            </a:r>
            <a:endParaRPr/>
          </a:p>
        </p:txBody>
      </p:sp>
      <p:sp>
        <p:nvSpPr>
          <p:cNvPr id="147" name="Google Shape;147;p18"/>
          <p:cNvSpPr txBox="1"/>
          <p:nvPr/>
        </p:nvSpPr>
        <p:spPr>
          <a:xfrm>
            <a:off x="5376672" y="1060704"/>
            <a:ext cx="2331720" cy="7498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400" u="none" cap="none" strike="noStrike">
                <a:solidFill>
                  <a:srgbClr val="232B30"/>
                </a:solidFill>
                <a:latin typeface="Arial"/>
                <a:ea typeface="Arial"/>
                <a:cs typeface="Arial"/>
                <a:sym typeface="Arial"/>
              </a:rPr>
              <a:t>Gender inclusion</a:t>
            </a:r>
            <a:endParaRPr/>
          </a:p>
        </p:txBody>
      </p:sp>
      <p:sp>
        <p:nvSpPr>
          <p:cNvPr id="148" name="Google Shape;148;p18"/>
          <p:cNvSpPr/>
          <p:nvPr/>
        </p:nvSpPr>
        <p:spPr>
          <a:xfrm>
            <a:off x="4480560" y="2020824"/>
            <a:ext cx="3383280" cy="896112"/>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9" name="Google Shape;149;p18"/>
          <p:cNvSpPr/>
          <p:nvPr/>
        </p:nvSpPr>
        <p:spPr>
          <a:xfrm>
            <a:off x="4663440" y="2194560"/>
            <a:ext cx="548640" cy="548640"/>
          </a:xfrm>
          <a:prstGeom prst="ellipse">
            <a:avLst/>
          </a:prstGeom>
          <a:solidFill>
            <a:srgbClr val="00A14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800" u="none" cap="none" strike="noStrike">
                <a:solidFill>
                  <a:srgbClr val="FFFFFF"/>
                </a:solidFill>
                <a:latin typeface="Arial"/>
                <a:ea typeface="Arial"/>
                <a:cs typeface="Arial"/>
                <a:sym typeface="Arial"/>
              </a:rPr>
              <a:t>5</a:t>
            </a:r>
            <a:endParaRPr/>
          </a:p>
        </p:txBody>
      </p:sp>
      <p:sp>
        <p:nvSpPr>
          <p:cNvPr id="150" name="Google Shape;150;p18"/>
          <p:cNvSpPr txBox="1"/>
          <p:nvPr/>
        </p:nvSpPr>
        <p:spPr>
          <a:xfrm>
            <a:off x="5376672" y="2093976"/>
            <a:ext cx="2331720" cy="7498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100" u="none" cap="none" strike="noStrike">
                <a:solidFill>
                  <a:srgbClr val="232B30"/>
                </a:solidFill>
                <a:latin typeface="Arial"/>
                <a:ea typeface="Arial"/>
                <a:cs typeface="Arial"/>
                <a:sym typeface="Arial"/>
              </a:rPr>
              <a:t>Factors or actors preventing or supporting localisation, decent work and gender inclusion in Ghana's solar PV sector</a:t>
            </a:r>
            <a:endParaRPr/>
          </a:p>
        </p:txBody>
      </p:sp>
      <p:sp>
        <p:nvSpPr>
          <p:cNvPr id="151" name="Google Shape;151;p18"/>
          <p:cNvSpPr/>
          <p:nvPr/>
        </p:nvSpPr>
        <p:spPr>
          <a:xfrm>
            <a:off x="4480560" y="3054096"/>
            <a:ext cx="3383280" cy="89611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2" name="Google Shape;152;p18"/>
          <p:cNvSpPr/>
          <p:nvPr/>
        </p:nvSpPr>
        <p:spPr>
          <a:xfrm>
            <a:off x="4663440" y="3227832"/>
            <a:ext cx="548640" cy="548640"/>
          </a:xfrm>
          <a:prstGeom prst="ellipse">
            <a:avLst/>
          </a:prstGeom>
          <a:solidFill>
            <a:srgbClr val="D09D3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1800" u="none" cap="none" strike="noStrike">
                <a:solidFill>
                  <a:srgbClr val="FFFFFF"/>
                </a:solidFill>
                <a:latin typeface="Arial"/>
                <a:ea typeface="Arial"/>
                <a:cs typeface="Arial"/>
                <a:sym typeface="Arial"/>
              </a:rPr>
              <a:t>6</a:t>
            </a:r>
            <a:endParaRPr/>
          </a:p>
        </p:txBody>
      </p:sp>
      <p:sp>
        <p:nvSpPr>
          <p:cNvPr id="153" name="Google Shape;153;p18"/>
          <p:cNvSpPr txBox="1"/>
          <p:nvPr/>
        </p:nvSpPr>
        <p:spPr>
          <a:xfrm>
            <a:off x="5376672" y="3127248"/>
            <a:ext cx="2331720" cy="7498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400" u="none" cap="none" strike="noStrike">
                <a:solidFill>
                  <a:srgbClr val="232B30"/>
                </a:solidFill>
                <a:latin typeface="Arial"/>
                <a:ea typeface="Arial"/>
                <a:cs typeface="Arial"/>
                <a:sym typeface="Arial"/>
              </a:rPr>
              <a:t>Conclusion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9"/>
          <p:cNvSpPr txBox="1"/>
          <p:nvPr>
            <p:ph type="title"/>
          </p:nvPr>
        </p:nvSpPr>
        <p:spPr>
          <a:xfrm>
            <a:off x="0" y="2228178"/>
            <a:ext cx="9144000" cy="528600"/>
          </a:xfrm>
          <a:prstGeom prst="rect">
            <a:avLst/>
          </a:prstGeom>
          <a:noFill/>
          <a:ln>
            <a:noFill/>
          </a:ln>
        </p:spPr>
        <p:txBody>
          <a:bodyPr anchorCtr="0" anchor="b" bIns="34275" lIns="68575" spcFirstLastPara="1" rIns="68575" wrap="square" tIns="34275">
            <a:noAutofit/>
          </a:bodyPr>
          <a:lstStyle/>
          <a:p>
            <a:pPr indent="0" lvl="0" marL="0" rtl="0" algn="ctr">
              <a:lnSpc>
                <a:spcPct val="80000"/>
              </a:lnSpc>
              <a:spcBef>
                <a:spcPts val="0"/>
              </a:spcBef>
              <a:spcAft>
                <a:spcPts val="0"/>
              </a:spcAft>
              <a:buSzPts val="3200"/>
              <a:buNone/>
            </a:pPr>
            <a:r>
              <a:rPr lang="en-US"/>
              <a:t> 1. Introduction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31706742426_2_0"/>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1. INTRODUCTION · THE MARKET</a:t>
            </a:r>
            <a:endParaRPr/>
          </a:p>
        </p:txBody>
      </p:sp>
      <p:sp>
        <p:nvSpPr>
          <p:cNvPr id="164" name="Google Shape;164;g31706742426_2_0"/>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A booming market, a thin local share</a:t>
            </a:r>
            <a:endParaRPr/>
          </a:p>
        </p:txBody>
      </p:sp>
      <p:sp>
        <p:nvSpPr>
          <p:cNvPr id="165" name="Google Shape;165;g31706742426_2_0"/>
          <p:cNvSpPr/>
          <p:nvPr/>
        </p:nvSpPr>
        <p:spPr>
          <a:xfrm>
            <a:off x="365760" y="932688"/>
            <a:ext cx="7635240" cy="1325880"/>
          </a:xfrm>
          <a:prstGeom prst="roundRect">
            <a:avLst>
              <a:gd fmla="val 10000" name="adj"/>
            </a:avLst>
          </a:prstGeom>
          <a:solidFill>
            <a:srgbClr val="1E4D3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6" name="Google Shape;166;g31706742426_2_0"/>
          <p:cNvSpPr txBox="1"/>
          <p:nvPr/>
        </p:nvSpPr>
        <p:spPr>
          <a:xfrm>
            <a:off x="530352" y="1122926"/>
            <a:ext cx="1680210" cy="36933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400" u="none" cap="none" strike="noStrike">
                <a:solidFill>
                  <a:srgbClr val="FFDE17"/>
                </a:solidFill>
                <a:latin typeface="Arial"/>
                <a:ea typeface="Arial"/>
                <a:cs typeface="Arial"/>
                <a:sym typeface="Arial"/>
              </a:rPr>
              <a:t>2.4%</a:t>
            </a:r>
            <a:endParaRPr/>
          </a:p>
        </p:txBody>
      </p:sp>
      <p:sp>
        <p:nvSpPr>
          <p:cNvPr id="167" name="Google Shape;167;g31706742426_2_0"/>
          <p:cNvSpPr txBox="1"/>
          <p:nvPr/>
        </p:nvSpPr>
        <p:spPr>
          <a:xfrm>
            <a:off x="548640" y="1591056"/>
            <a:ext cx="1588769"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FFFFFF"/>
                </a:solidFill>
                <a:latin typeface="Arial"/>
                <a:ea typeface="Arial"/>
                <a:cs typeface="Arial"/>
                <a:sym typeface="Arial"/>
              </a:rPr>
              <a:t>Grid installed solar capacity by end-2025</a:t>
            </a:r>
            <a:endParaRPr/>
          </a:p>
        </p:txBody>
      </p:sp>
      <p:sp>
        <p:nvSpPr>
          <p:cNvPr id="168" name="Google Shape;168;g31706742426_2_0"/>
          <p:cNvSpPr txBox="1"/>
          <p:nvPr/>
        </p:nvSpPr>
        <p:spPr>
          <a:xfrm>
            <a:off x="2439162" y="1024128"/>
            <a:ext cx="1680210" cy="56692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400" u="none" cap="none" strike="noStrike">
                <a:solidFill>
                  <a:srgbClr val="FFDE17"/>
                </a:solidFill>
                <a:latin typeface="Arial"/>
                <a:ea typeface="Arial"/>
                <a:cs typeface="Arial"/>
                <a:sym typeface="Arial"/>
              </a:rPr>
              <a:t>39%+</a:t>
            </a:r>
            <a:endParaRPr/>
          </a:p>
        </p:txBody>
      </p:sp>
      <p:sp>
        <p:nvSpPr>
          <p:cNvPr id="169" name="Google Shape;169;g31706742426_2_0"/>
          <p:cNvSpPr txBox="1"/>
          <p:nvPr/>
        </p:nvSpPr>
        <p:spPr>
          <a:xfrm>
            <a:off x="2457450" y="1591056"/>
            <a:ext cx="1588769"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FFFFFF"/>
                </a:solidFill>
                <a:latin typeface="Arial"/>
                <a:ea typeface="Arial"/>
                <a:cs typeface="Arial"/>
                <a:sym typeface="Arial"/>
              </a:rPr>
              <a:t>Projected C&amp;I solar market CAGR through 2031</a:t>
            </a:r>
            <a:endParaRPr/>
          </a:p>
        </p:txBody>
      </p:sp>
      <p:sp>
        <p:nvSpPr>
          <p:cNvPr id="170" name="Google Shape;170;g31706742426_2_0"/>
          <p:cNvSpPr/>
          <p:nvPr/>
        </p:nvSpPr>
        <p:spPr>
          <a:xfrm>
            <a:off x="2274570" y="1115568"/>
            <a:ext cx="10972" cy="960120"/>
          </a:xfrm>
          <a:prstGeom prst="rect">
            <a:avLst/>
          </a:prstGeom>
          <a:solidFill>
            <a:srgbClr val="4E7D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1" name="Google Shape;171;g31706742426_2_0"/>
          <p:cNvSpPr txBox="1"/>
          <p:nvPr/>
        </p:nvSpPr>
        <p:spPr>
          <a:xfrm>
            <a:off x="4347972" y="1024128"/>
            <a:ext cx="1680210" cy="56692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400" u="none" cap="none" strike="noStrike">
                <a:solidFill>
                  <a:srgbClr val="FFDE17"/>
                </a:solidFill>
                <a:latin typeface="Arial"/>
                <a:ea typeface="Arial"/>
                <a:cs typeface="Arial"/>
                <a:sym typeface="Arial"/>
              </a:rPr>
              <a:t>80–90%</a:t>
            </a:r>
            <a:endParaRPr/>
          </a:p>
        </p:txBody>
      </p:sp>
      <p:sp>
        <p:nvSpPr>
          <p:cNvPr id="172" name="Google Shape;172;g31706742426_2_0"/>
          <p:cNvSpPr txBox="1"/>
          <p:nvPr/>
        </p:nvSpPr>
        <p:spPr>
          <a:xfrm>
            <a:off x="4366260" y="1591056"/>
            <a:ext cx="1588769"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FFFFFF"/>
                </a:solidFill>
                <a:latin typeface="Arial"/>
                <a:ea typeface="Arial"/>
                <a:cs typeface="Arial"/>
                <a:sym typeface="Arial"/>
              </a:rPr>
              <a:t>Local participation target for solar PV manufacturing by 2025</a:t>
            </a:r>
            <a:endParaRPr/>
          </a:p>
        </p:txBody>
      </p:sp>
      <p:sp>
        <p:nvSpPr>
          <p:cNvPr id="173" name="Google Shape;173;g31706742426_2_0"/>
          <p:cNvSpPr/>
          <p:nvPr/>
        </p:nvSpPr>
        <p:spPr>
          <a:xfrm>
            <a:off x="4183380" y="1115568"/>
            <a:ext cx="10972" cy="960120"/>
          </a:xfrm>
          <a:prstGeom prst="rect">
            <a:avLst/>
          </a:prstGeom>
          <a:solidFill>
            <a:srgbClr val="4E7D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4" name="Google Shape;174;g31706742426_2_0"/>
          <p:cNvSpPr txBox="1"/>
          <p:nvPr/>
        </p:nvSpPr>
        <p:spPr>
          <a:xfrm>
            <a:off x="6256781" y="1024128"/>
            <a:ext cx="1680210" cy="56692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400" u="none" cap="none" strike="noStrike">
                <a:solidFill>
                  <a:srgbClr val="FFDE17"/>
                </a:solidFill>
                <a:latin typeface="Arial"/>
                <a:ea typeface="Arial"/>
                <a:cs typeface="Arial"/>
                <a:sym typeface="Arial"/>
              </a:rPr>
              <a:t>220k–400k</a:t>
            </a:r>
            <a:endParaRPr/>
          </a:p>
        </p:txBody>
      </p:sp>
      <p:sp>
        <p:nvSpPr>
          <p:cNvPr id="175" name="Google Shape;175;g31706742426_2_0"/>
          <p:cNvSpPr txBox="1"/>
          <p:nvPr/>
        </p:nvSpPr>
        <p:spPr>
          <a:xfrm>
            <a:off x="6275070" y="1591056"/>
            <a:ext cx="1588769"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FFFFFF"/>
                </a:solidFill>
                <a:latin typeface="Arial"/>
                <a:ea typeface="Arial"/>
                <a:cs typeface="Arial"/>
                <a:sym typeface="Arial"/>
              </a:rPr>
              <a:t>Projected renewable-energy jobs</a:t>
            </a:r>
            <a:endParaRPr/>
          </a:p>
        </p:txBody>
      </p:sp>
      <p:sp>
        <p:nvSpPr>
          <p:cNvPr id="176" name="Google Shape;176;g31706742426_2_0"/>
          <p:cNvSpPr/>
          <p:nvPr/>
        </p:nvSpPr>
        <p:spPr>
          <a:xfrm>
            <a:off x="6092190" y="1115568"/>
            <a:ext cx="10972" cy="960120"/>
          </a:xfrm>
          <a:prstGeom prst="rect">
            <a:avLst/>
          </a:prstGeom>
          <a:solidFill>
            <a:srgbClr val="4E7D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7" name="Google Shape;177;g31706742426_2_0"/>
          <p:cNvSpPr/>
          <p:nvPr/>
        </p:nvSpPr>
        <p:spPr>
          <a:xfrm>
            <a:off x="365760" y="2359152"/>
            <a:ext cx="7635240" cy="329184"/>
          </a:xfrm>
          <a:prstGeom prst="roundRect">
            <a:avLst>
              <a:gd fmla="val 50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8" name="Google Shape;178;g31706742426_2_0"/>
          <p:cNvSpPr txBox="1"/>
          <p:nvPr/>
        </p:nvSpPr>
        <p:spPr>
          <a:xfrm>
            <a:off x="548640" y="2359152"/>
            <a:ext cx="7315200" cy="32918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50" u="none" cap="none" strike="noStrike">
                <a:solidFill>
                  <a:srgbClr val="D09D3D"/>
                </a:solidFill>
                <a:latin typeface="Arial"/>
                <a:ea typeface="Arial"/>
                <a:cs typeface="Arial"/>
                <a:sym typeface="Arial"/>
              </a:rPr>
              <a:t>Target vs reality:  </a:t>
            </a:r>
            <a:r>
              <a:rPr b="0" i="0" lang="en-US" sz="1050" u="none" cap="none" strike="noStrike">
                <a:solidFill>
                  <a:srgbClr val="232B30"/>
                </a:solidFill>
                <a:latin typeface="Arial"/>
                <a:ea typeface="Arial"/>
                <a:cs typeface="Arial"/>
                <a:sym typeface="Arial"/>
              </a:rPr>
              <a:t>an 80–90% local participation target, yet local production of cells, modules and inverters remains minimal.</a:t>
            </a:r>
            <a:endParaRPr/>
          </a:p>
        </p:txBody>
      </p:sp>
      <p:sp>
        <p:nvSpPr>
          <p:cNvPr id="179" name="Google Shape;179;g31706742426_2_0"/>
          <p:cNvSpPr/>
          <p:nvPr/>
        </p:nvSpPr>
        <p:spPr>
          <a:xfrm>
            <a:off x="365760" y="2807208"/>
            <a:ext cx="3749039" cy="1261872"/>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0" name="Google Shape;180;g31706742426_2_0"/>
          <p:cNvSpPr/>
          <p:nvPr/>
        </p:nvSpPr>
        <p:spPr>
          <a:xfrm>
            <a:off x="530352" y="3209544"/>
            <a:ext cx="457200" cy="45720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hart_w.png" id="181" name="Google Shape;181;g31706742426_2_0"/>
          <p:cNvPicPr preferRelativeResize="0"/>
          <p:nvPr/>
        </p:nvPicPr>
        <p:blipFill rotWithShape="1">
          <a:blip r:embed="rId3">
            <a:alphaModFix/>
          </a:blip>
          <a:srcRect b="0" l="0" r="0" t="0"/>
          <a:stretch/>
        </p:blipFill>
        <p:spPr>
          <a:xfrm>
            <a:off x="640080" y="3319272"/>
            <a:ext cx="237744" cy="237744"/>
          </a:xfrm>
          <a:prstGeom prst="rect">
            <a:avLst/>
          </a:prstGeom>
          <a:noFill/>
          <a:ln>
            <a:noFill/>
          </a:ln>
        </p:spPr>
      </p:pic>
      <p:sp>
        <p:nvSpPr>
          <p:cNvPr id="182" name="Google Shape;182;g31706742426_2_0"/>
          <p:cNvSpPr txBox="1"/>
          <p:nvPr/>
        </p:nvSpPr>
        <p:spPr>
          <a:xfrm>
            <a:off x="1152144" y="2898648"/>
            <a:ext cx="2834639" cy="107899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200" u="none" cap="none" strike="noStrike">
                <a:solidFill>
                  <a:srgbClr val="2B704F"/>
                </a:solidFill>
                <a:latin typeface="Arial"/>
                <a:ea typeface="Arial"/>
                <a:cs typeface="Arial"/>
                <a:sym typeface="Arial"/>
              </a:rPr>
              <a:t>The situation</a:t>
            </a:r>
            <a:endParaRPr/>
          </a:p>
          <a:p>
            <a:pPr indent="0" lvl="0" marL="0" marR="0" rtl="0" algn="l">
              <a:lnSpc>
                <a:spcPct val="100000"/>
              </a:lnSpc>
              <a:spcBef>
                <a:spcPts val="300"/>
              </a:spcBef>
              <a:spcAft>
                <a:spcPts val="0"/>
              </a:spcAft>
              <a:buNone/>
            </a:pPr>
            <a:r>
              <a:rPr b="0" i="0" lang="en-US" sz="1050" u="none" cap="none" strike="noStrike">
                <a:solidFill>
                  <a:srgbClr val="232B30"/>
                </a:solidFill>
                <a:latin typeface="Arial"/>
                <a:ea typeface="Arial"/>
                <a:cs typeface="Arial"/>
                <a:sym typeface="Arial"/>
              </a:rPr>
              <a:t>Ghana’s solar market is expanding, but domestic participation remains concentrated in importing, distribution, installation and maintenance.</a:t>
            </a:r>
            <a:endParaRPr/>
          </a:p>
        </p:txBody>
      </p:sp>
      <p:sp>
        <p:nvSpPr>
          <p:cNvPr id="183" name="Google Shape;183;g31706742426_2_0"/>
          <p:cNvSpPr/>
          <p:nvPr/>
        </p:nvSpPr>
        <p:spPr>
          <a:xfrm>
            <a:off x="4251960" y="2807208"/>
            <a:ext cx="3749039" cy="126187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4" name="Google Shape;184;g31706742426_2_0"/>
          <p:cNvSpPr/>
          <p:nvPr/>
        </p:nvSpPr>
        <p:spPr>
          <a:xfrm>
            <a:off x="4416552" y="3209544"/>
            <a:ext cx="457200" cy="457200"/>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search_w.png" id="185" name="Google Shape;185;g31706742426_2_0"/>
          <p:cNvPicPr preferRelativeResize="0"/>
          <p:nvPr/>
        </p:nvPicPr>
        <p:blipFill rotWithShape="1">
          <a:blip r:embed="rId4">
            <a:alphaModFix/>
          </a:blip>
          <a:srcRect b="0" l="0" r="0" t="0"/>
          <a:stretch/>
        </p:blipFill>
        <p:spPr>
          <a:xfrm>
            <a:off x="4526280" y="3319272"/>
            <a:ext cx="237744" cy="237744"/>
          </a:xfrm>
          <a:prstGeom prst="rect">
            <a:avLst/>
          </a:prstGeom>
          <a:noFill/>
          <a:ln>
            <a:noFill/>
          </a:ln>
        </p:spPr>
      </p:pic>
      <p:sp>
        <p:nvSpPr>
          <p:cNvPr id="186" name="Google Shape;186;g31706742426_2_0"/>
          <p:cNvSpPr txBox="1"/>
          <p:nvPr/>
        </p:nvSpPr>
        <p:spPr>
          <a:xfrm>
            <a:off x="5038344" y="2898648"/>
            <a:ext cx="2834639" cy="107899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200" u="none" cap="none" strike="noStrike">
                <a:solidFill>
                  <a:srgbClr val="D09D3D"/>
                </a:solidFill>
                <a:latin typeface="Arial"/>
                <a:ea typeface="Arial"/>
                <a:cs typeface="Arial"/>
                <a:sym typeface="Arial"/>
              </a:rPr>
              <a:t>What the study asks</a:t>
            </a:r>
            <a:endParaRPr/>
          </a:p>
          <a:p>
            <a:pPr indent="0" lvl="0" marL="0" marR="0" rtl="0" algn="l">
              <a:lnSpc>
                <a:spcPct val="100000"/>
              </a:lnSpc>
              <a:spcBef>
                <a:spcPts val="300"/>
              </a:spcBef>
              <a:spcAft>
                <a:spcPts val="0"/>
              </a:spcAft>
              <a:buNone/>
            </a:pPr>
            <a:r>
              <a:rPr b="0" i="0" lang="en-US" sz="1050" u="none" cap="none" strike="noStrike">
                <a:solidFill>
                  <a:srgbClr val="232B30"/>
                </a:solidFill>
                <a:latin typeface="Arial"/>
                <a:ea typeface="Arial"/>
                <a:cs typeface="Arial"/>
                <a:sym typeface="Arial"/>
              </a:rPr>
              <a:t>How can market potential be translated into domestic industrial capability, stable employment and broader participation by all genders?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3cd92873ef2_0_0"/>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1. INTRODUCTION · METHODOLOGY</a:t>
            </a:r>
            <a:endParaRPr/>
          </a:p>
        </p:txBody>
      </p:sp>
      <p:sp>
        <p:nvSpPr>
          <p:cNvPr id="192" name="Google Shape;192;g3cd92873ef2_0_0"/>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How we studied Ghana’s solar sector</a:t>
            </a:r>
            <a:endParaRPr/>
          </a:p>
        </p:txBody>
      </p:sp>
      <p:sp>
        <p:nvSpPr>
          <p:cNvPr id="193" name="Google Shape;193;g3cd92873ef2_0_0"/>
          <p:cNvSpPr/>
          <p:nvPr/>
        </p:nvSpPr>
        <p:spPr>
          <a:xfrm>
            <a:off x="365760" y="960120"/>
            <a:ext cx="1755648" cy="310896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4" name="Google Shape;194;g3cd92873ef2_0_0"/>
          <p:cNvSpPr/>
          <p:nvPr/>
        </p:nvSpPr>
        <p:spPr>
          <a:xfrm>
            <a:off x="969264" y="1097280"/>
            <a:ext cx="548640" cy="54864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lipboard_w.png" id="195" name="Google Shape;195;g3cd92873ef2_0_0"/>
          <p:cNvPicPr preferRelativeResize="0"/>
          <p:nvPr/>
        </p:nvPicPr>
        <p:blipFill rotWithShape="1">
          <a:blip r:embed="rId3">
            <a:alphaModFix/>
          </a:blip>
          <a:srcRect b="0" l="0" r="0" t="0"/>
          <a:stretch/>
        </p:blipFill>
        <p:spPr>
          <a:xfrm>
            <a:off x="1100937" y="1228953"/>
            <a:ext cx="285292" cy="285292"/>
          </a:xfrm>
          <a:prstGeom prst="rect">
            <a:avLst/>
          </a:prstGeom>
          <a:noFill/>
          <a:ln>
            <a:noFill/>
          </a:ln>
        </p:spPr>
      </p:pic>
      <p:sp>
        <p:nvSpPr>
          <p:cNvPr id="196" name="Google Shape;196;g3cd92873ef2_0_0"/>
          <p:cNvSpPr txBox="1"/>
          <p:nvPr/>
        </p:nvSpPr>
        <p:spPr>
          <a:xfrm>
            <a:off x="438912" y="1709928"/>
            <a:ext cx="1609344" cy="41148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B704F"/>
                </a:solidFill>
                <a:latin typeface="Arial"/>
                <a:ea typeface="Arial"/>
                <a:cs typeface="Arial"/>
                <a:sym typeface="Arial"/>
              </a:rPr>
              <a:t>Mixed methods</a:t>
            </a:r>
            <a:endParaRPr/>
          </a:p>
        </p:txBody>
      </p:sp>
      <p:sp>
        <p:nvSpPr>
          <p:cNvPr id="197" name="Google Shape;197;g3cd92873ef2_0_0"/>
          <p:cNvSpPr/>
          <p:nvPr/>
        </p:nvSpPr>
        <p:spPr>
          <a:xfrm>
            <a:off x="457200" y="2240280"/>
            <a:ext cx="1572768" cy="365760"/>
          </a:xfrm>
          <a:prstGeom prst="roundRect">
            <a:avLst>
              <a:gd fmla="val 30000"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8" name="Google Shape;198;g3cd92873ef2_0_0"/>
          <p:cNvSpPr txBox="1"/>
          <p:nvPr/>
        </p:nvSpPr>
        <p:spPr>
          <a:xfrm>
            <a:off x="502920" y="2240280"/>
            <a:ext cx="1481328" cy="3657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Quantitative firm survey</a:t>
            </a:r>
            <a:endParaRPr/>
          </a:p>
        </p:txBody>
      </p:sp>
      <p:sp>
        <p:nvSpPr>
          <p:cNvPr id="199" name="Google Shape;199;g3cd92873ef2_0_0"/>
          <p:cNvSpPr/>
          <p:nvPr/>
        </p:nvSpPr>
        <p:spPr>
          <a:xfrm>
            <a:off x="457200" y="2679192"/>
            <a:ext cx="1572768" cy="365760"/>
          </a:xfrm>
          <a:prstGeom prst="roundRect">
            <a:avLst>
              <a:gd fmla="val 30000"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0" name="Google Shape;200;g3cd92873ef2_0_0"/>
          <p:cNvSpPr txBox="1"/>
          <p:nvPr/>
        </p:nvSpPr>
        <p:spPr>
          <a:xfrm>
            <a:off x="502920" y="2679192"/>
            <a:ext cx="1481328" cy="3657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Qualitative stakeholder interviews</a:t>
            </a:r>
            <a:endParaRPr/>
          </a:p>
        </p:txBody>
      </p:sp>
      <p:sp>
        <p:nvSpPr>
          <p:cNvPr id="201" name="Google Shape;201;g3cd92873ef2_0_0"/>
          <p:cNvSpPr/>
          <p:nvPr/>
        </p:nvSpPr>
        <p:spPr>
          <a:xfrm>
            <a:off x="457200" y="3118104"/>
            <a:ext cx="1572768" cy="365760"/>
          </a:xfrm>
          <a:prstGeom prst="roundRect">
            <a:avLst>
              <a:gd fmla="val 30000"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2" name="Google Shape;202;g3cd92873ef2_0_0"/>
          <p:cNvSpPr txBox="1"/>
          <p:nvPr/>
        </p:nvSpPr>
        <p:spPr>
          <a:xfrm>
            <a:off x="502920" y="3118104"/>
            <a:ext cx="1481328" cy="3657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Comprehensive desk research</a:t>
            </a:r>
            <a:endParaRPr/>
          </a:p>
        </p:txBody>
      </p:sp>
      <p:sp>
        <p:nvSpPr>
          <p:cNvPr id="203" name="Google Shape;203;g3cd92873ef2_0_0"/>
          <p:cNvSpPr/>
          <p:nvPr/>
        </p:nvSpPr>
        <p:spPr>
          <a:xfrm>
            <a:off x="2157984" y="2395728"/>
            <a:ext cx="173736" cy="237744"/>
          </a:xfrm>
          <a:prstGeom prst="rightArrow">
            <a:avLst>
              <a:gd fmla="val 50000" name="adj1"/>
              <a:gd fmla="val 50000" name="adj2"/>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4" name="Google Shape;204;g3cd92873ef2_0_0"/>
          <p:cNvSpPr/>
          <p:nvPr/>
        </p:nvSpPr>
        <p:spPr>
          <a:xfrm>
            <a:off x="2368296" y="960120"/>
            <a:ext cx="1755648" cy="3108960"/>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5" name="Google Shape;205;g3cd92873ef2_0_0"/>
          <p:cNvSpPr/>
          <p:nvPr/>
        </p:nvSpPr>
        <p:spPr>
          <a:xfrm>
            <a:off x="2971800" y="1097280"/>
            <a:ext cx="548640" cy="548640"/>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ogs_w.png" id="206" name="Google Shape;206;g3cd92873ef2_0_0"/>
          <p:cNvPicPr preferRelativeResize="0"/>
          <p:nvPr/>
        </p:nvPicPr>
        <p:blipFill rotWithShape="1">
          <a:blip r:embed="rId4">
            <a:alphaModFix/>
          </a:blip>
          <a:srcRect b="0" l="0" r="0" t="0"/>
          <a:stretch/>
        </p:blipFill>
        <p:spPr>
          <a:xfrm>
            <a:off x="3103473" y="1228953"/>
            <a:ext cx="285292" cy="285292"/>
          </a:xfrm>
          <a:prstGeom prst="rect">
            <a:avLst/>
          </a:prstGeom>
          <a:noFill/>
          <a:ln>
            <a:noFill/>
          </a:ln>
        </p:spPr>
      </p:pic>
      <p:sp>
        <p:nvSpPr>
          <p:cNvPr id="207" name="Google Shape;207;g3cd92873ef2_0_0"/>
          <p:cNvSpPr txBox="1"/>
          <p:nvPr/>
        </p:nvSpPr>
        <p:spPr>
          <a:xfrm>
            <a:off x="2441448" y="1709928"/>
            <a:ext cx="1609344" cy="41148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D09D3D"/>
                </a:solidFill>
                <a:latin typeface="Arial"/>
                <a:ea typeface="Arial"/>
                <a:cs typeface="Arial"/>
                <a:sym typeface="Arial"/>
              </a:rPr>
              <a:t>Component selection: nexus of</a:t>
            </a:r>
            <a:endParaRPr/>
          </a:p>
        </p:txBody>
      </p:sp>
      <p:sp>
        <p:nvSpPr>
          <p:cNvPr id="208" name="Google Shape;208;g3cd92873ef2_0_0"/>
          <p:cNvSpPr/>
          <p:nvPr/>
        </p:nvSpPr>
        <p:spPr>
          <a:xfrm>
            <a:off x="2459736" y="2240280"/>
            <a:ext cx="1572768" cy="365760"/>
          </a:xfrm>
          <a:prstGeom prst="roundRect">
            <a:avLst>
              <a:gd fmla="val 30000"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9" name="Google Shape;209;g3cd92873ef2_0_0"/>
          <p:cNvSpPr txBox="1"/>
          <p:nvPr/>
        </p:nvSpPr>
        <p:spPr>
          <a:xfrm>
            <a:off x="2505456" y="2240280"/>
            <a:ext cx="1481328" cy="3657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Import value</a:t>
            </a:r>
            <a:endParaRPr/>
          </a:p>
        </p:txBody>
      </p:sp>
      <p:sp>
        <p:nvSpPr>
          <p:cNvPr id="210" name="Google Shape;210;g3cd92873ef2_0_0"/>
          <p:cNvSpPr/>
          <p:nvPr/>
        </p:nvSpPr>
        <p:spPr>
          <a:xfrm>
            <a:off x="2459736" y="2679192"/>
            <a:ext cx="1572768" cy="365760"/>
          </a:xfrm>
          <a:prstGeom prst="roundRect">
            <a:avLst>
              <a:gd fmla="val 30000"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1" name="Google Shape;211;g3cd92873ef2_0_0"/>
          <p:cNvSpPr txBox="1"/>
          <p:nvPr/>
        </p:nvSpPr>
        <p:spPr>
          <a:xfrm>
            <a:off x="2505456" y="2679192"/>
            <a:ext cx="1481328" cy="3657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Labour intensity</a:t>
            </a:r>
            <a:endParaRPr/>
          </a:p>
        </p:txBody>
      </p:sp>
      <p:sp>
        <p:nvSpPr>
          <p:cNvPr id="212" name="Google Shape;212;g3cd92873ef2_0_0"/>
          <p:cNvSpPr/>
          <p:nvPr/>
        </p:nvSpPr>
        <p:spPr>
          <a:xfrm>
            <a:off x="2459736" y="3118104"/>
            <a:ext cx="1572768" cy="365760"/>
          </a:xfrm>
          <a:prstGeom prst="roundRect">
            <a:avLst>
              <a:gd fmla="val 30000"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3" name="Google Shape;213;g3cd92873ef2_0_0"/>
          <p:cNvSpPr txBox="1"/>
          <p:nvPr/>
        </p:nvSpPr>
        <p:spPr>
          <a:xfrm>
            <a:off x="2505456" y="3118104"/>
            <a:ext cx="1481328" cy="3657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Life cycle</a:t>
            </a:r>
            <a:endParaRPr/>
          </a:p>
        </p:txBody>
      </p:sp>
      <p:sp>
        <p:nvSpPr>
          <p:cNvPr id="214" name="Google Shape;214;g3cd92873ef2_0_0"/>
          <p:cNvSpPr/>
          <p:nvPr/>
        </p:nvSpPr>
        <p:spPr>
          <a:xfrm>
            <a:off x="2459736" y="3557016"/>
            <a:ext cx="1572768" cy="365760"/>
          </a:xfrm>
          <a:prstGeom prst="roundRect">
            <a:avLst>
              <a:gd fmla="val 30000"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5" name="Google Shape;215;g3cd92873ef2_0_0"/>
          <p:cNvSpPr txBox="1"/>
          <p:nvPr/>
        </p:nvSpPr>
        <p:spPr>
          <a:xfrm>
            <a:off x="2505456" y="3557016"/>
            <a:ext cx="1481328" cy="3657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Existing local manufacturing capacity</a:t>
            </a:r>
            <a:endParaRPr/>
          </a:p>
        </p:txBody>
      </p:sp>
      <p:sp>
        <p:nvSpPr>
          <p:cNvPr id="216" name="Google Shape;216;g3cd92873ef2_0_0"/>
          <p:cNvSpPr/>
          <p:nvPr/>
        </p:nvSpPr>
        <p:spPr>
          <a:xfrm>
            <a:off x="4160520" y="2395728"/>
            <a:ext cx="173736" cy="237744"/>
          </a:xfrm>
          <a:prstGeom prst="rightArrow">
            <a:avLst>
              <a:gd fmla="val 50000" name="adj1"/>
              <a:gd fmla="val 50000" name="adj2"/>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7" name="Google Shape;217;g3cd92873ef2_0_0"/>
          <p:cNvSpPr/>
          <p:nvPr/>
        </p:nvSpPr>
        <p:spPr>
          <a:xfrm>
            <a:off x="4370832" y="960120"/>
            <a:ext cx="1755648" cy="310896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8" name="Google Shape;218;g3cd92873ef2_0_0"/>
          <p:cNvSpPr/>
          <p:nvPr/>
        </p:nvSpPr>
        <p:spPr>
          <a:xfrm>
            <a:off x="4974336" y="1097280"/>
            <a:ext cx="548640" cy="54864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network_w.png" id="219" name="Google Shape;219;g3cd92873ef2_0_0"/>
          <p:cNvPicPr preferRelativeResize="0"/>
          <p:nvPr/>
        </p:nvPicPr>
        <p:blipFill rotWithShape="1">
          <a:blip r:embed="rId5">
            <a:alphaModFix/>
          </a:blip>
          <a:srcRect b="0" l="0" r="0" t="0"/>
          <a:stretch/>
        </p:blipFill>
        <p:spPr>
          <a:xfrm>
            <a:off x="5106009" y="1228953"/>
            <a:ext cx="285292" cy="285292"/>
          </a:xfrm>
          <a:prstGeom prst="rect">
            <a:avLst/>
          </a:prstGeom>
          <a:noFill/>
          <a:ln>
            <a:noFill/>
          </a:ln>
        </p:spPr>
      </p:pic>
      <p:sp>
        <p:nvSpPr>
          <p:cNvPr id="220" name="Google Shape;220;g3cd92873ef2_0_0"/>
          <p:cNvSpPr txBox="1"/>
          <p:nvPr/>
        </p:nvSpPr>
        <p:spPr>
          <a:xfrm>
            <a:off x="4443984" y="1709928"/>
            <a:ext cx="1609344" cy="41148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B704F"/>
                </a:solidFill>
                <a:latin typeface="Arial"/>
                <a:ea typeface="Arial"/>
                <a:cs typeface="Arial"/>
                <a:sym typeface="Arial"/>
              </a:rPr>
              <a:t>Theoretical approach</a:t>
            </a:r>
            <a:endParaRPr/>
          </a:p>
        </p:txBody>
      </p:sp>
      <p:sp>
        <p:nvSpPr>
          <p:cNvPr id="221" name="Google Shape;221;g3cd92873ef2_0_0"/>
          <p:cNvSpPr txBox="1"/>
          <p:nvPr/>
        </p:nvSpPr>
        <p:spPr>
          <a:xfrm>
            <a:off x="4462272" y="2240280"/>
            <a:ext cx="1572768" cy="155448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600" u="none" cap="none" strike="noStrike">
                <a:solidFill>
                  <a:srgbClr val="232B30"/>
                </a:solidFill>
                <a:latin typeface="Arial"/>
                <a:ea typeface="Arial"/>
                <a:cs typeface="Arial"/>
                <a:sym typeface="Arial"/>
              </a:rPr>
              <a:t>Global Production Network</a:t>
            </a:r>
            <a:endParaRPr/>
          </a:p>
          <a:p>
            <a:pPr indent="0" lvl="0" marL="0" marR="0" rtl="0" algn="ctr">
              <a:lnSpc>
                <a:spcPct val="100000"/>
              </a:lnSpc>
              <a:spcBef>
                <a:spcPts val="400"/>
              </a:spcBef>
              <a:spcAft>
                <a:spcPts val="0"/>
              </a:spcAft>
              <a:buNone/>
            </a:pPr>
            <a:r>
              <a:rPr b="1" i="0" lang="en-US" sz="2400" u="none" cap="none" strike="noStrike">
                <a:solidFill>
                  <a:srgbClr val="D09D3D"/>
                </a:solidFill>
                <a:latin typeface="Arial"/>
                <a:ea typeface="Arial"/>
                <a:cs typeface="Arial"/>
                <a:sym typeface="Arial"/>
              </a:rPr>
              <a:t>(GPN)</a:t>
            </a:r>
            <a:endParaRPr/>
          </a:p>
        </p:txBody>
      </p:sp>
      <p:sp>
        <p:nvSpPr>
          <p:cNvPr id="222" name="Google Shape;222;g3cd92873ef2_0_0"/>
          <p:cNvSpPr/>
          <p:nvPr/>
        </p:nvSpPr>
        <p:spPr>
          <a:xfrm>
            <a:off x="6163056" y="2395728"/>
            <a:ext cx="173736" cy="237744"/>
          </a:xfrm>
          <a:prstGeom prst="rightArrow">
            <a:avLst>
              <a:gd fmla="val 50000" name="adj1"/>
              <a:gd fmla="val 50000" name="adj2"/>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3" name="Google Shape;223;g3cd92873ef2_0_0"/>
          <p:cNvSpPr/>
          <p:nvPr/>
        </p:nvSpPr>
        <p:spPr>
          <a:xfrm>
            <a:off x="6373368" y="960120"/>
            <a:ext cx="1755648" cy="3108960"/>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4" name="Google Shape;224;g3cd92873ef2_0_0"/>
          <p:cNvSpPr/>
          <p:nvPr/>
        </p:nvSpPr>
        <p:spPr>
          <a:xfrm>
            <a:off x="6976872" y="1097280"/>
            <a:ext cx="548640" cy="548640"/>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ayers_w.png" id="225" name="Google Shape;225;g3cd92873ef2_0_0"/>
          <p:cNvPicPr preferRelativeResize="0"/>
          <p:nvPr/>
        </p:nvPicPr>
        <p:blipFill rotWithShape="1">
          <a:blip r:embed="rId6">
            <a:alphaModFix/>
          </a:blip>
          <a:srcRect b="0" l="0" r="0" t="0"/>
          <a:stretch/>
        </p:blipFill>
        <p:spPr>
          <a:xfrm>
            <a:off x="7108545" y="1228953"/>
            <a:ext cx="285292" cy="285292"/>
          </a:xfrm>
          <a:prstGeom prst="rect">
            <a:avLst/>
          </a:prstGeom>
          <a:noFill/>
          <a:ln>
            <a:noFill/>
          </a:ln>
        </p:spPr>
      </p:pic>
      <p:sp>
        <p:nvSpPr>
          <p:cNvPr id="226" name="Google Shape;226;g3cd92873ef2_0_0"/>
          <p:cNvSpPr txBox="1"/>
          <p:nvPr/>
        </p:nvSpPr>
        <p:spPr>
          <a:xfrm>
            <a:off x="6446520" y="1709928"/>
            <a:ext cx="1609344" cy="41148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D09D3D"/>
                </a:solidFill>
                <a:latin typeface="Arial"/>
                <a:ea typeface="Arial"/>
                <a:cs typeface="Arial"/>
                <a:sym typeface="Arial"/>
              </a:rPr>
              <a:t>Analytical dimensions</a:t>
            </a:r>
            <a:endParaRPr/>
          </a:p>
        </p:txBody>
      </p:sp>
      <p:sp>
        <p:nvSpPr>
          <p:cNvPr id="227" name="Google Shape;227;g3cd92873ef2_0_0"/>
          <p:cNvSpPr/>
          <p:nvPr/>
        </p:nvSpPr>
        <p:spPr>
          <a:xfrm>
            <a:off x="6464808" y="2240280"/>
            <a:ext cx="1572768" cy="365760"/>
          </a:xfrm>
          <a:prstGeom prst="roundRect">
            <a:avLst>
              <a:gd fmla="val 30000"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8" name="Google Shape;228;g3cd92873ef2_0_0"/>
          <p:cNvSpPr txBox="1"/>
          <p:nvPr/>
        </p:nvSpPr>
        <p:spPr>
          <a:xfrm>
            <a:off x="6510528" y="2240280"/>
            <a:ext cx="1481328" cy="3657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Localisation</a:t>
            </a:r>
            <a:endParaRPr/>
          </a:p>
        </p:txBody>
      </p:sp>
      <p:sp>
        <p:nvSpPr>
          <p:cNvPr id="229" name="Google Shape;229;g3cd92873ef2_0_0"/>
          <p:cNvSpPr/>
          <p:nvPr/>
        </p:nvSpPr>
        <p:spPr>
          <a:xfrm>
            <a:off x="6464808" y="2679192"/>
            <a:ext cx="1572768" cy="365760"/>
          </a:xfrm>
          <a:prstGeom prst="roundRect">
            <a:avLst>
              <a:gd fmla="val 30000"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0" name="Google Shape;230;g3cd92873ef2_0_0"/>
          <p:cNvSpPr txBox="1"/>
          <p:nvPr/>
        </p:nvSpPr>
        <p:spPr>
          <a:xfrm>
            <a:off x="6510528" y="2679192"/>
            <a:ext cx="1481328" cy="3657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Decent work</a:t>
            </a:r>
            <a:endParaRPr/>
          </a:p>
        </p:txBody>
      </p:sp>
      <p:sp>
        <p:nvSpPr>
          <p:cNvPr id="231" name="Google Shape;231;g3cd92873ef2_0_0"/>
          <p:cNvSpPr/>
          <p:nvPr/>
        </p:nvSpPr>
        <p:spPr>
          <a:xfrm>
            <a:off x="6464808" y="3118104"/>
            <a:ext cx="1572768" cy="365760"/>
          </a:xfrm>
          <a:prstGeom prst="roundRect">
            <a:avLst>
              <a:gd fmla="val 30000"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2" name="Google Shape;232;g3cd92873ef2_0_0"/>
          <p:cNvSpPr txBox="1"/>
          <p:nvPr/>
        </p:nvSpPr>
        <p:spPr>
          <a:xfrm>
            <a:off x="6510528" y="3118104"/>
            <a:ext cx="1481328" cy="3657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Gender inclusion</a:t>
            </a:r>
            <a:endParaRPr/>
          </a:p>
        </p:txBody>
      </p:sp>
      <p:sp>
        <p:nvSpPr>
          <p:cNvPr id="233" name="Google Shape;233;g3cd92873ef2_0_0"/>
          <p:cNvSpPr/>
          <p:nvPr/>
        </p:nvSpPr>
        <p:spPr>
          <a:xfrm>
            <a:off x="6464808" y="3557016"/>
            <a:ext cx="1572768" cy="365760"/>
          </a:xfrm>
          <a:prstGeom prst="roundRect">
            <a:avLst>
              <a:gd fmla="val 30000"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4" name="Google Shape;234;g3cd92873ef2_0_0"/>
          <p:cNvSpPr txBox="1"/>
          <p:nvPr/>
        </p:nvSpPr>
        <p:spPr>
          <a:xfrm>
            <a:off x="6510528" y="3557016"/>
            <a:ext cx="1481328" cy="3657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SMME integration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0"/>
          <p:cNvSpPr txBox="1"/>
          <p:nvPr>
            <p:ph type="title"/>
          </p:nvPr>
        </p:nvSpPr>
        <p:spPr>
          <a:xfrm>
            <a:off x="0" y="2228178"/>
            <a:ext cx="9144000" cy="528600"/>
          </a:xfrm>
          <a:prstGeom prst="rect">
            <a:avLst/>
          </a:prstGeom>
          <a:noFill/>
          <a:ln>
            <a:noFill/>
          </a:ln>
        </p:spPr>
        <p:txBody>
          <a:bodyPr anchorCtr="0" anchor="b" bIns="34275" lIns="68575" spcFirstLastPara="1" rIns="68575" wrap="square" tIns="34275">
            <a:noAutofit/>
          </a:bodyPr>
          <a:lstStyle/>
          <a:p>
            <a:pPr indent="0" lvl="0" marL="0" rtl="0" algn="ctr">
              <a:lnSpc>
                <a:spcPct val="80000"/>
              </a:lnSpc>
              <a:spcBef>
                <a:spcPts val="0"/>
              </a:spcBef>
              <a:spcAft>
                <a:spcPts val="0"/>
              </a:spcAft>
              <a:buSzPts val="3200"/>
              <a:buNone/>
            </a:pPr>
            <a:r>
              <a:rPr lang="en-US"/>
              <a:t> 2. Localisation and structural transformation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1"/>
          <p:cNvSpPr txBox="1"/>
          <p:nvPr>
            <p:ph type="title"/>
          </p:nvPr>
        </p:nvSpPr>
        <p:spPr>
          <a:xfrm>
            <a:off x="728284" y="105196"/>
            <a:ext cx="7475265" cy="595502"/>
          </a:xfrm>
          <a:prstGeom prst="rect">
            <a:avLst/>
          </a:prstGeom>
          <a:noFill/>
          <a:ln>
            <a:noFill/>
          </a:ln>
        </p:spPr>
        <p:txBody>
          <a:bodyPr anchorCtr="0" anchor="b" bIns="34275" lIns="68575" spcFirstLastPara="1" rIns="68575" wrap="square" tIns="34275">
            <a:noAutofit/>
          </a:bodyPr>
          <a:lstStyle/>
          <a:p>
            <a:pPr indent="0" lvl="0" marL="0" rtl="0" algn="ctr">
              <a:lnSpc>
                <a:spcPct val="80000"/>
              </a:lnSpc>
              <a:spcBef>
                <a:spcPts val="0"/>
              </a:spcBef>
              <a:spcAft>
                <a:spcPts val="0"/>
              </a:spcAft>
              <a:buSzPts val="3200"/>
              <a:buNone/>
            </a:pPr>
            <a:r>
              <a:rPr lang="en-US" sz="2400"/>
              <a:t>Solar PV Value Chain Vs Production Network</a:t>
            </a:r>
            <a:endParaRPr/>
          </a:p>
        </p:txBody>
      </p:sp>
      <p:sp>
        <p:nvSpPr>
          <p:cNvPr id="245" name="Google Shape;245;p21"/>
          <p:cNvSpPr txBox="1"/>
          <p:nvPr>
            <p:ph idx="1" type="body"/>
          </p:nvPr>
        </p:nvSpPr>
        <p:spPr>
          <a:xfrm>
            <a:off x="6934874" y="1170035"/>
            <a:ext cx="2003356" cy="755870"/>
          </a:xfrm>
          <a:prstGeom prst="rect">
            <a:avLst/>
          </a:prstGeom>
          <a:noFill/>
          <a:ln>
            <a:noFill/>
          </a:ln>
        </p:spPr>
        <p:txBody>
          <a:bodyPr anchorCtr="0" anchor="t" bIns="34275" lIns="68575" spcFirstLastPara="1" rIns="68575" wrap="square" tIns="34275">
            <a:normAutofit/>
          </a:bodyPr>
          <a:lstStyle/>
          <a:p>
            <a:pPr indent="-176213" lvl="0" marL="184150" rtl="0" algn="l">
              <a:lnSpc>
                <a:spcPct val="90000"/>
              </a:lnSpc>
              <a:spcBef>
                <a:spcPts val="800"/>
              </a:spcBef>
              <a:spcAft>
                <a:spcPts val="0"/>
              </a:spcAft>
              <a:buSzPts val="2100"/>
              <a:buFont typeface="Arial"/>
              <a:buChar char="•"/>
            </a:pPr>
            <a:r>
              <a:rPr lang="en-US" sz="1200"/>
              <a:t>The value chain captures one aspect of the picture</a:t>
            </a:r>
            <a:endParaRPr/>
          </a:p>
        </p:txBody>
      </p:sp>
      <p:pic>
        <p:nvPicPr>
          <p:cNvPr descr="A diagram of different types of solar energy  AI-generated content may be incorrect." id="246" name="Google Shape;246;p21"/>
          <p:cNvPicPr preferRelativeResize="0"/>
          <p:nvPr/>
        </p:nvPicPr>
        <p:blipFill rotWithShape="1">
          <a:blip r:embed="rId3">
            <a:alphaModFix/>
          </a:blip>
          <a:srcRect b="0" l="0" r="0" t="0"/>
          <a:stretch/>
        </p:blipFill>
        <p:spPr>
          <a:xfrm>
            <a:off x="566442" y="700699"/>
            <a:ext cx="5964987" cy="356380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2"/>
          <p:cNvSpPr txBox="1"/>
          <p:nvPr>
            <p:ph type="title"/>
          </p:nvPr>
        </p:nvSpPr>
        <p:spPr>
          <a:xfrm>
            <a:off x="759081" y="-30280"/>
            <a:ext cx="7334400" cy="490751"/>
          </a:xfrm>
          <a:prstGeom prst="rect">
            <a:avLst/>
          </a:prstGeom>
          <a:noFill/>
          <a:ln>
            <a:noFill/>
          </a:ln>
        </p:spPr>
        <p:txBody>
          <a:bodyPr anchorCtr="0" anchor="b" bIns="34275" lIns="68575" spcFirstLastPara="1" rIns="68575" wrap="square" tIns="34275">
            <a:noAutofit/>
          </a:bodyPr>
          <a:lstStyle/>
          <a:p>
            <a:pPr indent="0" lvl="0" marL="0" rtl="0" algn="ctr">
              <a:lnSpc>
                <a:spcPct val="80000"/>
              </a:lnSpc>
              <a:spcBef>
                <a:spcPts val="0"/>
              </a:spcBef>
              <a:spcAft>
                <a:spcPts val="0"/>
              </a:spcAft>
              <a:buSzPts val="3200"/>
              <a:buNone/>
            </a:pPr>
            <a:r>
              <a:rPr lang="en-US" sz="2000"/>
              <a:t>Solar PV Value Chain Vs Production Network</a:t>
            </a:r>
            <a:endParaRPr sz="2000"/>
          </a:p>
        </p:txBody>
      </p:sp>
      <p:sp>
        <p:nvSpPr>
          <p:cNvPr id="252" name="Google Shape;252;p22"/>
          <p:cNvSpPr txBox="1"/>
          <p:nvPr>
            <p:ph idx="1" type="body"/>
          </p:nvPr>
        </p:nvSpPr>
        <p:spPr>
          <a:xfrm>
            <a:off x="7266646" y="2296697"/>
            <a:ext cx="1877354" cy="1043054"/>
          </a:xfrm>
          <a:prstGeom prst="rect">
            <a:avLst/>
          </a:prstGeom>
          <a:noFill/>
          <a:ln>
            <a:noFill/>
          </a:ln>
        </p:spPr>
        <p:txBody>
          <a:bodyPr anchorCtr="0" anchor="t" bIns="34275" lIns="68575" spcFirstLastPara="1" rIns="68575" wrap="square" tIns="34275">
            <a:normAutofit fontScale="92500" lnSpcReduction="20000"/>
          </a:bodyPr>
          <a:lstStyle/>
          <a:p>
            <a:pPr indent="-171450" lvl="0" marL="400050" rtl="0" algn="l">
              <a:lnSpc>
                <a:spcPct val="90000"/>
              </a:lnSpc>
              <a:spcBef>
                <a:spcPts val="800"/>
              </a:spcBef>
              <a:spcAft>
                <a:spcPts val="0"/>
              </a:spcAft>
              <a:buSzPct val="206388"/>
              <a:buFont typeface="Arial"/>
              <a:buChar char="•"/>
            </a:pPr>
            <a:r>
              <a:rPr lang="en-US" sz="1100"/>
              <a:t>Production network reveals the wider relationships and support systems behind production</a:t>
            </a:r>
            <a:endParaRPr/>
          </a:p>
          <a:p>
            <a:pPr indent="-171450" lvl="0" marL="400050" rtl="0" algn="l">
              <a:lnSpc>
                <a:spcPct val="90000"/>
              </a:lnSpc>
              <a:spcBef>
                <a:spcPts val="800"/>
              </a:spcBef>
              <a:spcAft>
                <a:spcPts val="0"/>
              </a:spcAft>
              <a:buSzPct val="206388"/>
              <a:buFont typeface="Arial"/>
              <a:buChar char="•"/>
            </a:pPr>
            <a:r>
              <a:rPr lang="en-US" sz="1100"/>
              <a:t>Potential for localization lies here</a:t>
            </a:r>
            <a:endParaRPr/>
          </a:p>
          <a:p>
            <a:pPr indent="0" lvl="0" marL="228600" rtl="0" algn="l">
              <a:lnSpc>
                <a:spcPct val="90000"/>
              </a:lnSpc>
              <a:spcBef>
                <a:spcPts val="800"/>
              </a:spcBef>
              <a:spcAft>
                <a:spcPts val="0"/>
              </a:spcAft>
              <a:buSzPct val="206388"/>
              <a:buNone/>
            </a:pPr>
            <a:r>
              <a:t/>
            </a:r>
            <a:endParaRPr sz="1100"/>
          </a:p>
        </p:txBody>
      </p:sp>
      <p:pic>
        <p:nvPicPr>
          <p:cNvPr id="253" name="Google Shape;253;p22"/>
          <p:cNvPicPr preferRelativeResize="0"/>
          <p:nvPr/>
        </p:nvPicPr>
        <p:blipFill rotWithShape="1">
          <a:blip r:embed="rId3">
            <a:alphaModFix/>
          </a:blip>
          <a:srcRect b="0" l="0" r="0" t="0"/>
          <a:stretch/>
        </p:blipFill>
        <p:spPr>
          <a:xfrm>
            <a:off x="418596" y="460471"/>
            <a:ext cx="6848050" cy="393591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2. LOCALISATION</a:t>
            </a:r>
            <a:endParaRPr/>
          </a:p>
        </p:txBody>
      </p:sp>
      <p:sp>
        <p:nvSpPr>
          <p:cNvPr id="259" name="Google Shape;259;p3"/>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Installed here, made elsewhere</a:t>
            </a:r>
            <a:endParaRPr/>
          </a:p>
        </p:txBody>
      </p:sp>
      <p:sp>
        <p:nvSpPr>
          <p:cNvPr id="260" name="Google Shape;260;p3"/>
          <p:cNvSpPr/>
          <p:nvPr/>
        </p:nvSpPr>
        <p:spPr>
          <a:xfrm>
            <a:off x="365760" y="1481328"/>
            <a:ext cx="1220724" cy="841248"/>
          </a:xfrm>
          <a:prstGeom prst="homePlate">
            <a:avLst>
              <a:gd fmla="val 30000" name="adj"/>
            </a:avLst>
          </a:prstGeom>
          <a:solidFill>
            <a:srgbClr val="A4A3A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1" name="Google Shape;261;p3"/>
          <p:cNvSpPr txBox="1"/>
          <p:nvPr/>
        </p:nvSpPr>
        <p:spPr>
          <a:xfrm>
            <a:off x="438912" y="1536192"/>
            <a:ext cx="745236" cy="7315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950" u="none" cap="none" strike="noStrike">
                <a:solidFill>
                  <a:srgbClr val="FFFFFF"/>
                </a:solidFill>
                <a:latin typeface="Arial"/>
                <a:ea typeface="Arial"/>
                <a:cs typeface="Arial"/>
                <a:sym typeface="Arial"/>
              </a:rPr>
              <a:t>Cells &amp; modules</a:t>
            </a:r>
            <a:endParaRPr/>
          </a:p>
        </p:txBody>
      </p:sp>
      <p:sp>
        <p:nvSpPr>
          <p:cNvPr id="262" name="Google Shape;262;p3"/>
          <p:cNvSpPr/>
          <p:nvPr/>
        </p:nvSpPr>
        <p:spPr>
          <a:xfrm>
            <a:off x="1476756" y="1481328"/>
            <a:ext cx="1220724" cy="841248"/>
          </a:xfrm>
          <a:prstGeom prst="chevron">
            <a:avLst>
              <a:gd fmla="val 30000" name="adj"/>
            </a:avLst>
          </a:prstGeom>
          <a:solidFill>
            <a:srgbClr val="A4A3A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3" name="Google Shape;263;p3"/>
          <p:cNvSpPr txBox="1"/>
          <p:nvPr/>
        </p:nvSpPr>
        <p:spPr>
          <a:xfrm>
            <a:off x="1751076" y="1536192"/>
            <a:ext cx="745236" cy="7315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950" u="none" cap="none" strike="noStrike">
                <a:solidFill>
                  <a:srgbClr val="FFFFFF"/>
                </a:solidFill>
                <a:latin typeface="Arial"/>
                <a:ea typeface="Arial"/>
                <a:cs typeface="Arial"/>
                <a:sym typeface="Arial"/>
              </a:rPr>
              <a:t>Inverters &amp; batteries</a:t>
            </a:r>
            <a:endParaRPr/>
          </a:p>
        </p:txBody>
      </p:sp>
      <p:sp>
        <p:nvSpPr>
          <p:cNvPr id="264" name="Google Shape;264;p3"/>
          <p:cNvSpPr/>
          <p:nvPr/>
        </p:nvSpPr>
        <p:spPr>
          <a:xfrm>
            <a:off x="2587752" y="1481328"/>
            <a:ext cx="1220724" cy="841248"/>
          </a:xfrm>
          <a:prstGeom prst="chevron">
            <a:avLst>
              <a:gd fmla="val 30000" name="adj"/>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5" name="Google Shape;265;p3"/>
          <p:cNvSpPr txBox="1"/>
          <p:nvPr/>
        </p:nvSpPr>
        <p:spPr>
          <a:xfrm>
            <a:off x="2862072" y="1536192"/>
            <a:ext cx="745236" cy="7315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950" u="none" cap="none" strike="noStrike">
                <a:solidFill>
                  <a:srgbClr val="FFFFFF"/>
                </a:solidFill>
                <a:latin typeface="Arial"/>
                <a:ea typeface="Arial"/>
                <a:cs typeface="Arial"/>
                <a:sym typeface="Arial"/>
              </a:rPr>
              <a:t>Import &amp; distribution</a:t>
            </a:r>
            <a:endParaRPr/>
          </a:p>
        </p:txBody>
      </p:sp>
      <p:sp>
        <p:nvSpPr>
          <p:cNvPr id="266" name="Google Shape;266;p3"/>
          <p:cNvSpPr/>
          <p:nvPr/>
        </p:nvSpPr>
        <p:spPr>
          <a:xfrm>
            <a:off x="3698748" y="1481328"/>
            <a:ext cx="1220724" cy="841248"/>
          </a:xfrm>
          <a:prstGeom prst="chevron">
            <a:avLst>
              <a:gd fmla="val 30000" name="adj"/>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7" name="Google Shape;267;p3"/>
          <p:cNvSpPr txBox="1"/>
          <p:nvPr/>
        </p:nvSpPr>
        <p:spPr>
          <a:xfrm>
            <a:off x="3973068" y="1536192"/>
            <a:ext cx="745236" cy="7315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950" u="none" cap="none" strike="noStrike">
                <a:solidFill>
                  <a:srgbClr val="FFFFFF"/>
                </a:solidFill>
                <a:latin typeface="Arial"/>
                <a:ea typeface="Arial"/>
                <a:cs typeface="Arial"/>
                <a:sym typeface="Arial"/>
              </a:rPr>
              <a:t>Retail</a:t>
            </a:r>
            <a:endParaRPr/>
          </a:p>
        </p:txBody>
      </p:sp>
      <p:sp>
        <p:nvSpPr>
          <p:cNvPr id="268" name="Google Shape;268;p3"/>
          <p:cNvSpPr/>
          <p:nvPr/>
        </p:nvSpPr>
        <p:spPr>
          <a:xfrm>
            <a:off x="4809744" y="1481328"/>
            <a:ext cx="1220724" cy="841248"/>
          </a:xfrm>
          <a:prstGeom prst="chevron">
            <a:avLst>
              <a:gd fmla="val 30000" name="adj"/>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9" name="Google Shape;269;p3"/>
          <p:cNvSpPr txBox="1"/>
          <p:nvPr/>
        </p:nvSpPr>
        <p:spPr>
          <a:xfrm>
            <a:off x="5084064" y="1536192"/>
            <a:ext cx="745236" cy="7315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950" u="none" cap="none" strike="noStrike">
                <a:solidFill>
                  <a:srgbClr val="FFFFFF"/>
                </a:solidFill>
                <a:latin typeface="Arial"/>
                <a:ea typeface="Arial"/>
                <a:cs typeface="Arial"/>
                <a:sym typeface="Arial"/>
              </a:rPr>
              <a:t>Installation</a:t>
            </a:r>
            <a:endParaRPr/>
          </a:p>
        </p:txBody>
      </p:sp>
      <p:sp>
        <p:nvSpPr>
          <p:cNvPr id="270" name="Google Shape;270;p3"/>
          <p:cNvSpPr/>
          <p:nvPr/>
        </p:nvSpPr>
        <p:spPr>
          <a:xfrm>
            <a:off x="5920740" y="1481328"/>
            <a:ext cx="1220724" cy="841248"/>
          </a:xfrm>
          <a:prstGeom prst="chevron">
            <a:avLst>
              <a:gd fmla="val 30000" name="adj"/>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1" name="Google Shape;271;p3"/>
          <p:cNvSpPr txBox="1"/>
          <p:nvPr/>
        </p:nvSpPr>
        <p:spPr>
          <a:xfrm>
            <a:off x="6195060" y="1536192"/>
            <a:ext cx="745236" cy="7315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950" u="none" cap="none" strike="noStrike">
                <a:solidFill>
                  <a:srgbClr val="FFFFFF"/>
                </a:solidFill>
                <a:latin typeface="Arial"/>
                <a:ea typeface="Arial"/>
                <a:cs typeface="Arial"/>
                <a:sym typeface="Arial"/>
              </a:rPr>
              <a:t>Operation &amp; maintenance</a:t>
            </a:r>
            <a:endParaRPr/>
          </a:p>
        </p:txBody>
      </p:sp>
      <p:sp>
        <p:nvSpPr>
          <p:cNvPr id="272" name="Google Shape;272;p3"/>
          <p:cNvSpPr/>
          <p:nvPr/>
        </p:nvSpPr>
        <p:spPr>
          <a:xfrm>
            <a:off x="7031736" y="1481328"/>
            <a:ext cx="1220724" cy="841248"/>
          </a:xfrm>
          <a:prstGeom prst="chevron">
            <a:avLst>
              <a:gd fmla="val 30000" name="adj"/>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3" name="Google Shape;273;p3"/>
          <p:cNvSpPr txBox="1"/>
          <p:nvPr/>
        </p:nvSpPr>
        <p:spPr>
          <a:xfrm>
            <a:off x="7306056" y="1536192"/>
            <a:ext cx="745236" cy="7315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950" u="none" cap="none" strike="noStrike">
                <a:solidFill>
                  <a:srgbClr val="FFFFFF"/>
                </a:solidFill>
                <a:latin typeface="Arial"/>
                <a:ea typeface="Arial"/>
                <a:cs typeface="Arial"/>
                <a:sym typeface="Arial"/>
              </a:rPr>
              <a:t>End-of-life &amp; recycling</a:t>
            </a:r>
            <a:endParaRPr/>
          </a:p>
        </p:txBody>
      </p:sp>
      <p:sp>
        <p:nvSpPr>
          <p:cNvPr id="274" name="Google Shape;274;p3"/>
          <p:cNvSpPr/>
          <p:nvPr/>
        </p:nvSpPr>
        <p:spPr>
          <a:xfrm>
            <a:off x="411480" y="1344168"/>
            <a:ext cx="2103120" cy="45720"/>
          </a:xfrm>
          <a:prstGeom prst="rect">
            <a:avLst/>
          </a:prstGeom>
          <a:solidFill>
            <a:srgbClr val="A4A3A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5" name="Google Shape;275;p3"/>
          <p:cNvSpPr txBox="1"/>
          <p:nvPr/>
        </p:nvSpPr>
        <p:spPr>
          <a:xfrm>
            <a:off x="411480" y="1069848"/>
            <a:ext cx="2103120" cy="237744"/>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US" sz="900" u="none" cap="none" strike="noStrike">
                <a:solidFill>
                  <a:srgbClr val="A4A3A4"/>
                </a:solidFill>
                <a:latin typeface="Arial"/>
                <a:ea typeface="Arial"/>
                <a:cs typeface="Arial"/>
                <a:sym typeface="Arial"/>
              </a:rPr>
              <a:t>MADE ELSEWHERE</a:t>
            </a:r>
            <a:endParaRPr/>
          </a:p>
        </p:txBody>
      </p:sp>
      <p:sp>
        <p:nvSpPr>
          <p:cNvPr id="276" name="Google Shape;276;p3"/>
          <p:cNvSpPr/>
          <p:nvPr/>
        </p:nvSpPr>
        <p:spPr>
          <a:xfrm>
            <a:off x="2606040" y="1344168"/>
            <a:ext cx="4343400" cy="45720"/>
          </a:xfrm>
          <a:prstGeom prst="rect">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7" name="Google Shape;277;p3"/>
          <p:cNvSpPr txBox="1"/>
          <p:nvPr/>
        </p:nvSpPr>
        <p:spPr>
          <a:xfrm>
            <a:off x="2606040" y="1069848"/>
            <a:ext cx="4343400" cy="237744"/>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US" sz="900" u="none" cap="none" strike="noStrike">
                <a:solidFill>
                  <a:srgbClr val="00A14B"/>
                </a:solidFill>
                <a:latin typeface="Arial"/>
                <a:ea typeface="Arial"/>
                <a:cs typeface="Arial"/>
                <a:sym typeface="Arial"/>
              </a:rPr>
              <a:t>WHERE GHANA’S FIRMS ARE CONCENTRATED</a:t>
            </a:r>
            <a:endParaRPr/>
          </a:p>
        </p:txBody>
      </p:sp>
      <p:sp>
        <p:nvSpPr>
          <p:cNvPr id="278" name="Google Shape;278;p3"/>
          <p:cNvSpPr/>
          <p:nvPr/>
        </p:nvSpPr>
        <p:spPr>
          <a:xfrm>
            <a:off x="7040880" y="1344168"/>
            <a:ext cx="1051559" cy="45720"/>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9" name="Google Shape;279;p3"/>
          <p:cNvSpPr txBox="1"/>
          <p:nvPr/>
        </p:nvSpPr>
        <p:spPr>
          <a:xfrm>
            <a:off x="7040880" y="1069848"/>
            <a:ext cx="1051559" cy="237744"/>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US" sz="900" u="none" cap="none" strike="noStrike">
                <a:solidFill>
                  <a:srgbClr val="D09D3D"/>
                </a:solidFill>
                <a:latin typeface="Arial"/>
                <a:ea typeface="Arial"/>
                <a:cs typeface="Arial"/>
                <a:sym typeface="Arial"/>
              </a:rPr>
              <a:t>EMERGING</a:t>
            </a:r>
            <a:endParaRPr/>
          </a:p>
        </p:txBody>
      </p:sp>
      <p:sp>
        <p:nvSpPr>
          <p:cNvPr id="280" name="Google Shape;280;p3"/>
          <p:cNvSpPr/>
          <p:nvPr/>
        </p:nvSpPr>
        <p:spPr>
          <a:xfrm>
            <a:off x="4160520" y="2395728"/>
            <a:ext cx="1325880" cy="274320"/>
          </a:xfrm>
          <a:prstGeom prst="roundRect">
            <a:avLst>
              <a:gd fmla="val 50000" name="adj"/>
            </a:avLst>
          </a:prstGeom>
          <a:solidFill>
            <a:srgbClr val="1E4D3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1" name="Google Shape;281;p3"/>
          <p:cNvSpPr txBox="1"/>
          <p:nvPr/>
        </p:nvSpPr>
        <p:spPr>
          <a:xfrm>
            <a:off x="4160520" y="2395728"/>
            <a:ext cx="1325880" cy="2743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000" u="none" cap="none" strike="noStrike">
                <a:solidFill>
                  <a:srgbClr val="FFFFFF"/>
                </a:solidFill>
                <a:latin typeface="Arial"/>
                <a:ea typeface="Arial"/>
                <a:cs typeface="Arial"/>
                <a:sym typeface="Arial"/>
              </a:rPr>
              <a:t>▲  Ghana is here</a:t>
            </a:r>
            <a:endParaRPr/>
          </a:p>
        </p:txBody>
      </p:sp>
      <p:sp>
        <p:nvSpPr>
          <p:cNvPr id="282" name="Google Shape;282;p3"/>
          <p:cNvSpPr/>
          <p:nvPr/>
        </p:nvSpPr>
        <p:spPr>
          <a:xfrm>
            <a:off x="365760" y="2834640"/>
            <a:ext cx="2468880" cy="1234440"/>
          </a:xfrm>
          <a:prstGeom prst="roundRect">
            <a:avLst>
              <a:gd fmla="val 12000" name="adj"/>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3" name="Google Shape;283;p3"/>
          <p:cNvSpPr/>
          <p:nvPr/>
        </p:nvSpPr>
        <p:spPr>
          <a:xfrm>
            <a:off x="365760" y="2834640"/>
            <a:ext cx="73152" cy="1234440"/>
          </a:xfrm>
          <a:prstGeom prst="rect">
            <a:avLst/>
          </a:prstGeom>
          <a:solidFill>
            <a:srgbClr val="A4A3A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4" name="Google Shape;284;p3"/>
          <p:cNvSpPr txBox="1"/>
          <p:nvPr/>
        </p:nvSpPr>
        <p:spPr>
          <a:xfrm>
            <a:off x="566928" y="2907792"/>
            <a:ext cx="2176272" cy="109728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200" u="none" cap="none" strike="noStrike">
                <a:solidFill>
                  <a:srgbClr val="232B30"/>
                </a:solidFill>
                <a:latin typeface="Arial"/>
                <a:ea typeface="Arial"/>
                <a:cs typeface="Arial"/>
                <a:sym typeface="Arial"/>
              </a:rPr>
              <a:t>Upstream</a:t>
            </a:r>
            <a:endParaRPr/>
          </a:p>
          <a:p>
            <a:pPr indent="0" lvl="0" marL="0" marR="0" rtl="0" algn="l">
              <a:lnSpc>
                <a:spcPct val="100000"/>
              </a:lnSpc>
              <a:spcBef>
                <a:spcPts val="300"/>
              </a:spcBef>
              <a:spcAft>
                <a:spcPts val="0"/>
              </a:spcAft>
              <a:buNone/>
            </a:pPr>
            <a:r>
              <a:rPr b="0" i="0" lang="en-US" sz="1000" u="none" cap="none" strike="noStrike">
                <a:solidFill>
                  <a:srgbClr val="232B30"/>
                </a:solidFill>
                <a:latin typeface="Arial"/>
                <a:ea typeface="Arial"/>
                <a:cs typeface="Arial"/>
                <a:sym typeface="Arial"/>
              </a:rPr>
              <a:t>Local production of cells, modules and inverters remains minimal.</a:t>
            </a:r>
            <a:endParaRPr/>
          </a:p>
        </p:txBody>
      </p:sp>
      <p:sp>
        <p:nvSpPr>
          <p:cNvPr id="285" name="Google Shape;285;p3"/>
          <p:cNvSpPr/>
          <p:nvPr/>
        </p:nvSpPr>
        <p:spPr>
          <a:xfrm>
            <a:off x="2971800" y="2834640"/>
            <a:ext cx="2468880" cy="123444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6" name="Google Shape;286;p3"/>
          <p:cNvSpPr/>
          <p:nvPr/>
        </p:nvSpPr>
        <p:spPr>
          <a:xfrm>
            <a:off x="2971800" y="2834640"/>
            <a:ext cx="73152" cy="1234440"/>
          </a:xfrm>
          <a:prstGeom prst="rect">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7" name="Google Shape;287;p3"/>
          <p:cNvSpPr txBox="1"/>
          <p:nvPr/>
        </p:nvSpPr>
        <p:spPr>
          <a:xfrm>
            <a:off x="3172968" y="2907792"/>
            <a:ext cx="2176272" cy="109728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200" u="none" cap="none" strike="noStrike">
                <a:solidFill>
                  <a:srgbClr val="00A14B"/>
                </a:solidFill>
                <a:latin typeface="Arial"/>
                <a:ea typeface="Arial"/>
                <a:cs typeface="Arial"/>
                <a:sym typeface="Arial"/>
              </a:rPr>
              <a:t>Downstream</a:t>
            </a:r>
            <a:endParaRPr/>
          </a:p>
          <a:p>
            <a:pPr indent="0" lvl="0" marL="0" marR="0" rtl="0" algn="l">
              <a:lnSpc>
                <a:spcPct val="100000"/>
              </a:lnSpc>
              <a:spcBef>
                <a:spcPts val="300"/>
              </a:spcBef>
              <a:spcAft>
                <a:spcPts val="0"/>
              </a:spcAft>
              <a:buNone/>
            </a:pPr>
            <a:r>
              <a:rPr b="0" i="0" lang="en-US" sz="1000" u="none" cap="none" strike="noStrike">
                <a:solidFill>
                  <a:srgbClr val="232B30"/>
                </a:solidFill>
                <a:latin typeface="Arial"/>
                <a:ea typeface="Arial"/>
                <a:cs typeface="Arial"/>
                <a:sym typeface="Arial"/>
              </a:rPr>
              <a:t>Ghana’s participation is concentrated in installation, distribution, retail and maintenance.</a:t>
            </a:r>
            <a:endParaRPr/>
          </a:p>
        </p:txBody>
      </p:sp>
      <p:sp>
        <p:nvSpPr>
          <p:cNvPr id="288" name="Google Shape;288;p3"/>
          <p:cNvSpPr/>
          <p:nvPr/>
        </p:nvSpPr>
        <p:spPr>
          <a:xfrm>
            <a:off x="5577840" y="2834640"/>
            <a:ext cx="2468880" cy="1234440"/>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9" name="Google Shape;289;p3"/>
          <p:cNvSpPr/>
          <p:nvPr/>
        </p:nvSpPr>
        <p:spPr>
          <a:xfrm>
            <a:off x="5577840" y="2834640"/>
            <a:ext cx="73152" cy="1234440"/>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0" name="Google Shape;290;p3"/>
          <p:cNvSpPr txBox="1"/>
          <p:nvPr/>
        </p:nvSpPr>
        <p:spPr>
          <a:xfrm>
            <a:off x="5779008" y="2907792"/>
            <a:ext cx="2176272" cy="109728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200" u="none" cap="none" strike="noStrike">
                <a:solidFill>
                  <a:srgbClr val="D09D3D"/>
                </a:solidFill>
                <a:latin typeface="Arial"/>
                <a:ea typeface="Arial"/>
                <a:cs typeface="Arial"/>
                <a:sym typeface="Arial"/>
              </a:rPr>
              <a:t>Next step</a:t>
            </a:r>
            <a:endParaRPr/>
          </a:p>
          <a:p>
            <a:pPr indent="0" lvl="0" marL="0" marR="0" rtl="0" algn="l">
              <a:lnSpc>
                <a:spcPct val="100000"/>
              </a:lnSpc>
              <a:spcBef>
                <a:spcPts val="300"/>
              </a:spcBef>
              <a:spcAft>
                <a:spcPts val="0"/>
              </a:spcAft>
              <a:buNone/>
            </a:pPr>
            <a:r>
              <a:rPr b="0" i="0" lang="en-US" sz="1000" u="none" cap="none" strike="noStrike">
                <a:solidFill>
                  <a:srgbClr val="232B30"/>
                </a:solidFill>
                <a:latin typeface="Arial"/>
                <a:ea typeface="Arial"/>
                <a:cs typeface="Arial"/>
                <a:sym typeface="Arial"/>
              </a:rPr>
              <a:t>Nascent assembly indicates that movement into higher stages of the supply chain is possible, but requires deliberate industrial support.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3"/>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2. LOCALISATION · TRADE</a:t>
            </a:r>
            <a:endParaRPr/>
          </a:p>
        </p:txBody>
      </p:sp>
      <p:sp>
        <p:nvSpPr>
          <p:cNvPr id="296" name="Google Shape;296;p23"/>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Imports doubled in five years</a:t>
            </a:r>
            <a:endParaRPr/>
          </a:p>
        </p:txBody>
      </p:sp>
      <p:sp>
        <p:nvSpPr>
          <p:cNvPr id="297" name="Google Shape;297;p23"/>
          <p:cNvSpPr/>
          <p:nvPr/>
        </p:nvSpPr>
        <p:spPr>
          <a:xfrm>
            <a:off x="365760" y="932688"/>
            <a:ext cx="3657600" cy="313639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8" name="Google Shape;298;p23"/>
          <p:cNvSpPr txBox="1"/>
          <p:nvPr/>
        </p:nvSpPr>
        <p:spPr>
          <a:xfrm>
            <a:off x="548640" y="1005840"/>
            <a:ext cx="3291840" cy="2926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100" u="none" cap="none" strike="noStrike">
                <a:solidFill>
                  <a:srgbClr val="D09D3D"/>
                </a:solidFill>
                <a:latin typeface="Arial"/>
                <a:ea typeface="Arial"/>
                <a:cs typeface="Arial"/>
                <a:sym typeface="Arial"/>
              </a:rPr>
              <a:t>Solar PV imports, US$ million</a:t>
            </a:r>
            <a:endParaRPr/>
          </a:p>
        </p:txBody>
      </p:sp>
      <p:sp>
        <p:nvSpPr>
          <p:cNvPr id="299" name="Google Shape;299;p23"/>
          <p:cNvSpPr/>
          <p:nvPr/>
        </p:nvSpPr>
        <p:spPr>
          <a:xfrm>
            <a:off x="960120" y="2414533"/>
            <a:ext cx="914400" cy="740146"/>
          </a:xfrm>
          <a:prstGeom prst="rect">
            <a:avLst/>
          </a:prstGeom>
          <a:solidFill>
            <a:srgbClr val="A4A3A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0" name="Google Shape;300;p23"/>
          <p:cNvSpPr txBox="1"/>
          <p:nvPr/>
        </p:nvSpPr>
        <p:spPr>
          <a:xfrm>
            <a:off x="685800" y="2085349"/>
            <a:ext cx="1463040" cy="310896"/>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US" sz="1500" u="none" cap="none" strike="noStrike">
                <a:solidFill>
                  <a:srgbClr val="232B30"/>
                </a:solidFill>
                <a:latin typeface="Arial"/>
                <a:ea typeface="Arial"/>
                <a:cs typeface="Arial"/>
                <a:sym typeface="Arial"/>
              </a:rPr>
              <a:t>US$7.8m</a:t>
            </a:r>
            <a:endParaRPr/>
          </a:p>
        </p:txBody>
      </p:sp>
      <p:sp>
        <p:nvSpPr>
          <p:cNvPr id="301" name="Google Shape;301;p23"/>
          <p:cNvSpPr txBox="1"/>
          <p:nvPr/>
        </p:nvSpPr>
        <p:spPr>
          <a:xfrm>
            <a:off x="868680" y="3200400"/>
            <a:ext cx="1097280" cy="2194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1100" u="none" cap="none" strike="noStrike">
                <a:solidFill>
                  <a:srgbClr val="232B30"/>
                </a:solidFill>
                <a:latin typeface="Arial"/>
                <a:ea typeface="Arial"/>
                <a:cs typeface="Arial"/>
                <a:sym typeface="Arial"/>
              </a:rPr>
              <a:t>2018</a:t>
            </a:r>
            <a:endParaRPr/>
          </a:p>
        </p:txBody>
      </p:sp>
      <p:sp>
        <p:nvSpPr>
          <p:cNvPr id="302" name="Google Shape;302;p23"/>
          <p:cNvSpPr/>
          <p:nvPr/>
        </p:nvSpPr>
        <p:spPr>
          <a:xfrm>
            <a:off x="2423160" y="1645920"/>
            <a:ext cx="914400" cy="1508760"/>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3" name="Google Shape;303;p23"/>
          <p:cNvSpPr txBox="1"/>
          <p:nvPr/>
        </p:nvSpPr>
        <p:spPr>
          <a:xfrm>
            <a:off x="2148840" y="1316736"/>
            <a:ext cx="1463040" cy="310896"/>
          </a:xfrm>
          <a:prstGeom prst="rect">
            <a:avLst/>
          </a:prstGeom>
          <a:noFill/>
          <a:ln>
            <a:noFill/>
          </a:ln>
        </p:spPr>
        <p:txBody>
          <a:bodyPr anchorCtr="0" anchor="b" bIns="0" lIns="0" spcFirstLastPara="1" rIns="0" wrap="square" tIns="0">
            <a:spAutoFit/>
          </a:bodyPr>
          <a:lstStyle/>
          <a:p>
            <a:pPr indent="0" lvl="0" marL="0" marR="0" rtl="0" algn="ctr">
              <a:lnSpc>
                <a:spcPct val="100000"/>
              </a:lnSpc>
              <a:spcBef>
                <a:spcPts val="0"/>
              </a:spcBef>
              <a:spcAft>
                <a:spcPts val="0"/>
              </a:spcAft>
              <a:buNone/>
            </a:pPr>
            <a:r>
              <a:rPr b="1" i="0" lang="en-US" sz="1500" u="none" cap="none" strike="noStrike">
                <a:solidFill>
                  <a:srgbClr val="232B30"/>
                </a:solidFill>
                <a:latin typeface="Arial"/>
                <a:ea typeface="Arial"/>
                <a:cs typeface="Arial"/>
                <a:sym typeface="Arial"/>
              </a:rPr>
              <a:t>US$15.9m</a:t>
            </a:r>
            <a:endParaRPr/>
          </a:p>
        </p:txBody>
      </p:sp>
      <p:sp>
        <p:nvSpPr>
          <p:cNvPr id="304" name="Google Shape;304;p23"/>
          <p:cNvSpPr txBox="1"/>
          <p:nvPr/>
        </p:nvSpPr>
        <p:spPr>
          <a:xfrm>
            <a:off x="2331720" y="3200400"/>
            <a:ext cx="1097280" cy="21945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1100" u="none" cap="none" strike="noStrike">
                <a:solidFill>
                  <a:srgbClr val="232B30"/>
                </a:solidFill>
                <a:latin typeface="Arial"/>
                <a:ea typeface="Arial"/>
                <a:cs typeface="Arial"/>
                <a:sym typeface="Arial"/>
              </a:rPr>
              <a:t>2023</a:t>
            </a:r>
            <a:endParaRPr/>
          </a:p>
        </p:txBody>
      </p:sp>
      <p:sp>
        <p:nvSpPr>
          <p:cNvPr id="305" name="Google Shape;305;p23"/>
          <p:cNvSpPr/>
          <p:nvPr/>
        </p:nvSpPr>
        <p:spPr>
          <a:xfrm>
            <a:off x="548640" y="3154680"/>
            <a:ext cx="3291840" cy="18288"/>
          </a:xfrm>
          <a:prstGeom prst="rect">
            <a:avLst/>
          </a:prstGeom>
          <a:solidFill>
            <a:srgbClr val="232B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6" name="Google Shape;306;p23"/>
          <p:cNvSpPr txBox="1"/>
          <p:nvPr/>
        </p:nvSpPr>
        <p:spPr>
          <a:xfrm>
            <a:off x="548640" y="3493008"/>
            <a:ext cx="329184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This illustrates the scale of value leaving the domestic economy.</a:t>
            </a:r>
            <a:endParaRPr/>
          </a:p>
        </p:txBody>
      </p:sp>
      <p:sp>
        <p:nvSpPr>
          <p:cNvPr id="307" name="Google Shape;307;p23"/>
          <p:cNvSpPr txBox="1"/>
          <p:nvPr/>
        </p:nvSpPr>
        <p:spPr>
          <a:xfrm>
            <a:off x="4251960" y="932688"/>
            <a:ext cx="3749039" cy="31089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300" u="none" cap="none" strike="noStrike">
                <a:solidFill>
                  <a:srgbClr val="2B704F"/>
                </a:solidFill>
                <a:latin typeface="Arial"/>
                <a:ea typeface="Arial"/>
                <a:cs typeface="Arial"/>
                <a:sym typeface="Arial"/>
              </a:rPr>
              <a:t>What leaves with the value</a:t>
            </a:r>
            <a:endParaRPr/>
          </a:p>
        </p:txBody>
      </p:sp>
      <p:sp>
        <p:nvSpPr>
          <p:cNvPr id="308" name="Google Shape;308;p23"/>
          <p:cNvSpPr/>
          <p:nvPr/>
        </p:nvSpPr>
        <p:spPr>
          <a:xfrm>
            <a:off x="4251960" y="1325880"/>
            <a:ext cx="3749039" cy="530352"/>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9" name="Google Shape;309;p23"/>
          <p:cNvSpPr/>
          <p:nvPr/>
        </p:nvSpPr>
        <p:spPr>
          <a:xfrm>
            <a:off x="4325112" y="1389888"/>
            <a:ext cx="402336" cy="402336"/>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ogs_w.png" id="310" name="Google Shape;310;p23"/>
          <p:cNvPicPr preferRelativeResize="0"/>
          <p:nvPr/>
        </p:nvPicPr>
        <p:blipFill rotWithShape="1">
          <a:blip r:embed="rId3">
            <a:alphaModFix/>
          </a:blip>
          <a:srcRect b="0" l="0" r="0" t="0"/>
          <a:stretch/>
        </p:blipFill>
        <p:spPr>
          <a:xfrm>
            <a:off x="4421672" y="1486448"/>
            <a:ext cx="209214" cy="209214"/>
          </a:xfrm>
          <a:prstGeom prst="rect">
            <a:avLst/>
          </a:prstGeom>
          <a:noFill/>
          <a:ln>
            <a:noFill/>
          </a:ln>
        </p:spPr>
      </p:pic>
      <p:sp>
        <p:nvSpPr>
          <p:cNvPr id="311" name="Google Shape;311;p23"/>
          <p:cNvSpPr txBox="1"/>
          <p:nvPr/>
        </p:nvSpPr>
        <p:spPr>
          <a:xfrm>
            <a:off x="4846320" y="1325880"/>
            <a:ext cx="201168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200" u="none" cap="none" strike="noStrike">
                <a:solidFill>
                  <a:srgbClr val="232B30"/>
                </a:solidFill>
                <a:latin typeface="Arial"/>
                <a:ea typeface="Arial"/>
                <a:cs typeface="Arial"/>
                <a:sym typeface="Arial"/>
              </a:rPr>
              <a:t>Productive capabilities</a:t>
            </a:r>
            <a:endParaRPr/>
          </a:p>
        </p:txBody>
      </p:sp>
      <p:sp>
        <p:nvSpPr>
          <p:cNvPr id="312" name="Google Shape;312;p23"/>
          <p:cNvSpPr/>
          <p:nvPr/>
        </p:nvSpPr>
        <p:spPr>
          <a:xfrm>
            <a:off x="6949440" y="1463039"/>
            <a:ext cx="914400" cy="256032"/>
          </a:xfrm>
          <a:prstGeom prst="roundRect">
            <a:avLst>
              <a:gd fmla="val 50000" name="adj"/>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3" name="Google Shape;313;p23"/>
          <p:cNvSpPr txBox="1"/>
          <p:nvPr/>
        </p:nvSpPr>
        <p:spPr>
          <a:xfrm>
            <a:off x="6949440" y="1463039"/>
            <a:ext cx="914400" cy="256032"/>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900" u="none" cap="none" strike="noStrike">
                <a:solidFill>
                  <a:srgbClr val="FFFFFF"/>
                </a:solidFill>
                <a:latin typeface="Arial"/>
                <a:ea typeface="Arial"/>
                <a:cs typeface="Arial"/>
                <a:sym typeface="Arial"/>
              </a:rPr>
              <a:t>LIMITED</a:t>
            </a:r>
            <a:endParaRPr/>
          </a:p>
        </p:txBody>
      </p:sp>
      <p:sp>
        <p:nvSpPr>
          <p:cNvPr id="314" name="Google Shape;314;p23"/>
          <p:cNvSpPr/>
          <p:nvPr/>
        </p:nvSpPr>
        <p:spPr>
          <a:xfrm>
            <a:off x="4251960" y="1947672"/>
            <a:ext cx="3749039" cy="530352"/>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5" name="Google Shape;315;p23"/>
          <p:cNvSpPr/>
          <p:nvPr/>
        </p:nvSpPr>
        <p:spPr>
          <a:xfrm>
            <a:off x="4325112" y="2011679"/>
            <a:ext cx="402336" cy="402336"/>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ertificate_w.png" id="316" name="Google Shape;316;p23"/>
          <p:cNvPicPr preferRelativeResize="0"/>
          <p:nvPr/>
        </p:nvPicPr>
        <p:blipFill rotWithShape="1">
          <a:blip r:embed="rId4">
            <a:alphaModFix/>
          </a:blip>
          <a:srcRect b="0" l="0" r="0" t="0"/>
          <a:stretch/>
        </p:blipFill>
        <p:spPr>
          <a:xfrm>
            <a:off x="4421672" y="2108240"/>
            <a:ext cx="209214" cy="209214"/>
          </a:xfrm>
          <a:prstGeom prst="rect">
            <a:avLst/>
          </a:prstGeom>
          <a:noFill/>
          <a:ln>
            <a:noFill/>
          </a:ln>
        </p:spPr>
      </p:pic>
      <p:sp>
        <p:nvSpPr>
          <p:cNvPr id="317" name="Google Shape;317;p23"/>
          <p:cNvSpPr txBox="1"/>
          <p:nvPr/>
        </p:nvSpPr>
        <p:spPr>
          <a:xfrm>
            <a:off x="4846320" y="1947672"/>
            <a:ext cx="201168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200" u="none" cap="none" strike="noStrike">
                <a:solidFill>
                  <a:srgbClr val="232B30"/>
                </a:solidFill>
                <a:latin typeface="Arial"/>
                <a:ea typeface="Arial"/>
                <a:cs typeface="Arial"/>
                <a:sym typeface="Arial"/>
              </a:rPr>
              <a:t>Technology ownership</a:t>
            </a:r>
            <a:endParaRPr/>
          </a:p>
        </p:txBody>
      </p:sp>
      <p:sp>
        <p:nvSpPr>
          <p:cNvPr id="318" name="Google Shape;318;p23"/>
          <p:cNvSpPr/>
          <p:nvPr/>
        </p:nvSpPr>
        <p:spPr>
          <a:xfrm>
            <a:off x="6949440" y="2084831"/>
            <a:ext cx="914400" cy="256032"/>
          </a:xfrm>
          <a:prstGeom prst="roundRect">
            <a:avLst>
              <a:gd fmla="val 50000" name="adj"/>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9" name="Google Shape;319;p23"/>
          <p:cNvSpPr txBox="1"/>
          <p:nvPr/>
        </p:nvSpPr>
        <p:spPr>
          <a:xfrm>
            <a:off x="6949440" y="2084831"/>
            <a:ext cx="914400" cy="256032"/>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900" u="none" cap="none" strike="noStrike">
                <a:solidFill>
                  <a:srgbClr val="FFFFFF"/>
                </a:solidFill>
                <a:latin typeface="Arial"/>
                <a:ea typeface="Arial"/>
                <a:cs typeface="Arial"/>
                <a:sym typeface="Arial"/>
              </a:rPr>
              <a:t>LIMITED</a:t>
            </a:r>
            <a:endParaRPr/>
          </a:p>
        </p:txBody>
      </p:sp>
      <p:sp>
        <p:nvSpPr>
          <p:cNvPr id="320" name="Google Shape;320;p23"/>
          <p:cNvSpPr/>
          <p:nvPr/>
        </p:nvSpPr>
        <p:spPr>
          <a:xfrm>
            <a:off x="4251960" y="2569464"/>
            <a:ext cx="3749039" cy="530352"/>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1" name="Google Shape;321;p23"/>
          <p:cNvSpPr/>
          <p:nvPr/>
        </p:nvSpPr>
        <p:spPr>
          <a:xfrm>
            <a:off x="4325112" y="2633472"/>
            <a:ext cx="402336" cy="402336"/>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briefcase_w.png" id="322" name="Google Shape;322;p23"/>
          <p:cNvPicPr preferRelativeResize="0"/>
          <p:nvPr/>
        </p:nvPicPr>
        <p:blipFill rotWithShape="1">
          <a:blip r:embed="rId5">
            <a:alphaModFix/>
          </a:blip>
          <a:srcRect b="0" l="0" r="0" t="0"/>
          <a:stretch/>
        </p:blipFill>
        <p:spPr>
          <a:xfrm>
            <a:off x="4421672" y="2730032"/>
            <a:ext cx="209214" cy="209214"/>
          </a:xfrm>
          <a:prstGeom prst="rect">
            <a:avLst/>
          </a:prstGeom>
          <a:noFill/>
          <a:ln>
            <a:noFill/>
          </a:ln>
        </p:spPr>
      </p:pic>
      <p:sp>
        <p:nvSpPr>
          <p:cNvPr id="323" name="Google Shape;323;p23"/>
          <p:cNvSpPr txBox="1"/>
          <p:nvPr/>
        </p:nvSpPr>
        <p:spPr>
          <a:xfrm>
            <a:off x="4846320" y="2569464"/>
            <a:ext cx="201168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200" u="none" cap="none" strike="noStrike">
                <a:solidFill>
                  <a:srgbClr val="232B30"/>
                </a:solidFill>
                <a:latin typeface="Arial"/>
                <a:ea typeface="Arial"/>
                <a:cs typeface="Arial"/>
                <a:sym typeface="Arial"/>
              </a:rPr>
              <a:t>Higher-value employment</a:t>
            </a:r>
            <a:endParaRPr/>
          </a:p>
        </p:txBody>
      </p:sp>
      <p:sp>
        <p:nvSpPr>
          <p:cNvPr id="324" name="Google Shape;324;p23"/>
          <p:cNvSpPr/>
          <p:nvPr/>
        </p:nvSpPr>
        <p:spPr>
          <a:xfrm>
            <a:off x="6949440" y="2706624"/>
            <a:ext cx="914400" cy="256032"/>
          </a:xfrm>
          <a:prstGeom prst="roundRect">
            <a:avLst>
              <a:gd fmla="val 50000" name="adj"/>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5" name="Google Shape;325;p23"/>
          <p:cNvSpPr txBox="1"/>
          <p:nvPr/>
        </p:nvSpPr>
        <p:spPr>
          <a:xfrm>
            <a:off x="6949440" y="2706624"/>
            <a:ext cx="914400" cy="256032"/>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900" u="none" cap="none" strike="noStrike">
                <a:solidFill>
                  <a:srgbClr val="FFFFFF"/>
                </a:solidFill>
                <a:latin typeface="Arial"/>
                <a:ea typeface="Arial"/>
                <a:cs typeface="Arial"/>
                <a:sym typeface="Arial"/>
              </a:rPr>
              <a:t>LIMITED</a:t>
            </a:r>
            <a:endParaRPr/>
          </a:p>
        </p:txBody>
      </p:sp>
      <p:sp>
        <p:nvSpPr>
          <p:cNvPr id="326" name="Google Shape;326;p23"/>
          <p:cNvSpPr/>
          <p:nvPr/>
        </p:nvSpPr>
        <p:spPr>
          <a:xfrm>
            <a:off x="4251960" y="3246120"/>
            <a:ext cx="3749039" cy="822960"/>
          </a:xfrm>
          <a:prstGeom prst="roundRect">
            <a:avLst>
              <a:gd fmla="val 15000" name="adj"/>
            </a:avLst>
          </a:prstGeom>
          <a:solidFill>
            <a:srgbClr val="1E4D3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7" name="Google Shape;327;p23"/>
          <p:cNvSpPr txBox="1"/>
          <p:nvPr/>
        </p:nvSpPr>
        <p:spPr>
          <a:xfrm>
            <a:off x="4407408" y="3273552"/>
            <a:ext cx="3474720" cy="76809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FFFFFF"/>
                </a:solidFill>
                <a:latin typeface="Arial"/>
                <a:ea typeface="Arial"/>
                <a:cs typeface="Arial"/>
                <a:sym typeface="Arial"/>
              </a:rPr>
              <a:t>The sector’s current position limits opportunities to build productive capabilities, technology ownership and higher-value employment.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4"/>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2. STRUCTURAL TRANSFORMATION</a:t>
            </a:r>
            <a:endParaRPr/>
          </a:p>
        </p:txBody>
      </p:sp>
      <p:sp>
        <p:nvSpPr>
          <p:cNvPr id="333" name="Google Shape;333;p24"/>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Quick wins now, upgrading over time</a:t>
            </a:r>
            <a:endParaRPr/>
          </a:p>
        </p:txBody>
      </p:sp>
      <p:sp>
        <p:nvSpPr>
          <p:cNvPr id="334" name="Google Shape;334;p24"/>
          <p:cNvSpPr txBox="1"/>
          <p:nvPr/>
        </p:nvSpPr>
        <p:spPr>
          <a:xfrm>
            <a:off x="365760" y="896112"/>
            <a:ext cx="3703320" cy="2926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300" u="none" cap="none" strike="noStrike">
                <a:solidFill>
                  <a:srgbClr val="2B704F"/>
                </a:solidFill>
                <a:latin typeface="Arial"/>
                <a:ea typeface="Arial"/>
                <a:cs typeface="Arial"/>
                <a:sym typeface="Arial"/>
              </a:rPr>
              <a:t>Near-term opportunities</a:t>
            </a:r>
            <a:endParaRPr/>
          </a:p>
        </p:txBody>
      </p:sp>
      <p:sp>
        <p:nvSpPr>
          <p:cNvPr id="335" name="Google Shape;335;p24"/>
          <p:cNvSpPr txBox="1"/>
          <p:nvPr/>
        </p:nvSpPr>
        <p:spPr>
          <a:xfrm>
            <a:off x="4572000" y="896112"/>
            <a:ext cx="3520440" cy="292608"/>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300" u="none" cap="none" strike="noStrike">
                <a:solidFill>
                  <a:srgbClr val="D09D3D"/>
                </a:solidFill>
                <a:latin typeface="Arial"/>
                <a:ea typeface="Arial"/>
                <a:cs typeface="Arial"/>
                <a:sym typeface="Arial"/>
              </a:rPr>
              <a:t>What enables structural upgrading</a:t>
            </a:r>
            <a:endParaRPr/>
          </a:p>
        </p:txBody>
      </p:sp>
      <p:sp>
        <p:nvSpPr>
          <p:cNvPr id="336" name="Google Shape;336;p24"/>
          <p:cNvSpPr/>
          <p:nvPr/>
        </p:nvSpPr>
        <p:spPr>
          <a:xfrm>
            <a:off x="365760" y="1261872"/>
            <a:ext cx="1783080" cy="137160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7" name="Google Shape;337;p24"/>
          <p:cNvSpPr/>
          <p:nvPr/>
        </p:nvSpPr>
        <p:spPr>
          <a:xfrm>
            <a:off x="982980" y="1417319"/>
            <a:ext cx="548640" cy="54864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solar_w.png" id="338" name="Google Shape;338;p24"/>
          <p:cNvPicPr preferRelativeResize="0"/>
          <p:nvPr/>
        </p:nvPicPr>
        <p:blipFill rotWithShape="1">
          <a:blip r:embed="rId3">
            <a:alphaModFix/>
          </a:blip>
          <a:srcRect b="0" l="0" r="0" t="0"/>
          <a:stretch/>
        </p:blipFill>
        <p:spPr>
          <a:xfrm>
            <a:off x="1114653" y="1548993"/>
            <a:ext cx="285292" cy="285292"/>
          </a:xfrm>
          <a:prstGeom prst="rect">
            <a:avLst/>
          </a:prstGeom>
          <a:noFill/>
          <a:ln>
            <a:noFill/>
          </a:ln>
        </p:spPr>
      </p:pic>
      <p:sp>
        <p:nvSpPr>
          <p:cNvPr id="339" name="Google Shape;339;p24"/>
          <p:cNvSpPr txBox="1"/>
          <p:nvPr/>
        </p:nvSpPr>
        <p:spPr>
          <a:xfrm>
            <a:off x="475488" y="2039112"/>
            <a:ext cx="1563624" cy="5029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00" u="none" cap="none" strike="noStrike">
                <a:solidFill>
                  <a:srgbClr val="232B30"/>
                </a:solidFill>
                <a:latin typeface="Arial"/>
                <a:ea typeface="Arial"/>
                <a:cs typeface="Arial"/>
                <a:sym typeface="Arial"/>
              </a:rPr>
              <a:t>Local assembly of solar modules</a:t>
            </a:r>
            <a:endParaRPr/>
          </a:p>
        </p:txBody>
      </p:sp>
      <p:sp>
        <p:nvSpPr>
          <p:cNvPr id="340" name="Google Shape;340;p24"/>
          <p:cNvSpPr/>
          <p:nvPr/>
        </p:nvSpPr>
        <p:spPr>
          <a:xfrm>
            <a:off x="2286000" y="1261872"/>
            <a:ext cx="1783080" cy="137160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1" name="Google Shape;341;p24"/>
          <p:cNvSpPr/>
          <p:nvPr/>
        </p:nvSpPr>
        <p:spPr>
          <a:xfrm>
            <a:off x="2903220" y="1417319"/>
            <a:ext cx="548640" cy="54864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plug_w.png" id="342" name="Google Shape;342;p24"/>
          <p:cNvPicPr preferRelativeResize="0"/>
          <p:nvPr/>
        </p:nvPicPr>
        <p:blipFill rotWithShape="1">
          <a:blip r:embed="rId4">
            <a:alphaModFix/>
          </a:blip>
          <a:srcRect b="0" l="0" r="0" t="0"/>
          <a:stretch/>
        </p:blipFill>
        <p:spPr>
          <a:xfrm>
            <a:off x="3034893" y="1548993"/>
            <a:ext cx="285292" cy="285292"/>
          </a:xfrm>
          <a:prstGeom prst="rect">
            <a:avLst/>
          </a:prstGeom>
          <a:noFill/>
          <a:ln>
            <a:noFill/>
          </a:ln>
        </p:spPr>
      </p:pic>
      <p:sp>
        <p:nvSpPr>
          <p:cNvPr id="343" name="Google Shape;343;p24"/>
          <p:cNvSpPr txBox="1"/>
          <p:nvPr/>
        </p:nvSpPr>
        <p:spPr>
          <a:xfrm>
            <a:off x="2395728" y="2039112"/>
            <a:ext cx="1563624" cy="5029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00" u="none" cap="none" strike="noStrike">
                <a:solidFill>
                  <a:srgbClr val="232B30"/>
                </a:solidFill>
                <a:latin typeface="Arial"/>
                <a:ea typeface="Arial"/>
                <a:cs typeface="Arial"/>
                <a:sym typeface="Arial"/>
              </a:rPr>
              <a:t>Mounting frames, cables and packaging</a:t>
            </a:r>
            <a:endParaRPr/>
          </a:p>
        </p:txBody>
      </p:sp>
      <p:sp>
        <p:nvSpPr>
          <p:cNvPr id="344" name="Google Shape;344;p24"/>
          <p:cNvSpPr/>
          <p:nvPr/>
        </p:nvSpPr>
        <p:spPr>
          <a:xfrm>
            <a:off x="365760" y="2752344"/>
            <a:ext cx="1783080" cy="137160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5" name="Google Shape;345;p24"/>
          <p:cNvSpPr/>
          <p:nvPr/>
        </p:nvSpPr>
        <p:spPr>
          <a:xfrm>
            <a:off x="982980" y="2907791"/>
            <a:ext cx="548640" cy="54864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tools_w.png" id="346" name="Google Shape;346;p24"/>
          <p:cNvPicPr preferRelativeResize="0"/>
          <p:nvPr/>
        </p:nvPicPr>
        <p:blipFill rotWithShape="1">
          <a:blip r:embed="rId5">
            <a:alphaModFix/>
          </a:blip>
          <a:srcRect b="0" l="0" r="0" t="0"/>
          <a:stretch/>
        </p:blipFill>
        <p:spPr>
          <a:xfrm>
            <a:off x="1114653" y="3039465"/>
            <a:ext cx="285292" cy="285292"/>
          </a:xfrm>
          <a:prstGeom prst="rect">
            <a:avLst/>
          </a:prstGeom>
          <a:noFill/>
          <a:ln>
            <a:noFill/>
          </a:ln>
        </p:spPr>
      </p:pic>
      <p:sp>
        <p:nvSpPr>
          <p:cNvPr id="347" name="Google Shape;347;p24"/>
          <p:cNvSpPr txBox="1"/>
          <p:nvPr/>
        </p:nvSpPr>
        <p:spPr>
          <a:xfrm>
            <a:off x="475488" y="3529584"/>
            <a:ext cx="1563624" cy="5029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00" u="none" cap="none" strike="noStrike">
                <a:solidFill>
                  <a:srgbClr val="232B30"/>
                </a:solidFill>
                <a:latin typeface="Arial"/>
                <a:ea typeface="Arial"/>
                <a:cs typeface="Arial"/>
                <a:sym typeface="Arial"/>
              </a:rPr>
              <a:t>Long-term operations and maintenance services</a:t>
            </a:r>
            <a:endParaRPr/>
          </a:p>
        </p:txBody>
      </p:sp>
      <p:sp>
        <p:nvSpPr>
          <p:cNvPr id="348" name="Google Shape;348;p24"/>
          <p:cNvSpPr/>
          <p:nvPr/>
        </p:nvSpPr>
        <p:spPr>
          <a:xfrm>
            <a:off x="2286000" y="2752344"/>
            <a:ext cx="1783080" cy="137160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9" name="Google Shape;349;p24"/>
          <p:cNvSpPr/>
          <p:nvPr/>
        </p:nvSpPr>
        <p:spPr>
          <a:xfrm>
            <a:off x="2903220" y="2907791"/>
            <a:ext cx="548640" cy="54864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recycle_w.png" id="350" name="Google Shape;350;p24"/>
          <p:cNvPicPr preferRelativeResize="0"/>
          <p:nvPr/>
        </p:nvPicPr>
        <p:blipFill rotWithShape="1">
          <a:blip r:embed="rId6">
            <a:alphaModFix/>
          </a:blip>
          <a:srcRect b="0" l="0" r="0" t="0"/>
          <a:stretch/>
        </p:blipFill>
        <p:spPr>
          <a:xfrm>
            <a:off x="3034893" y="3039465"/>
            <a:ext cx="285292" cy="285292"/>
          </a:xfrm>
          <a:prstGeom prst="rect">
            <a:avLst/>
          </a:prstGeom>
          <a:noFill/>
          <a:ln>
            <a:noFill/>
          </a:ln>
        </p:spPr>
      </p:pic>
      <p:sp>
        <p:nvSpPr>
          <p:cNvPr id="351" name="Google Shape;351;p24"/>
          <p:cNvSpPr txBox="1"/>
          <p:nvPr/>
        </p:nvSpPr>
        <p:spPr>
          <a:xfrm>
            <a:off x="2395728" y="3529584"/>
            <a:ext cx="1563624" cy="50292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00" u="none" cap="none" strike="noStrike">
                <a:solidFill>
                  <a:srgbClr val="232B30"/>
                </a:solidFill>
                <a:latin typeface="Arial"/>
                <a:ea typeface="Arial"/>
                <a:cs typeface="Arial"/>
                <a:sym typeface="Arial"/>
              </a:rPr>
              <a:t>Panel recycling and end-of-life services</a:t>
            </a:r>
            <a:endParaRPr/>
          </a:p>
        </p:txBody>
      </p:sp>
      <p:sp>
        <p:nvSpPr>
          <p:cNvPr id="352" name="Google Shape;352;p24"/>
          <p:cNvSpPr/>
          <p:nvPr/>
        </p:nvSpPr>
        <p:spPr>
          <a:xfrm>
            <a:off x="4206240" y="1261872"/>
            <a:ext cx="274320" cy="2788920"/>
          </a:xfrm>
          <a:prstGeom prst="upArrow">
            <a:avLst>
              <a:gd fmla="val 50000" name="adj1"/>
              <a:gd fmla="val 50000" name="adj2"/>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3" name="Google Shape;353;p24"/>
          <p:cNvSpPr/>
          <p:nvPr/>
        </p:nvSpPr>
        <p:spPr>
          <a:xfrm>
            <a:off x="4572000" y="1261872"/>
            <a:ext cx="3520440" cy="493776"/>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4" name="Google Shape;354;p24"/>
          <p:cNvSpPr/>
          <p:nvPr/>
        </p:nvSpPr>
        <p:spPr>
          <a:xfrm>
            <a:off x="4645152" y="1321307"/>
            <a:ext cx="374904" cy="374904"/>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gavel_w.png" id="355" name="Google Shape;355;p24"/>
          <p:cNvPicPr preferRelativeResize="0"/>
          <p:nvPr/>
        </p:nvPicPr>
        <p:blipFill rotWithShape="1">
          <a:blip r:embed="rId7">
            <a:alphaModFix/>
          </a:blip>
          <a:srcRect b="0" l="0" r="0" t="0"/>
          <a:stretch/>
        </p:blipFill>
        <p:spPr>
          <a:xfrm>
            <a:off x="4735128" y="1411284"/>
            <a:ext cx="194950" cy="194950"/>
          </a:xfrm>
          <a:prstGeom prst="rect">
            <a:avLst/>
          </a:prstGeom>
          <a:noFill/>
          <a:ln>
            <a:noFill/>
          </a:ln>
        </p:spPr>
      </p:pic>
      <p:sp>
        <p:nvSpPr>
          <p:cNvPr id="356" name="Google Shape;356;p24"/>
          <p:cNvSpPr txBox="1"/>
          <p:nvPr/>
        </p:nvSpPr>
        <p:spPr>
          <a:xfrm>
            <a:off x="5120640" y="1298448"/>
            <a:ext cx="28803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50" u="none" cap="none" strike="noStrike">
                <a:solidFill>
                  <a:srgbClr val="232B30"/>
                </a:solidFill>
                <a:latin typeface="Arial"/>
                <a:ea typeface="Arial"/>
                <a:cs typeface="Arial"/>
                <a:sym typeface="Arial"/>
              </a:rPr>
              <a:t>More consistent implementation of local-content policy</a:t>
            </a:r>
            <a:endParaRPr/>
          </a:p>
        </p:txBody>
      </p:sp>
      <p:sp>
        <p:nvSpPr>
          <p:cNvPr id="357" name="Google Shape;357;p24"/>
          <p:cNvSpPr/>
          <p:nvPr/>
        </p:nvSpPr>
        <p:spPr>
          <a:xfrm>
            <a:off x="4572000" y="1835200"/>
            <a:ext cx="3520440" cy="493776"/>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8" name="Google Shape;358;p24"/>
          <p:cNvSpPr/>
          <p:nvPr/>
        </p:nvSpPr>
        <p:spPr>
          <a:xfrm>
            <a:off x="4645152" y="1894636"/>
            <a:ext cx="374904" cy="374904"/>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ertificate_w.png" id="359" name="Google Shape;359;p24"/>
          <p:cNvPicPr preferRelativeResize="0"/>
          <p:nvPr/>
        </p:nvPicPr>
        <p:blipFill rotWithShape="1">
          <a:blip r:embed="rId8">
            <a:alphaModFix/>
          </a:blip>
          <a:srcRect b="0" l="0" r="0" t="0"/>
          <a:stretch/>
        </p:blipFill>
        <p:spPr>
          <a:xfrm>
            <a:off x="4735128" y="1984613"/>
            <a:ext cx="194950" cy="194950"/>
          </a:xfrm>
          <a:prstGeom prst="rect">
            <a:avLst/>
          </a:prstGeom>
          <a:noFill/>
          <a:ln>
            <a:noFill/>
          </a:ln>
        </p:spPr>
      </p:pic>
      <p:sp>
        <p:nvSpPr>
          <p:cNvPr id="360" name="Google Shape;360;p24"/>
          <p:cNvSpPr txBox="1"/>
          <p:nvPr/>
        </p:nvSpPr>
        <p:spPr>
          <a:xfrm>
            <a:off x="5120640" y="1871776"/>
            <a:ext cx="28803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50" u="none" cap="none" strike="noStrike">
                <a:solidFill>
                  <a:srgbClr val="232B30"/>
                </a:solidFill>
                <a:latin typeface="Arial"/>
                <a:ea typeface="Arial"/>
                <a:cs typeface="Arial"/>
                <a:sym typeface="Arial"/>
              </a:rPr>
              <a:t>Certification, quality systems and production capabilities</a:t>
            </a:r>
            <a:endParaRPr/>
          </a:p>
        </p:txBody>
      </p:sp>
      <p:sp>
        <p:nvSpPr>
          <p:cNvPr id="361" name="Google Shape;361;p24"/>
          <p:cNvSpPr/>
          <p:nvPr/>
        </p:nvSpPr>
        <p:spPr>
          <a:xfrm>
            <a:off x="4572000" y="2408529"/>
            <a:ext cx="3520440" cy="493776"/>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62" name="Google Shape;362;p24"/>
          <p:cNvSpPr/>
          <p:nvPr/>
        </p:nvSpPr>
        <p:spPr>
          <a:xfrm>
            <a:off x="4645152" y="2467965"/>
            <a:ext cx="374904" cy="374904"/>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graduation_w.png" id="363" name="Google Shape;363;p24"/>
          <p:cNvPicPr preferRelativeResize="0"/>
          <p:nvPr/>
        </p:nvPicPr>
        <p:blipFill rotWithShape="1">
          <a:blip r:embed="rId9">
            <a:alphaModFix/>
          </a:blip>
          <a:srcRect b="0" l="0" r="0" t="0"/>
          <a:stretch/>
        </p:blipFill>
        <p:spPr>
          <a:xfrm>
            <a:off x="4735128" y="2557942"/>
            <a:ext cx="194950" cy="194950"/>
          </a:xfrm>
          <a:prstGeom prst="rect">
            <a:avLst/>
          </a:prstGeom>
          <a:noFill/>
          <a:ln>
            <a:noFill/>
          </a:ln>
        </p:spPr>
      </p:pic>
      <p:sp>
        <p:nvSpPr>
          <p:cNvPr id="364" name="Google Shape;364;p24"/>
          <p:cNvSpPr txBox="1"/>
          <p:nvPr/>
        </p:nvSpPr>
        <p:spPr>
          <a:xfrm>
            <a:off x="5120640" y="2445105"/>
            <a:ext cx="28803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50" u="none" cap="none" strike="noStrike">
                <a:solidFill>
                  <a:srgbClr val="232B30"/>
                </a:solidFill>
                <a:latin typeface="Arial"/>
                <a:ea typeface="Arial"/>
                <a:cs typeface="Arial"/>
                <a:sym typeface="Arial"/>
              </a:rPr>
              <a:t>Skills beyond basic installation</a:t>
            </a:r>
            <a:endParaRPr/>
          </a:p>
        </p:txBody>
      </p:sp>
      <p:sp>
        <p:nvSpPr>
          <p:cNvPr id="365" name="Google Shape;365;p24"/>
          <p:cNvSpPr/>
          <p:nvPr/>
        </p:nvSpPr>
        <p:spPr>
          <a:xfrm>
            <a:off x="4572000" y="2981858"/>
            <a:ext cx="3520440" cy="493776"/>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66" name="Google Shape;366;p24"/>
          <p:cNvSpPr/>
          <p:nvPr/>
        </p:nvSpPr>
        <p:spPr>
          <a:xfrm>
            <a:off x="4645152" y="3041294"/>
            <a:ext cx="374904" cy="374904"/>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andmark_w.png" id="367" name="Google Shape;367;p24"/>
          <p:cNvPicPr preferRelativeResize="0"/>
          <p:nvPr/>
        </p:nvPicPr>
        <p:blipFill rotWithShape="1">
          <a:blip r:embed="rId10">
            <a:alphaModFix/>
          </a:blip>
          <a:srcRect b="0" l="0" r="0" t="0"/>
          <a:stretch/>
        </p:blipFill>
        <p:spPr>
          <a:xfrm>
            <a:off x="4735128" y="3131271"/>
            <a:ext cx="194950" cy="194950"/>
          </a:xfrm>
          <a:prstGeom prst="rect">
            <a:avLst/>
          </a:prstGeom>
          <a:noFill/>
          <a:ln>
            <a:noFill/>
          </a:ln>
        </p:spPr>
      </p:pic>
      <p:sp>
        <p:nvSpPr>
          <p:cNvPr id="368" name="Google Shape;368;p24"/>
          <p:cNvSpPr txBox="1"/>
          <p:nvPr/>
        </p:nvSpPr>
        <p:spPr>
          <a:xfrm>
            <a:off x="5120640" y="3018434"/>
            <a:ext cx="28803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50" u="none" cap="none" strike="noStrike">
                <a:solidFill>
                  <a:srgbClr val="232B30"/>
                </a:solidFill>
                <a:latin typeface="Arial"/>
                <a:ea typeface="Arial"/>
                <a:cs typeface="Arial"/>
                <a:sym typeface="Arial"/>
              </a:rPr>
              <a:t>Predictable demand through government procurement</a:t>
            </a:r>
            <a:endParaRPr/>
          </a:p>
        </p:txBody>
      </p:sp>
      <p:sp>
        <p:nvSpPr>
          <p:cNvPr id="369" name="Google Shape;369;p24"/>
          <p:cNvSpPr/>
          <p:nvPr/>
        </p:nvSpPr>
        <p:spPr>
          <a:xfrm>
            <a:off x="4572000" y="3555187"/>
            <a:ext cx="3520440" cy="493776"/>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0" name="Google Shape;370;p24"/>
          <p:cNvSpPr/>
          <p:nvPr/>
        </p:nvSpPr>
        <p:spPr>
          <a:xfrm>
            <a:off x="4645152" y="3614623"/>
            <a:ext cx="374904" cy="374904"/>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money_w.png" id="371" name="Google Shape;371;p24"/>
          <p:cNvPicPr preferRelativeResize="0"/>
          <p:nvPr/>
        </p:nvPicPr>
        <p:blipFill rotWithShape="1">
          <a:blip r:embed="rId11">
            <a:alphaModFix/>
          </a:blip>
          <a:srcRect b="0" l="0" r="0" t="0"/>
          <a:stretch/>
        </p:blipFill>
        <p:spPr>
          <a:xfrm>
            <a:off x="4735128" y="3704600"/>
            <a:ext cx="194950" cy="194950"/>
          </a:xfrm>
          <a:prstGeom prst="rect">
            <a:avLst/>
          </a:prstGeom>
          <a:noFill/>
          <a:ln>
            <a:noFill/>
          </a:ln>
        </p:spPr>
      </p:pic>
      <p:sp>
        <p:nvSpPr>
          <p:cNvPr id="372" name="Google Shape;372;p24"/>
          <p:cNvSpPr txBox="1"/>
          <p:nvPr/>
        </p:nvSpPr>
        <p:spPr>
          <a:xfrm>
            <a:off x="5120640" y="3591763"/>
            <a:ext cx="28803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50" u="none" cap="none" strike="noStrike">
                <a:solidFill>
                  <a:srgbClr val="232B30"/>
                </a:solidFill>
                <a:latin typeface="Arial"/>
                <a:ea typeface="Arial"/>
                <a:cs typeface="Arial"/>
                <a:sym typeface="Arial"/>
              </a:rPr>
              <a:t>Manufacturing-grade finance at appropriate tenures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25"/>
          <p:cNvSpPr txBox="1"/>
          <p:nvPr>
            <p:ph type="title"/>
          </p:nvPr>
        </p:nvSpPr>
        <p:spPr>
          <a:xfrm>
            <a:off x="869148" y="76516"/>
            <a:ext cx="7334400" cy="595123"/>
          </a:xfrm>
          <a:prstGeom prst="rect">
            <a:avLst/>
          </a:prstGeom>
          <a:noFill/>
          <a:ln>
            <a:noFill/>
          </a:ln>
        </p:spPr>
        <p:txBody>
          <a:bodyPr anchorCtr="0" anchor="b" bIns="34275" lIns="68575" spcFirstLastPara="1" rIns="68575" wrap="square" tIns="34275">
            <a:noAutofit/>
          </a:bodyPr>
          <a:lstStyle/>
          <a:p>
            <a:pPr indent="0" lvl="0" marL="0" rtl="0" algn="l">
              <a:lnSpc>
                <a:spcPct val="80000"/>
              </a:lnSpc>
              <a:spcBef>
                <a:spcPts val="0"/>
              </a:spcBef>
              <a:spcAft>
                <a:spcPts val="0"/>
              </a:spcAft>
              <a:buClr>
                <a:schemeClr val="dk1"/>
              </a:buClr>
              <a:buSzPts val="3200"/>
              <a:buFont typeface="Arial"/>
              <a:buNone/>
            </a:pPr>
            <a:r>
              <a:rPr lang="en-US" sz="2400"/>
              <a:t>Localisation and structural transformation</a:t>
            </a:r>
            <a:endParaRPr/>
          </a:p>
        </p:txBody>
      </p:sp>
      <p:grpSp>
        <p:nvGrpSpPr>
          <p:cNvPr id="378" name="Google Shape;378;p25"/>
          <p:cNvGrpSpPr/>
          <p:nvPr/>
        </p:nvGrpSpPr>
        <p:grpSpPr>
          <a:xfrm>
            <a:off x="202301" y="973672"/>
            <a:ext cx="6427099" cy="3203235"/>
            <a:chOff x="0" y="77985"/>
            <a:chExt cx="6427099" cy="3203235"/>
          </a:xfrm>
        </p:grpSpPr>
        <p:sp>
          <p:nvSpPr>
            <p:cNvPr id="379" name="Google Shape;379;p25"/>
            <p:cNvSpPr/>
            <p:nvPr/>
          </p:nvSpPr>
          <p:spPr>
            <a:xfrm>
              <a:off x="0" y="284625"/>
              <a:ext cx="6427099" cy="352800"/>
            </a:xfrm>
            <a:prstGeom prst="rect">
              <a:avLst/>
            </a:prstGeom>
            <a:solidFill>
              <a:schemeClr val="lt1">
                <a:alpha val="90196"/>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5"/>
            <p:cNvSpPr/>
            <p:nvPr/>
          </p:nvSpPr>
          <p:spPr>
            <a:xfrm>
              <a:off x="321354" y="77985"/>
              <a:ext cx="4498969" cy="413280"/>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5"/>
            <p:cNvSpPr txBox="1"/>
            <p:nvPr/>
          </p:nvSpPr>
          <p:spPr>
            <a:xfrm>
              <a:off x="341529" y="98160"/>
              <a:ext cx="4458619" cy="372930"/>
            </a:xfrm>
            <a:prstGeom prst="rect">
              <a:avLst/>
            </a:prstGeom>
            <a:noFill/>
            <a:ln>
              <a:noFill/>
            </a:ln>
          </p:spPr>
          <p:txBody>
            <a:bodyPr anchorCtr="0" anchor="ctr" bIns="0" lIns="170050" spcFirstLastPara="1" rIns="170050" wrap="square" tIns="0">
              <a:noAutofit/>
            </a:bodyPr>
            <a:lstStyle/>
            <a:p>
              <a:pPr indent="0" lvl="0" marL="0" marR="0" rtl="0" algn="l">
                <a:lnSpc>
                  <a:spcPct val="9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Expansion not kept pace with shift in domestic production</a:t>
              </a:r>
              <a:endParaRPr b="0" i="0" sz="1200" u="none" cap="none" strike="noStrike">
                <a:solidFill>
                  <a:schemeClr val="lt1"/>
                </a:solidFill>
                <a:latin typeface="Arial"/>
                <a:ea typeface="Arial"/>
                <a:cs typeface="Arial"/>
                <a:sym typeface="Arial"/>
              </a:endParaRPr>
            </a:p>
          </p:txBody>
        </p:sp>
        <p:sp>
          <p:nvSpPr>
            <p:cNvPr id="382" name="Google Shape;382;p25"/>
            <p:cNvSpPr/>
            <p:nvPr/>
          </p:nvSpPr>
          <p:spPr>
            <a:xfrm>
              <a:off x="0" y="919665"/>
              <a:ext cx="6427099" cy="540225"/>
            </a:xfrm>
            <a:prstGeom prst="rect">
              <a:avLst/>
            </a:prstGeom>
            <a:solidFill>
              <a:schemeClr val="lt1">
                <a:alpha val="90196"/>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5"/>
            <p:cNvSpPr txBox="1"/>
            <p:nvPr/>
          </p:nvSpPr>
          <p:spPr>
            <a:xfrm>
              <a:off x="0" y="919665"/>
              <a:ext cx="6427099" cy="540225"/>
            </a:xfrm>
            <a:prstGeom prst="rect">
              <a:avLst/>
            </a:prstGeom>
            <a:noFill/>
            <a:ln>
              <a:noFill/>
            </a:ln>
          </p:spPr>
          <p:txBody>
            <a:bodyPr anchorCtr="0" anchor="t" bIns="85325" lIns="498800" spcFirstLastPara="1" rIns="498800" wrap="square" tIns="291575">
              <a:noAutofit/>
            </a:bodyPr>
            <a:lstStyle/>
            <a:p>
              <a:pPr indent="-114300" lvl="1" marL="114300" marR="0" rtl="0" algn="l">
                <a:lnSpc>
                  <a:spcPct val="9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installation, retail, distribution, and basic operations and maintenance </a:t>
              </a:r>
              <a:endParaRPr b="0" i="0" sz="1200" u="none" cap="none" strike="noStrike">
                <a:solidFill>
                  <a:srgbClr val="000000"/>
                </a:solidFill>
                <a:latin typeface="Arial"/>
                <a:ea typeface="Arial"/>
                <a:cs typeface="Arial"/>
                <a:sym typeface="Arial"/>
              </a:endParaRPr>
            </a:p>
          </p:txBody>
        </p:sp>
        <p:sp>
          <p:nvSpPr>
            <p:cNvPr id="384" name="Google Shape;384;p25"/>
            <p:cNvSpPr/>
            <p:nvPr/>
          </p:nvSpPr>
          <p:spPr>
            <a:xfrm>
              <a:off x="321354" y="713025"/>
              <a:ext cx="4498969" cy="413280"/>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5"/>
            <p:cNvSpPr txBox="1"/>
            <p:nvPr/>
          </p:nvSpPr>
          <p:spPr>
            <a:xfrm>
              <a:off x="341529" y="733200"/>
              <a:ext cx="4458619" cy="372930"/>
            </a:xfrm>
            <a:prstGeom prst="rect">
              <a:avLst/>
            </a:prstGeom>
            <a:noFill/>
            <a:ln>
              <a:noFill/>
            </a:ln>
          </p:spPr>
          <p:txBody>
            <a:bodyPr anchorCtr="0" anchor="ctr" bIns="0" lIns="170050" spcFirstLastPara="1" rIns="170050" wrap="square" tIns="0">
              <a:noAutofit/>
            </a:bodyPr>
            <a:lstStyle/>
            <a:p>
              <a:pPr indent="0" lvl="0" marL="0" marR="0" rtl="0" algn="l">
                <a:lnSpc>
                  <a:spcPct val="9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Downstream concentration </a:t>
              </a:r>
              <a:endParaRPr b="0" i="0" sz="1200" u="none" cap="none" strike="noStrike">
                <a:solidFill>
                  <a:schemeClr val="lt1"/>
                </a:solidFill>
                <a:latin typeface="Arial"/>
                <a:ea typeface="Arial"/>
                <a:cs typeface="Arial"/>
                <a:sym typeface="Arial"/>
              </a:endParaRPr>
            </a:p>
          </p:txBody>
        </p:sp>
        <p:sp>
          <p:nvSpPr>
            <p:cNvPr id="386" name="Google Shape;386;p25"/>
            <p:cNvSpPr/>
            <p:nvPr/>
          </p:nvSpPr>
          <p:spPr>
            <a:xfrm>
              <a:off x="0" y="1742130"/>
              <a:ext cx="6427099" cy="904049"/>
            </a:xfrm>
            <a:prstGeom prst="rect">
              <a:avLst/>
            </a:prstGeom>
            <a:solidFill>
              <a:schemeClr val="lt1">
                <a:alpha val="90196"/>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5"/>
            <p:cNvSpPr txBox="1"/>
            <p:nvPr/>
          </p:nvSpPr>
          <p:spPr>
            <a:xfrm>
              <a:off x="0" y="1742130"/>
              <a:ext cx="6427099" cy="904049"/>
            </a:xfrm>
            <a:prstGeom prst="rect">
              <a:avLst/>
            </a:prstGeom>
            <a:noFill/>
            <a:ln>
              <a:noFill/>
            </a:ln>
          </p:spPr>
          <p:txBody>
            <a:bodyPr anchorCtr="0" anchor="t" bIns="85325" lIns="498800" spcFirstLastPara="1" rIns="498800" wrap="square" tIns="291575">
              <a:noAutofit/>
            </a:bodyPr>
            <a:lstStyle/>
            <a:p>
              <a:pPr indent="-114300" lvl="1" marL="114300" marR="0" rtl="0" algn="l">
                <a:lnSpc>
                  <a:spcPct val="9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Attempts at solar PV assembly </a:t>
              </a:r>
              <a:endParaRPr b="0" i="0" sz="1200" u="none" cap="none" strike="noStrike">
                <a:solidFill>
                  <a:srgbClr val="000000"/>
                </a:solidFill>
                <a:latin typeface="Arial"/>
                <a:ea typeface="Arial"/>
                <a:cs typeface="Arial"/>
                <a:sym typeface="Arial"/>
              </a:endParaRPr>
            </a:p>
            <a:p>
              <a:pPr indent="-114300" lvl="1" marL="114300" marR="0" rtl="0" algn="l">
                <a:lnSpc>
                  <a:spcPct val="90000"/>
                </a:lnSpc>
                <a:spcBef>
                  <a:spcPts val="18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Demonstration of technical feasibiltiy</a:t>
              </a:r>
              <a:endParaRPr b="0" i="0" sz="1200" u="none" cap="none" strike="noStrike">
                <a:solidFill>
                  <a:srgbClr val="000000"/>
                </a:solidFill>
                <a:latin typeface="Arial"/>
                <a:ea typeface="Arial"/>
                <a:cs typeface="Arial"/>
                <a:sym typeface="Arial"/>
              </a:endParaRPr>
            </a:p>
            <a:p>
              <a:pPr indent="-114300" lvl="1" marL="114300" marR="0" rtl="0" algn="l">
                <a:lnSpc>
                  <a:spcPct val="90000"/>
                </a:lnSpc>
                <a:spcBef>
                  <a:spcPts val="18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Challenges the lack of productive capacity narrative</a:t>
              </a:r>
              <a:endParaRPr b="0" i="0" sz="1200" u="none" cap="none" strike="noStrike">
                <a:solidFill>
                  <a:srgbClr val="000000"/>
                </a:solidFill>
                <a:latin typeface="Arial"/>
                <a:ea typeface="Arial"/>
                <a:cs typeface="Arial"/>
                <a:sym typeface="Arial"/>
              </a:endParaRPr>
            </a:p>
          </p:txBody>
        </p:sp>
        <p:sp>
          <p:nvSpPr>
            <p:cNvPr id="388" name="Google Shape;388;p25"/>
            <p:cNvSpPr/>
            <p:nvPr/>
          </p:nvSpPr>
          <p:spPr>
            <a:xfrm>
              <a:off x="321354" y="1535490"/>
              <a:ext cx="4498969" cy="413280"/>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5"/>
            <p:cNvSpPr txBox="1"/>
            <p:nvPr/>
          </p:nvSpPr>
          <p:spPr>
            <a:xfrm>
              <a:off x="341529" y="1555665"/>
              <a:ext cx="4458619" cy="372930"/>
            </a:xfrm>
            <a:prstGeom prst="rect">
              <a:avLst/>
            </a:prstGeom>
            <a:noFill/>
            <a:ln>
              <a:noFill/>
            </a:ln>
          </p:spPr>
          <p:txBody>
            <a:bodyPr anchorCtr="0" anchor="ctr" bIns="0" lIns="170050" spcFirstLastPara="1" rIns="170050" wrap="square" tIns="0">
              <a:noAutofit/>
            </a:bodyPr>
            <a:lstStyle/>
            <a:p>
              <a:pPr indent="0" lvl="0" marL="0" marR="0" rtl="0" algn="l">
                <a:lnSpc>
                  <a:spcPct val="9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Localisation not entirely absent </a:t>
              </a:r>
              <a:endParaRPr b="0" i="0" sz="1200" u="none" cap="none" strike="noStrike">
                <a:solidFill>
                  <a:schemeClr val="lt1"/>
                </a:solidFill>
                <a:latin typeface="Arial"/>
                <a:ea typeface="Arial"/>
                <a:cs typeface="Arial"/>
                <a:sym typeface="Arial"/>
              </a:endParaRPr>
            </a:p>
          </p:txBody>
        </p:sp>
        <p:sp>
          <p:nvSpPr>
            <p:cNvPr id="390" name="Google Shape;390;p25"/>
            <p:cNvSpPr/>
            <p:nvPr/>
          </p:nvSpPr>
          <p:spPr>
            <a:xfrm>
              <a:off x="0" y="2928420"/>
              <a:ext cx="6427099" cy="352800"/>
            </a:xfrm>
            <a:prstGeom prst="rect">
              <a:avLst/>
            </a:prstGeom>
            <a:solidFill>
              <a:schemeClr val="lt1">
                <a:alpha val="90196"/>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5"/>
            <p:cNvSpPr/>
            <p:nvPr/>
          </p:nvSpPr>
          <p:spPr>
            <a:xfrm>
              <a:off x="321354" y="2721780"/>
              <a:ext cx="4498969" cy="413280"/>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5"/>
            <p:cNvSpPr txBox="1"/>
            <p:nvPr/>
          </p:nvSpPr>
          <p:spPr>
            <a:xfrm>
              <a:off x="341529" y="2741955"/>
              <a:ext cx="4458619" cy="372930"/>
            </a:xfrm>
            <a:prstGeom prst="rect">
              <a:avLst/>
            </a:prstGeom>
            <a:noFill/>
            <a:ln>
              <a:noFill/>
            </a:ln>
          </p:spPr>
          <p:txBody>
            <a:bodyPr anchorCtr="0" anchor="ctr" bIns="0" lIns="170050" spcFirstLastPara="1" rIns="170050" wrap="square" tIns="0">
              <a:noAutofit/>
            </a:bodyPr>
            <a:lstStyle/>
            <a:p>
              <a:pPr indent="0" lvl="0" marL="0" marR="0" rtl="0" algn="l">
                <a:lnSpc>
                  <a:spcPct val="9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Emerging localisation, but fragile</a:t>
              </a:r>
              <a:endParaRPr b="0" i="0" sz="1200" u="none" cap="none" strike="noStrike">
                <a:solidFill>
                  <a:schemeClr val="lt1"/>
                </a:solidFill>
                <a:latin typeface="Arial"/>
                <a:ea typeface="Arial"/>
                <a:cs typeface="Arial"/>
                <a:sym typeface="Arial"/>
              </a:endParaRPr>
            </a:p>
          </p:txBody>
        </p:sp>
      </p:grpSp>
      <p:pic>
        <p:nvPicPr>
          <p:cNvPr id="393" name="Google Shape;393;p25"/>
          <p:cNvPicPr preferRelativeResize="0"/>
          <p:nvPr/>
        </p:nvPicPr>
        <p:blipFill rotWithShape="1">
          <a:blip r:embed="rId3">
            <a:alphaModFix/>
          </a:blip>
          <a:srcRect b="0" l="0" r="0" t="0"/>
          <a:stretch/>
        </p:blipFill>
        <p:spPr>
          <a:xfrm>
            <a:off x="6629400" y="776836"/>
            <a:ext cx="2597212" cy="22465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id="398" name="Google Shape;398;p26"/>
          <p:cNvPicPr preferRelativeResize="0"/>
          <p:nvPr/>
        </p:nvPicPr>
        <p:blipFill rotWithShape="1">
          <a:blip r:embed="rId3">
            <a:alphaModFix/>
          </a:blip>
          <a:srcRect b="11922" l="0" r="0" t="7442"/>
          <a:stretch/>
        </p:blipFill>
        <p:spPr>
          <a:xfrm>
            <a:off x="453155" y="313434"/>
            <a:ext cx="7519518" cy="3408902"/>
          </a:xfrm>
          <a:prstGeom prst="rect">
            <a:avLst/>
          </a:prstGeom>
          <a:noFill/>
          <a:ln>
            <a:noFill/>
          </a:ln>
        </p:spPr>
      </p:pic>
      <p:pic>
        <p:nvPicPr>
          <p:cNvPr id="399" name="Google Shape;399;p26"/>
          <p:cNvPicPr preferRelativeResize="0"/>
          <p:nvPr/>
        </p:nvPicPr>
        <p:blipFill rotWithShape="1">
          <a:blip r:embed="rId4">
            <a:alphaModFix/>
          </a:blip>
          <a:srcRect b="0" l="0" r="0" t="0"/>
          <a:stretch/>
        </p:blipFill>
        <p:spPr>
          <a:xfrm>
            <a:off x="6190407" y="2791499"/>
            <a:ext cx="2797820" cy="209836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6"/>
          <p:cNvSpPr txBox="1"/>
          <p:nvPr>
            <p:ph type="title"/>
          </p:nvPr>
        </p:nvSpPr>
        <p:spPr>
          <a:xfrm>
            <a:off x="0" y="2307450"/>
            <a:ext cx="9144000" cy="528600"/>
          </a:xfrm>
          <a:prstGeom prst="rect">
            <a:avLst/>
          </a:prstGeom>
          <a:noFill/>
          <a:ln>
            <a:noFill/>
          </a:ln>
        </p:spPr>
        <p:txBody>
          <a:bodyPr anchorCtr="0" anchor="b" bIns="34275" lIns="68575" spcFirstLastPara="1" rIns="68575" wrap="square" tIns="34275">
            <a:noAutofit/>
          </a:bodyPr>
          <a:lstStyle/>
          <a:p>
            <a:pPr indent="0" lvl="0" marL="0" rtl="0" algn="ctr">
              <a:lnSpc>
                <a:spcPct val="80000"/>
              </a:lnSpc>
              <a:spcBef>
                <a:spcPts val="0"/>
              </a:spcBef>
              <a:spcAft>
                <a:spcPts val="0"/>
              </a:spcAft>
              <a:buSzPts val="3200"/>
              <a:buNone/>
            </a:pPr>
            <a:r>
              <a:rPr lang="en-US"/>
              <a:t> 3. Decent Work</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7"/>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3. DECENT WORK</a:t>
            </a:r>
            <a:endParaRPr/>
          </a:p>
        </p:txBody>
      </p:sp>
      <p:sp>
        <p:nvSpPr>
          <p:cNvPr id="410" name="Google Shape;410;p7"/>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Jobs that end when the project ends</a:t>
            </a:r>
            <a:endParaRPr/>
          </a:p>
        </p:txBody>
      </p:sp>
      <p:sp>
        <p:nvSpPr>
          <p:cNvPr id="411" name="Google Shape;411;p7"/>
          <p:cNvSpPr/>
          <p:nvPr/>
        </p:nvSpPr>
        <p:spPr>
          <a:xfrm>
            <a:off x="365760" y="960120"/>
            <a:ext cx="1755648" cy="1874519"/>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12" name="Google Shape;412;p7"/>
          <p:cNvSpPr txBox="1"/>
          <p:nvPr/>
        </p:nvSpPr>
        <p:spPr>
          <a:xfrm>
            <a:off x="502920" y="1167478"/>
            <a:ext cx="1481328"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300" u="none" cap="none" strike="noStrike">
                <a:solidFill>
                  <a:srgbClr val="2B704F"/>
                </a:solidFill>
                <a:latin typeface="Arial"/>
                <a:ea typeface="Arial"/>
                <a:cs typeface="Arial"/>
                <a:sym typeface="Arial"/>
              </a:rPr>
              <a:t>Downstream structure</a:t>
            </a:r>
            <a:endParaRPr/>
          </a:p>
        </p:txBody>
      </p:sp>
      <p:sp>
        <p:nvSpPr>
          <p:cNvPr id="413" name="Google Shape;413;p7"/>
          <p:cNvSpPr txBox="1"/>
          <p:nvPr/>
        </p:nvSpPr>
        <p:spPr>
          <a:xfrm>
            <a:off x="502920" y="1828800"/>
            <a:ext cx="1481328" cy="9601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100" u="none" cap="none" strike="noStrike">
                <a:solidFill>
                  <a:srgbClr val="232B30"/>
                </a:solidFill>
                <a:latin typeface="Arial"/>
                <a:ea typeface="Arial"/>
                <a:cs typeface="Arial"/>
                <a:sym typeface="Arial"/>
              </a:rPr>
              <a:t>The sector is concentrated in installation activity rather than production.</a:t>
            </a:r>
            <a:endParaRPr/>
          </a:p>
        </p:txBody>
      </p:sp>
      <p:sp>
        <p:nvSpPr>
          <p:cNvPr id="414" name="Google Shape;414;p7"/>
          <p:cNvSpPr/>
          <p:nvPr/>
        </p:nvSpPr>
        <p:spPr>
          <a:xfrm>
            <a:off x="2148839" y="1783080"/>
            <a:ext cx="173736" cy="237744"/>
          </a:xfrm>
          <a:prstGeom prst="rightArrow">
            <a:avLst>
              <a:gd fmla="val 50000" name="adj1"/>
              <a:gd fmla="val 50000" name="adj2"/>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15" name="Google Shape;415;p7"/>
          <p:cNvSpPr/>
          <p:nvPr/>
        </p:nvSpPr>
        <p:spPr>
          <a:xfrm>
            <a:off x="2350008" y="960120"/>
            <a:ext cx="1755648" cy="1874519"/>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16" name="Google Shape;416;p7"/>
          <p:cNvSpPr txBox="1"/>
          <p:nvPr/>
        </p:nvSpPr>
        <p:spPr>
          <a:xfrm>
            <a:off x="2487168" y="1207574"/>
            <a:ext cx="1481328"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300" u="none" cap="none" strike="noStrike">
                <a:solidFill>
                  <a:srgbClr val="2B704F"/>
                </a:solidFill>
                <a:latin typeface="Arial"/>
                <a:ea typeface="Arial"/>
                <a:cs typeface="Arial"/>
                <a:sym typeface="Arial"/>
              </a:rPr>
              <a:t>Project-based contracts</a:t>
            </a:r>
            <a:endParaRPr/>
          </a:p>
        </p:txBody>
      </p:sp>
      <p:sp>
        <p:nvSpPr>
          <p:cNvPr id="417" name="Google Shape;417;p7"/>
          <p:cNvSpPr txBox="1"/>
          <p:nvPr/>
        </p:nvSpPr>
        <p:spPr>
          <a:xfrm>
            <a:off x="2459735" y="1716118"/>
            <a:ext cx="1508761" cy="50783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100" u="none" cap="none" strike="noStrike">
                <a:solidFill>
                  <a:srgbClr val="232B30"/>
                </a:solidFill>
                <a:latin typeface="Arial"/>
                <a:ea typeface="Arial"/>
                <a:cs typeface="Arial"/>
                <a:sym typeface="Arial"/>
              </a:rPr>
              <a:t>Work is organised through ad hoc, project-based contracts.</a:t>
            </a:r>
            <a:endParaRPr/>
          </a:p>
        </p:txBody>
      </p:sp>
      <p:sp>
        <p:nvSpPr>
          <p:cNvPr id="418" name="Google Shape;418;p7"/>
          <p:cNvSpPr/>
          <p:nvPr/>
        </p:nvSpPr>
        <p:spPr>
          <a:xfrm>
            <a:off x="4133088" y="1783080"/>
            <a:ext cx="173736" cy="237744"/>
          </a:xfrm>
          <a:prstGeom prst="rightArrow">
            <a:avLst>
              <a:gd fmla="val 50000" name="adj1"/>
              <a:gd fmla="val 50000" name="adj2"/>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19" name="Google Shape;419;p7"/>
          <p:cNvSpPr/>
          <p:nvPr/>
        </p:nvSpPr>
        <p:spPr>
          <a:xfrm>
            <a:off x="4334256" y="960120"/>
            <a:ext cx="1755648" cy="1874519"/>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20" name="Google Shape;420;p7"/>
          <p:cNvSpPr txBox="1"/>
          <p:nvPr/>
        </p:nvSpPr>
        <p:spPr>
          <a:xfrm>
            <a:off x="4471416" y="1051560"/>
            <a:ext cx="1481328"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900" u="none" cap="none" strike="noStrike">
                <a:solidFill>
                  <a:srgbClr val="D09D3D"/>
                </a:solidFill>
                <a:latin typeface="Arial"/>
                <a:ea typeface="Arial"/>
                <a:cs typeface="Arial"/>
                <a:sym typeface="Arial"/>
              </a:rPr>
              <a:t>STEP 3</a:t>
            </a:r>
            <a:endParaRPr/>
          </a:p>
        </p:txBody>
      </p:sp>
      <p:sp>
        <p:nvSpPr>
          <p:cNvPr id="421" name="Google Shape;421;p7"/>
          <p:cNvSpPr txBox="1"/>
          <p:nvPr/>
        </p:nvSpPr>
        <p:spPr>
          <a:xfrm>
            <a:off x="4471416" y="1298448"/>
            <a:ext cx="1481328"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300" u="none" cap="none" strike="noStrike">
                <a:solidFill>
                  <a:srgbClr val="2B704F"/>
                </a:solidFill>
                <a:latin typeface="Arial"/>
                <a:ea typeface="Arial"/>
                <a:cs typeface="Arial"/>
                <a:sym typeface="Arial"/>
              </a:rPr>
              <a:t>Short-term jobs</a:t>
            </a:r>
            <a:endParaRPr/>
          </a:p>
        </p:txBody>
      </p:sp>
      <p:sp>
        <p:nvSpPr>
          <p:cNvPr id="422" name="Google Shape;422;p7"/>
          <p:cNvSpPr txBox="1"/>
          <p:nvPr/>
        </p:nvSpPr>
        <p:spPr>
          <a:xfrm>
            <a:off x="4443984" y="1716118"/>
            <a:ext cx="1481328" cy="9601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100" u="none" cap="none" strike="noStrike">
                <a:solidFill>
                  <a:srgbClr val="232B30"/>
                </a:solidFill>
                <a:latin typeface="Arial"/>
                <a:ea typeface="Arial"/>
                <a:cs typeface="Arial"/>
                <a:sym typeface="Arial"/>
              </a:rPr>
              <a:t>Survey evidence shows solar employment is predominantly short-term and project-based.</a:t>
            </a:r>
            <a:endParaRPr/>
          </a:p>
        </p:txBody>
      </p:sp>
      <p:sp>
        <p:nvSpPr>
          <p:cNvPr id="423" name="Google Shape;423;p7"/>
          <p:cNvSpPr/>
          <p:nvPr/>
        </p:nvSpPr>
        <p:spPr>
          <a:xfrm>
            <a:off x="6117336" y="1783080"/>
            <a:ext cx="173736" cy="237744"/>
          </a:xfrm>
          <a:prstGeom prst="rightArrow">
            <a:avLst>
              <a:gd fmla="val 50000" name="adj1"/>
              <a:gd fmla="val 50000" name="adj2"/>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24" name="Google Shape;424;p7"/>
          <p:cNvSpPr/>
          <p:nvPr/>
        </p:nvSpPr>
        <p:spPr>
          <a:xfrm>
            <a:off x="6318504" y="960120"/>
            <a:ext cx="1755648" cy="1874519"/>
          </a:xfrm>
          <a:prstGeom prst="roundRect">
            <a:avLst>
              <a:gd fmla="val 12000" name="adj"/>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25" name="Google Shape;425;p7"/>
          <p:cNvSpPr txBox="1"/>
          <p:nvPr/>
        </p:nvSpPr>
        <p:spPr>
          <a:xfrm>
            <a:off x="6455664" y="1051560"/>
            <a:ext cx="1481328"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900" u="none" cap="none" strike="noStrike">
                <a:solidFill>
                  <a:srgbClr val="FFFFFF"/>
                </a:solidFill>
                <a:latin typeface="Arial"/>
                <a:ea typeface="Arial"/>
                <a:cs typeface="Arial"/>
                <a:sym typeface="Arial"/>
              </a:rPr>
              <a:t>STEP 4</a:t>
            </a:r>
            <a:endParaRPr/>
          </a:p>
        </p:txBody>
      </p:sp>
      <p:sp>
        <p:nvSpPr>
          <p:cNvPr id="426" name="Google Shape;426;p7"/>
          <p:cNvSpPr txBox="1"/>
          <p:nvPr/>
        </p:nvSpPr>
        <p:spPr>
          <a:xfrm>
            <a:off x="6455664" y="1298448"/>
            <a:ext cx="1481328"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300" u="none" cap="none" strike="noStrike">
                <a:solidFill>
                  <a:srgbClr val="FFFFFF"/>
                </a:solidFill>
                <a:latin typeface="Arial"/>
                <a:ea typeface="Arial"/>
                <a:cs typeface="Arial"/>
                <a:sym typeface="Arial"/>
              </a:rPr>
              <a:t>Little protection</a:t>
            </a:r>
            <a:endParaRPr/>
          </a:p>
        </p:txBody>
      </p:sp>
      <p:sp>
        <p:nvSpPr>
          <p:cNvPr id="427" name="Google Shape;427;p7"/>
          <p:cNvSpPr txBox="1"/>
          <p:nvPr/>
        </p:nvSpPr>
        <p:spPr>
          <a:xfrm>
            <a:off x="6455664" y="1828800"/>
            <a:ext cx="1481328" cy="9601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100" u="none" cap="none" strike="noStrike">
                <a:solidFill>
                  <a:srgbClr val="FFFFFF"/>
                </a:solidFill>
                <a:latin typeface="Arial"/>
                <a:ea typeface="Arial"/>
                <a:cs typeface="Arial"/>
                <a:sym typeface="Arial"/>
              </a:rPr>
              <a:t>Workers have limited access to formal labour protections or social security.</a:t>
            </a:r>
            <a:endParaRPr/>
          </a:p>
        </p:txBody>
      </p:sp>
      <p:sp>
        <p:nvSpPr>
          <p:cNvPr id="428" name="Google Shape;428;p7"/>
          <p:cNvSpPr/>
          <p:nvPr/>
        </p:nvSpPr>
        <p:spPr>
          <a:xfrm>
            <a:off x="365760" y="3017520"/>
            <a:ext cx="7635240" cy="868680"/>
          </a:xfrm>
          <a:prstGeom prst="roundRect">
            <a:avLst>
              <a:gd fmla="val 15000" name="adj"/>
            </a:avLst>
          </a:prstGeom>
          <a:solidFill>
            <a:srgbClr val="1E4D3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29" name="Google Shape;429;p7"/>
          <p:cNvSpPr txBox="1"/>
          <p:nvPr/>
        </p:nvSpPr>
        <p:spPr>
          <a:xfrm>
            <a:off x="594360" y="3035808"/>
            <a:ext cx="7223760" cy="83210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200" u="none" cap="none" strike="noStrike">
                <a:solidFill>
                  <a:srgbClr val="FFDE17"/>
                </a:solidFill>
                <a:latin typeface="Arial"/>
                <a:ea typeface="Arial"/>
                <a:cs typeface="Arial"/>
                <a:sym typeface="Arial"/>
              </a:rPr>
              <a:t>Way forward:  </a:t>
            </a:r>
            <a:r>
              <a:rPr b="0" i="0" lang="en-US" sz="1200" u="none" cap="none" strike="noStrike">
                <a:solidFill>
                  <a:srgbClr val="FFFFFF"/>
                </a:solidFill>
                <a:latin typeface="Arial"/>
                <a:ea typeface="Arial"/>
                <a:cs typeface="Arial"/>
                <a:sym typeface="Arial"/>
              </a:rPr>
              <a:t>Building local manufacturing and higher-value services can broaden the range and durability of employment opportunities.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27"/>
          <p:cNvSpPr txBox="1"/>
          <p:nvPr>
            <p:ph type="title"/>
          </p:nvPr>
        </p:nvSpPr>
        <p:spPr>
          <a:xfrm>
            <a:off x="869148" y="68580"/>
            <a:ext cx="7334400" cy="630436"/>
          </a:xfrm>
          <a:prstGeom prst="rect">
            <a:avLst/>
          </a:prstGeom>
          <a:noFill/>
          <a:ln>
            <a:noFill/>
          </a:ln>
        </p:spPr>
        <p:txBody>
          <a:bodyPr anchorCtr="0" anchor="b" bIns="34275" lIns="68575" spcFirstLastPara="1" rIns="68575" wrap="square" tIns="34275">
            <a:noAutofit/>
          </a:bodyPr>
          <a:lstStyle/>
          <a:p>
            <a:pPr indent="0" lvl="0" marL="0" rtl="0" algn="l">
              <a:lnSpc>
                <a:spcPct val="80000"/>
              </a:lnSpc>
              <a:spcBef>
                <a:spcPts val="0"/>
              </a:spcBef>
              <a:spcAft>
                <a:spcPts val="0"/>
              </a:spcAft>
              <a:buClr>
                <a:schemeClr val="dk1"/>
              </a:buClr>
              <a:buSzPts val="3200"/>
              <a:buFont typeface="Arial"/>
              <a:buNone/>
            </a:pPr>
            <a:r>
              <a:rPr lang="en-US"/>
              <a:t>Employment in the solar sector</a:t>
            </a:r>
            <a:endParaRPr/>
          </a:p>
        </p:txBody>
      </p:sp>
      <p:grpSp>
        <p:nvGrpSpPr>
          <p:cNvPr id="435" name="Google Shape;435;p27"/>
          <p:cNvGrpSpPr/>
          <p:nvPr/>
        </p:nvGrpSpPr>
        <p:grpSpPr>
          <a:xfrm>
            <a:off x="784861" y="837220"/>
            <a:ext cx="5905500" cy="3118139"/>
            <a:chOff x="0" y="82840"/>
            <a:chExt cx="5905500" cy="3118139"/>
          </a:xfrm>
        </p:grpSpPr>
        <p:sp>
          <p:nvSpPr>
            <p:cNvPr id="436" name="Google Shape;436;p27"/>
            <p:cNvSpPr/>
            <p:nvPr/>
          </p:nvSpPr>
          <p:spPr>
            <a:xfrm>
              <a:off x="0" y="82840"/>
              <a:ext cx="5905500" cy="397800"/>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7"/>
            <p:cNvSpPr txBox="1"/>
            <p:nvPr/>
          </p:nvSpPr>
          <p:spPr>
            <a:xfrm>
              <a:off x="19419" y="102259"/>
              <a:ext cx="5866662" cy="358962"/>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rgbClr val="000000"/>
                </a:buClr>
                <a:buSzPts val="1700"/>
                <a:buFont typeface="Arial"/>
                <a:buNone/>
              </a:pPr>
              <a:r>
                <a:rPr b="0" i="0" lang="en-US" sz="1700" u="none" cap="none" strike="noStrike">
                  <a:solidFill>
                    <a:schemeClr val="lt1"/>
                  </a:solidFill>
                  <a:latin typeface="Arial"/>
                  <a:ea typeface="Arial"/>
                  <a:cs typeface="Arial"/>
                  <a:sym typeface="Arial"/>
                </a:rPr>
                <a:t>Jobs are concentrated in downstream activities</a:t>
              </a:r>
              <a:endParaRPr b="0" i="0" sz="1700" u="none" cap="none" strike="noStrike">
                <a:solidFill>
                  <a:schemeClr val="lt1"/>
                </a:solidFill>
                <a:latin typeface="Arial"/>
                <a:ea typeface="Arial"/>
                <a:cs typeface="Arial"/>
                <a:sym typeface="Arial"/>
              </a:endParaRPr>
            </a:p>
          </p:txBody>
        </p:sp>
        <p:sp>
          <p:nvSpPr>
            <p:cNvPr id="438" name="Google Shape;438;p27"/>
            <p:cNvSpPr/>
            <p:nvPr/>
          </p:nvSpPr>
          <p:spPr>
            <a:xfrm>
              <a:off x="0" y="480640"/>
              <a:ext cx="5905500" cy="80937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7"/>
            <p:cNvSpPr txBox="1"/>
            <p:nvPr/>
          </p:nvSpPr>
          <p:spPr>
            <a:xfrm>
              <a:off x="0" y="480640"/>
              <a:ext cx="5905500" cy="809370"/>
            </a:xfrm>
            <a:prstGeom prst="rect">
              <a:avLst/>
            </a:prstGeom>
            <a:noFill/>
            <a:ln>
              <a:noFill/>
            </a:ln>
          </p:spPr>
          <p:txBody>
            <a:bodyPr anchorCtr="0" anchor="t" bIns="21575" lIns="187500" spcFirstLastPara="1" rIns="120900" wrap="square" tIns="21575">
              <a:noAutofit/>
            </a:bodyPr>
            <a:lstStyle/>
            <a:p>
              <a:pPr indent="-114300" lvl="1" marL="114300" marR="0" rtl="0" algn="l">
                <a:lnSpc>
                  <a:spcPct val="90000"/>
                </a:lnSpc>
                <a:spcBef>
                  <a:spcPts val="0"/>
                </a:spcBef>
                <a:spcAft>
                  <a:spcPts val="0"/>
                </a:spcAft>
                <a:buClr>
                  <a:srgbClr val="000000"/>
                </a:buClr>
                <a:buSzPts val="1300"/>
                <a:buFont typeface="Arial"/>
                <a:buChar char="•"/>
              </a:pPr>
              <a:r>
                <a:rPr b="0" i="0" lang="en-US" sz="1300" u="none" cap="none" strike="noStrike">
                  <a:solidFill>
                    <a:srgbClr val="000000"/>
                  </a:solidFill>
                  <a:latin typeface="Arial"/>
                  <a:ea typeface="Arial"/>
                  <a:cs typeface="Arial"/>
                  <a:sym typeface="Arial"/>
                </a:rPr>
                <a:t>dominated by installation, after-sales servicing, engineering, procurement and maintenance.</a:t>
              </a:r>
              <a:endParaRPr b="0" i="0" sz="1300" u="none" cap="none" strike="noStrike">
                <a:solidFill>
                  <a:srgbClr val="000000"/>
                </a:solidFill>
                <a:latin typeface="Arial"/>
                <a:ea typeface="Arial"/>
                <a:cs typeface="Arial"/>
                <a:sym typeface="Arial"/>
              </a:endParaRPr>
            </a:p>
            <a:p>
              <a:pPr indent="-114300" lvl="1" marL="114300" marR="0" rtl="0" algn="l">
                <a:lnSpc>
                  <a:spcPct val="90000"/>
                </a:lnSpc>
                <a:spcBef>
                  <a:spcPts val="260"/>
                </a:spcBef>
                <a:spcAft>
                  <a:spcPts val="0"/>
                </a:spcAft>
                <a:buClr>
                  <a:srgbClr val="000000"/>
                </a:buClr>
                <a:buSzPts val="1300"/>
                <a:buFont typeface="Arial"/>
                <a:buChar char="•"/>
              </a:pPr>
              <a:r>
                <a:rPr b="0" i="0" lang="en-US" sz="1300" u="none" cap="none" strike="noStrike">
                  <a:solidFill>
                    <a:srgbClr val="000000"/>
                  </a:solidFill>
                  <a:latin typeface="Arial"/>
                  <a:ea typeface="Arial"/>
                  <a:cs typeface="Arial"/>
                  <a:sym typeface="Arial"/>
                </a:rPr>
                <a:t>installation workers on mainly engaged on project-by-project basis.</a:t>
              </a:r>
              <a:endParaRPr b="0" i="0" sz="1300" u="none" cap="none" strike="noStrike">
                <a:solidFill>
                  <a:srgbClr val="000000"/>
                </a:solidFill>
                <a:latin typeface="Arial"/>
                <a:ea typeface="Arial"/>
                <a:cs typeface="Arial"/>
                <a:sym typeface="Arial"/>
              </a:endParaRPr>
            </a:p>
            <a:p>
              <a:pPr indent="-114300" lvl="1" marL="114300" marR="0" rtl="0" algn="l">
                <a:lnSpc>
                  <a:spcPct val="90000"/>
                </a:lnSpc>
                <a:spcBef>
                  <a:spcPts val="260"/>
                </a:spcBef>
                <a:spcAft>
                  <a:spcPts val="0"/>
                </a:spcAft>
                <a:buClr>
                  <a:srgbClr val="000000"/>
                </a:buClr>
                <a:buSzPts val="1300"/>
                <a:buFont typeface="Arial"/>
                <a:buChar char="•"/>
              </a:pPr>
              <a:r>
                <a:rPr b="0" i="0" lang="en-US" sz="1300" u="none" cap="none" strike="noStrike">
                  <a:solidFill>
                    <a:srgbClr val="000000"/>
                  </a:solidFill>
                  <a:latin typeface="Arial"/>
                  <a:ea typeface="Arial"/>
                  <a:cs typeface="Arial"/>
                  <a:sym typeface="Arial"/>
                </a:rPr>
                <a:t>Firms retain a small permanent core</a:t>
              </a:r>
              <a:endParaRPr/>
            </a:p>
          </p:txBody>
        </p:sp>
        <p:sp>
          <p:nvSpPr>
            <p:cNvPr id="440" name="Google Shape;440;p27"/>
            <p:cNvSpPr/>
            <p:nvPr/>
          </p:nvSpPr>
          <p:spPr>
            <a:xfrm>
              <a:off x="0" y="1290010"/>
              <a:ext cx="5905500" cy="397800"/>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7"/>
            <p:cNvSpPr txBox="1"/>
            <p:nvPr/>
          </p:nvSpPr>
          <p:spPr>
            <a:xfrm>
              <a:off x="19419" y="1309429"/>
              <a:ext cx="5866662" cy="358962"/>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rgbClr val="000000"/>
                </a:buClr>
                <a:buSzPts val="1700"/>
                <a:buFont typeface="Arial"/>
                <a:buNone/>
              </a:pPr>
              <a:r>
                <a:rPr b="0" i="0" lang="en-US" sz="1700" u="none" cap="none" strike="noStrike">
                  <a:solidFill>
                    <a:schemeClr val="lt1"/>
                  </a:solidFill>
                  <a:latin typeface="Arial"/>
                  <a:ea typeface="Arial"/>
                  <a:cs typeface="Arial"/>
                  <a:sym typeface="Arial"/>
                </a:rPr>
                <a:t>Job quality is shaped by skills and professionalisation</a:t>
              </a:r>
              <a:endParaRPr b="0" i="0" sz="1700" u="none" cap="none" strike="noStrike">
                <a:solidFill>
                  <a:schemeClr val="lt1"/>
                </a:solidFill>
                <a:latin typeface="Arial"/>
                <a:ea typeface="Arial"/>
                <a:cs typeface="Arial"/>
                <a:sym typeface="Arial"/>
              </a:endParaRPr>
            </a:p>
          </p:txBody>
        </p:sp>
        <p:sp>
          <p:nvSpPr>
            <p:cNvPr id="442" name="Google Shape;442;p27"/>
            <p:cNvSpPr/>
            <p:nvPr/>
          </p:nvSpPr>
          <p:spPr>
            <a:xfrm>
              <a:off x="0" y="1687810"/>
              <a:ext cx="5905500" cy="38709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7"/>
            <p:cNvSpPr txBox="1"/>
            <p:nvPr/>
          </p:nvSpPr>
          <p:spPr>
            <a:xfrm>
              <a:off x="0" y="1687810"/>
              <a:ext cx="5905500" cy="387090"/>
            </a:xfrm>
            <a:prstGeom prst="rect">
              <a:avLst/>
            </a:prstGeom>
            <a:noFill/>
            <a:ln>
              <a:noFill/>
            </a:ln>
          </p:spPr>
          <p:txBody>
            <a:bodyPr anchorCtr="0" anchor="t" bIns="21575" lIns="187500" spcFirstLastPara="1" rIns="120900" wrap="square" tIns="21575">
              <a:noAutofit/>
            </a:bodyPr>
            <a:lstStyle/>
            <a:p>
              <a:pPr indent="-114300" lvl="1" marL="114300" marR="0" rtl="0" algn="l">
                <a:lnSpc>
                  <a:spcPct val="90000"/>
                </a:lnSpc>
                <a:spcBef>
                  <a:spcPts val="0"/>
                </a:spcBef>
                <a:spcAft>
                  <a:spcPts val="0"/>
                </a:spcAft>
                <a:buClr>
                  <a:srgbClr val="000000"/>
                </a:buClr>
                <a:buSzPts val="1300"/>
                <a:buFont typeface="Arial"/>
                <a:buChar char="•"/>
              </a:pPr>
              <a:r>
                <a:rPr b="0" i="0" lang="en-US" sz="1300" u="none" cap="none" strike="noStrike">
                  <a:solidFill>
                    <a:srgbClr val="000000"/>
                  </a:solidFill>
                  <a:latin typeface="Arial"/>
                  <a:ea typeface="Arial"/>
                  <a:cs typeface="Arial"/>
                  <a:sym typeface="Arial"/>
                </a:rPr>
                <a:t>specialised workers tend to have better prospects for repeated contracts and progression.</a:t>
              </a:r>
              <a:endParaRPr b="0" i="0" sz="1300" u="none" cap="none" strike="noStrike">
                <a:solidFill>
                  <a:srgbClr val="000000"/>
                </a:solidFill>
                <a:latin typeface="Arial"/>
                <a:ea typeface="Arial"/>
                <a:cs typeface="Arial"/>
                <a:sym typeface="Arial"/>
              </a:endParaRPr>
            </a:p>
          </p:txBody>
        </p:sp>
        <p:sp>
          <p:nvSpPr>
            <p:cNvPr id="444" name="Google Shape;444;p27"/>
            <p:cNvSpPr/>
            <p:nvPr/>
          </p:nvSpPr>
          <p:spPr>
            <a:xfrm>
              <a:off x="0" y="2074900"/>
              <a:ext cx="5905500" cy="397800"/>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7"/>
            <p:cNvSpPr txBox="1"/>
            <p:nvPr/>
          </p:nvSpPr>
          <p:spPr>
            <a:xfrm>
              <a:off x="19419" y="2094319"/>
              <a:ext cx="5866662" cy="358962"/>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rgbClr val="000000"/>
                </a:buClr>
                <a:buSzPts val="1700"/>
                <a:buFont typeface="Arial"/>
                <a:buNone/>
              </a:pPr>
              <a:r>
                <a:rPr b="0" i="0" lang="en-US" sz="1700" u="none" cap="none" strike="noStrike">
                  <a:solidFill>
                    <a:schemeClr val="lt1"/>
                  </a:solidFill>
                  <a:latin typeface="Arial"/>
                  <a:ea typeface="Arial"/>
                  <a:cs typeface="Arial"/>
                  <a:sym typeface="Arial"/>
                </a:rPr>
                <a:t>Demand uncertainty affects employment stability</a:t>
              </a:r>
              <a:endParaRPr b="0" i="0" sz="1700" u="none" cap="none" strike="noStrike">
                <a:solidFill>
                  <a:schemeClr val="lt1"/>
                </a:solidFill>
                <a:latin typeface="Arial"/>
                <a:ea typeface="Arial"/>
                <a:cs typeface="Arial"/>
                <a:sym typeface="Arial"/>
              </a:endParaRPr>
            </a:p>
          </p:txBody>
        </p:sp>
        <p:sp>
          <p:nvSpPr>
            <p:cNvPr id="446" name="Google Shape;446;p27"/>
            <p:cNvSpPr/>
            <p:nvPr/>
          </p:nvSpPr>
          <p:spPr>
            <a:xfrm>
              <a:off x="0" y="2521660"/>
              <a:ext cx="5905500" cy="397800"/>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7"/>
            <p:cNvSpPr txBox="1"/>
            <p:nvPr/>
          </p:nvSpPr>
          <p:spPr>
            <a:xfrm>
              <a:off x="19419" y="2541079"/>
              <a:ext cx="5866662" cy="358962"/>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rgbClr val="000000"/>
                </a:buClr>
                <a:buSzPts val="1700"/>
                <a:buFont typeface="Arial"/>
                <a:buNone/>
              </a:pPr>
              <a:r>
                <a:rPr b="0" i="0" lang="en-US" sz="1700" u="none" cap="none" strike="noStrike">
                  <a:solidFill>
                    <a:schemeClr val="lt1"/>
                  </a:solidFill>
                  <a:latin typeface="Arial"/>
                  <a:ea typeface="Arial"/>
                  <a:cs typeface="Arial"/>
                  <a:sym typeface="Arial"/>
                </a:rPr>
                <a:t>Informality and weak licensing or certification </a:t>
              </a:r>
              <a:endParaRPr b="0" i="0" sz="1700" u="none" cap="none" strike="noStrike">
                <a:solidFill>
                  <a:schemeClr val="lt1"/>
                </a:solidFill>
                <a:latin typeface="Arial"/>
                <a:ea typeface="Arial"/>
                <a:cs typeface="Arial"/>
                <a:sym typeface="Arial"/>
              </a:endParaRPr>
            </a:p>
          </p:txBody>
        </p:sp>
        <p:sp>
          <p:nvSpPr>
            <p:cNvPr id="448" name="Google Shape;448;p27"/>
            <p:cNvSpPr/>
            <p:nvPr/>
          </p:nvSpPr>
          <p:spPr>
            <a:xfrm>
              <a:off x="0" y="2919459"/>
              <a:ext cx="5905500" cy="2815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7"/>
            <p:cNvSpPr txBox="1"/>
            <p:nvPr/>
          </p:nvSpPr>
          <p:spPr>
            <a:xfrm>
              <a:off x="0" y="2919459"/>
              <a:ext cx="5905500" cy="281520"/>
            </a:xfrm>
            <a:prstGeom prst="rect">
              <a:avLst/>
            </a:prstGeom>
            <a:noFill/>
            <a:ln>
              <a:noFill/>
            </a:ln>
          </p:spPr>
          <p:txBody>
            <a:bodyPr anchorCtr="0" anchor="t" bIns="21575" lIns="187500" spcFirstLastPara="1" rIns="120900" wrap="square" tIns="21575">
              <a:noAutofit/>
            </a:bodyPr>
            <a:lstStyle/>
            <a:p>
              <a:pPr indent="-114300" lvl="1" marL="114300" marR="0" rtl="0" algn="l">
                <a:lnSpc>
                  <a:spcPct val="90000"/>
                </a:lnSpc>
                <a:spcBef>
                  <a:spcPts val="0"/>
                </a:spcBef>
                <a:spcAft>
                  <a:spcPts val="0"/>
                </a:spcAft>
                <a:buClr>
                  <a:srgbClr val="000000"/>
                </a:buClr>
                <a:buSzPts val="1300"/>
                <a:buFont typeface="Arial"/>
                <a:buChar char="•"/>
              </a:pPr>
              <a:r>
                <a:rPr b="0" i="0" lang="en-US" sz="1300" u="none" cap="none" strike="noStrike">
                  <a:solidFill>
                    <a:srgbClr val="000000"/>
                  </a:solidFill>
                  <a:latin typeface="Arial"/>
                  <a:ea typeface="Arial"/>
                  <a:cs typeface="Arial"/>
                  <a:sym typeface="Arial"/>
                </a:rPr>
                <a:t>make labour and technical standards harder to enforce. </a:t>
              </a:r>
              <a:endParaRPr b="0" i="0" sz="1300" u="none" cap="none" strike="noStrike">
                <a:solidFill>
                  <a:srgbClr val="000000"/>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28"/>
          <p:cNvSpPr txBox="1"/>
          <p:nvPr>
            <p:ph type="title"/>
          </p:nvPr>
        </p:nvSpPr>
        <p:spPr>
          <a:xfrm>
            <a:off x="0" y="2307450"/>
            <a:ext cx="9144000" cy="528600"/>
          </a:xfrm>
          <a:prstGeom prst="rect">
            <a:avLst/>
          </a:prstGeom>
          <a:noFill/>
          <a:ln>
            <a:noFill/>
          </a:ln>
        </p:spPr>
        <p:txBody>
          <a:bodyPr anchorCtr="0" anchor="b" bIns="34275" lIns="68575" spcFirstLastPara="1" rIns="68575" wrap="square" tIns="34275">
            <a:noAutofit/>
          </a:bodyPr>
          <a:lstStyle/>
          <a:p>
            <a:pPr indent="0" lvl="0" marL="0" rtl="0" algn="ctr">
              <a:lnSpc>
                <a:spcPct val="80000"/>
              </a:lnSpc>
              <a:spcBef>
                <a:spcPts val="0"/>
              </a:spcBef>
              <a:spcAft>
                <a:spcPts val="0"/>
              </a:spcAft>
              <a:buSzPts val="3200"/>
              <a:buNone/>
            </a:pPr>
            <a:r>
              <a:rPr lang="en-US"/>
              <a:t> 4. Gender Inclusion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8"/>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4. GENDER INCLUSION</a:t>
            </a:r>
            <a:endParaRPr/>
          </a:p>
        </p:txBody>
      </p:sp>
      <p:sp>
        <p:nvSpPr>
          <p:cNvPr id="460" name="Google Shape;460;p8"/>
          <p:cNvSpPr/>
          <p:nvPr/>
        </p:nvSpPr>
        <p:spPr>
          <a:xfrm>
            <a:off x="365760" y="932688"/>
            <a:ext cx="2487168" cy="217627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1" name="Google Shape;461;p8"/>
          <p:cNvSpPr txBox="1"/>
          <p:nvPr/>
        </p:nvSpPr>
        <p:spPr>
          <a:xfrm>
            <a:off x="502920" y="1005840"/>
            <a:ext cx="868680" cy="4572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600" u="none" cap="none" strike="noStrike">
                <a:solidFill>
                  <a:srgbClr val="D09D3D"/>
                </a:solidFill>
                <a:latin typeface="Arial"/>
                <a:ea typeface="Arial"/>
                <a:cs typeface="Arial"/>
                <a:sym typeface="Arial"/>
              </a:rPr>
              <a:t>21%</a:t>
            </a:r>
            <a:endParaRPr/>
          </a:p>
        </p:txBody>
      </p:sp>
      <p:sp>
        <p:nvSpPr>
          <p:cNvPr id="462" name="Google Shape;462;p8"/>
          <p:cNvSpPr txBox="1"/>
          <p:nvPr/>
        </p:nvSpPr>
        <p:spPr>
          <a:xfrm>
            <a:off x="1371600" y="1024128"/>
            <a:ext cx="1417320" cy="4572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900" u="none" cap="none" strike="noStrike">
                <a:solidFill>
                  <a:srgbClr val="232B30"/>
                </a:solidFill>
                <a:latin typeface="Arial"/>
                <a:ea typeface="Arial"/>
                <a:cs typeface="Arial"/>
                <a:sym typeface="Arial"/>
              </a:rPr>
              <a:t>Women’s share of energy-sector employment in Ghana</a:t>
            </a:r>
            <a:endParaRPr/>
          </a:p>
        </p:txBody>
      </p:sp>
      <p:sp>
        <p:nvSpPr>
          <p:cNvPr id="463" name="Google Shape;463;p8"/>
          <p:cNvSpPr/>
          <p:nvPr/>
        </p:nvSpPr>
        <p:spPr>
          <a:xfrm>
            <a:off x="883310" y="1572768"/>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4" name="Google Shape;464;p8"/>
          <p:cNvSpPr/>
          <p:nvPr/>
        </p:nvSpPr>
        <p:spPr>
          <a:xfrm>
            <a:off x="1031443" y="1572768"/>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5" name="Google Shape;465;p8"/>
          <p:cNvSpPr/>
          <p:nvPr/>
        </p:nvSpPr>
        <p:spPr>
          <a:xfrm>
            <a:off x="1179576" y="1572768"/>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6" name="Google Shape;466;p8"/>
          <p:cNvSpPr/>
          <p:nvPr/>
        </p:nvSpPr>
        <p:spPr>
          <a:xfrm>
            <a:off x="1327708" y="1572768"/>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7" name="Google Shape;467;p8"/>
          <p:cNvSpPr/>
          <p:nvPr/>
        </p:nvSpPr>
        <p:spPr>
          <a:xfrm>
            <a:off x="1475841" y="1572768"/>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8" name="Google Shape;468;p8"/>
          <p:cNvSpPr/>
          <p:nvPr/>
        </p:nvSpPr>
        <p:spPr>
          <a:xfrm>
            <a:off x="1623974" y="1572768"/>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9" name="Google Shape;469;p8"/>
          <p:cNvSpPr/>
          <p:nvPr/>
        </p:nvSpPr>
        <p:spPr>
          <a:xfrm>
            <a:off x="1772107" y="1572768"/>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0" name="Google Shape;470;p8"/>
          <p:cNvSpPr/>
          <p:nvPr/>
        </p:nvSpPr>
        <p:spPr>
          <a:xfrm>
            <a:off x="1920240" y="1572768"/>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1" name="Google Shape;471;p8"/>
          <p:cNvSpPr/>
          <p:nvPr/>
        </p:nvSpPr>
        <p:spPr>
          <a:xfrm>
            <a:off x="2068372" y="1572768"/>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2" name="Google Shape;472;p8"/>
          <p:cNvSpPr/>
          <p:nvPr/>
        </p:nvSpPr>
        <p:spPr>
          <a:xfrm>
            <a:off x="2216505" y="1572768"/>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3" name="Google Shape;473;p8"/>
          <p:cNvSpPr/>
          <p:nvPr/>
        </p:nvSpPr>
        <p:spPr>
          <a:xfrm>
            <a:off x="883310" y="1720900"/>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4" name="Google Shape;474;p8"/>
          <p:cNvSpPr/>
          <p:nvPr/>
        </p:nvSpPr>
        <p:spPr>
          <a:xfrm>
            <a:off x="1031443" y="1720900"/>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5" name="Google Shape;475;p8"/>
          <p:cNvSpPr/>
          <p:nvPr/>
        </p:nvSpPr>
        <p:spPr>
          <a:xfrm>
            <a:off x="1179576" y="1720900"/>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6" name="Google Shape;476;p8"/>
          <p:cNvSpPr/>
          <p:nvPr/>
        </p:nvSpPr>
        <p:spPr>
          <a:xfrm>
            <a:off x="1327708" y="1720900"/>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7" name="Google Shape;477;p8"/>
          <p:cNvSpPr/>
          <p:nvPr/>
        </p:nvSpPr>
        <p:spPr>
          <a:xfrm>
            <a:off x="1475841" y="1720900"/>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8" name="Google Shape;478;p8"/>
          <p:cNvSpPr/>
          <p:nvPr/>
        </p:nvSpPr>
        <p:spPr>
          <a:xfrm>
            <a:off x="1623974" y="1720900"/>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9" name="Google Shape;479;p8"/>
          <p:cNvSpPr/>
          <p:nvPr/>
        </p:nvSpPr>
        <p:spPr>
          <a:xfrm>
            <a:off x="1772107" y="1720900"/>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0" name="Google Shape;480;p8"/>
          <p:cNvSpPr/>
          <p:nvPr/>
        </p:nvSpPr>
        <p:spPr>
          <a:xfrm>
            <a:off x="1920240" y="1720900"/>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1" name="Google Shape;481;p8"/>
          <p:cNvSpPr/>
          <p:nvPr/>
        </p:nvSpPr>
        <p:spPr>
          <a:xfrm>
            <a:off x="2068372" y="1720900"/>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2" name="Google Shape;482;p8"/>
          <p:cNvSpPr/>
          <p:nvPr/>
        </p:nvSpPr>
        <p:spPr>
          <a:xfrm>
            <a:off x="2216505" y="1720900"/>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3" name="Google Shape;483;p8"/>
          <p:cNvSpPr/>
          <p:nvPr/>
        </p:nvSpPr>
        <p:spPr>
          <a:xfrm>
            <a:off x="883310" y="1869033"/>
            <a:ext cx="118872" cy="118872"/>
          </a:xfrm>
          <a:prstGeom prst="rect">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4" name="Google Shape;484;p8"/>
          <p:cNvSpPr/>
          <p:nvPr/>
        </p:nvSpPr>
        <p:spPr>
          <a:xfrm>
            <a:off x="1031443" y="186903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5" name="Google Shape;485;p8"/>
          <p:cNvSpPr/>
          <p:nvPr/>
        </p:nvSpPr>
        <p:spPr>
          <a:xfrm>
            <a:off x="1179576" y="186903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6" name="Google Shape;486;p8"/>
          <p:cNvSpPr/>
          <p:nvPr/>
        </p:nvSpPr>
        <p:spPr>
          <a:xfrm>
            <a:off x="1327708" y="186903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7" name="Google Shape;487;p8"/>
          <p:cNvSpPr/>
          <p:nvPr/>
        </p:nvSpPr>
        <p:spPr>
          <a:xfrm>
            <a:off x="1475841" y="186903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8" name="Google Shape;488;p8"/>
          <p:cNvSpPr/>
          <p:nvPr/>
        </p:nvSpPr>
        <p:spPr>
          <a:xfrm>
            <a:off x="1623974" y="186903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89" name="Google Shape;489;p8"/>
          <p:cNvSpPr/>
          <p:nvPr/>
        </p:nvSpPr>
        <p:spPr>
          <a:xfrm>
            <a:off x="1772107" y="186903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0" name="Google Shape;490;p8"/>
          <p:cNvSpPr/>
          <p:nvPr/>
        </p:nvSpPr>
        <p:spPr>
          <a:xfrm>
            <a:off x="1920240" y="186903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1" name="Google Shape;491;p8"/>
          <p:cNvSpPr/>
          <p:nvPr/>
        </p:nvSpPr>
        <p:spPr>
          <a:xfrm>
            <a:off x="2068372" y="186903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2" name="Google Shape;492;p8"/>
          <p:cNvSpPr/>
          <p:nvPr/>
        </p:nvSpPr>
        <p:spPr>
          <a:xfrm>
            <a:off x="2216505" y="186903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3" name="Google Shape;493;p8"/>
          <p:cNvSpPr/>
          <p:nvPr/>
        </p:nvSpPr>
        <p:spPr>
          <a:xfrm>
            <a:off x="883310" y="2017166"/>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4" name="Google Shape;494;p8"/>
          <p:cNvSpPr/>
          <p:nvPr/>
        </p:nvSpPr>
        <p:spPr>
          <a:xfrm>
            <a:off x="1031443" y="2017166"/>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5" name="Google Shape;495;p8"/>
          <p:cNvSpPr/>
          <p:nvPr/>
        </p:nvSpPr>
        <p:spPr>
          <a:xfrm>
            <a:off x="1179576" y="2017166"/>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6" name="Google Shape;496;p8"/>
          <p:cNvSpPr/>
          <p:nvPr/>
        </p:nvSpPr>
        <p:spPr>
          <a:xfrm>
            <a:off x="1327708" y="2017166"/>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7" name="Google Shape;497;p8"/>
          <p:cNvSpPr/>
          <p:nvPr/>
        </p:nvSpPr>
        <p:spPr>
          <a:xfrm>
            <a:off x="1475841" y="2017166"/>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8" name="Google Shape;498;p8"/>
          <p:cNvSpPr/>
          <p:nvPr/>
        </p:nvSpPr>
        <p:spPr>
          <a:xfrm>
            <a:off x="1623974" y="2017166"/>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9" name="Google Shape;499;p8"/>
          <p:cNvSpPr/>
          <p:nvPr/>
        </p:nvSpPr>
        <p:spPr>
          <a:xfrm>
            <a:off x="1772107" y="2017166"/>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0" name="Google Shape;500;p8"/>
          <p:cNvSpPr/>
          <p:nvPr/>
        </p:nvSpPr>
        <p:spPr>
          <a:xfrm>
            <a:off x="1920240" y="2017166"/>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1" name="Google Shape;501;p8"/>
          <p:cNvSpPr/>
          <p:nvPr/>
        </p:nvSpPr>
        <p:spPr>
          <a:xfrm>
            <a:off x="2068372" y="2017166"/>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2" name="Google Shape;502;p8"/>
          <p:cNvSpPr/>
          <p:nvPr/>
        </p:nvSpPr>
        <p:spPr>
          <a:xfrm>
            <a:off x="2216505" y="2017166"/>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3" name="Google Shape;503;p8"/>
          <p:cNvSpPr/>
          <p:nvPr/>
        </p:nvSpPr>
        <p:spPr>
          <a:xfrm>
            <a:off x="883310" y="2165299"/>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4" name="Google Shape;504;p8"/>
          <p:cNvSpPr/>
          <p:nvPr/>
        </p:nvSpPr>
        <p:spPr>
          <a:xfrm>
            <a:off x="1031443" y="2165299"/>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5" name="Google Shape;505;p8"/>
          <p:cNvSpPr/>
          <p:nvPr/>
        </p:nvSpPr>
        <p:spPr>
          <a:xfrm>
            <a:off x="1179576" y="2165299"/>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6" name="Google Shape;506;p8"/>
          <p:cNvSpPr/>
          <p:nvPr/>
        </p:nvSpPr>
        <p:spPr>
          <a:xfrm>
            <a:off x="1327708" y="2165299"/>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7" name="Google Shape;507;p8"/>
          <p:cNvSpPr/>
          <p:nvPr/>
        </p:nvSpPr>
        <p:spPr>
          <a:xfrm>
            <a:off x="1475841" y="2165299"/>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8" name="Google Shape;508;p8"/>
          <p:cNvSpPr/>
          <p:nvPr/>
        </p:nvSpPr>
        <p:spPr>
          <a:xfrm>
            <a:off x="1623974" y="2165299"/>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9" name="Google Shape;509;p8"/>
          <p:cNvSpPr/>
          <p:nvPr/>
        </p:nvSpPr>
        <p:spPr>
          <a:xfrm>
            <a:off x="1772107" y="2165299"/>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0" name="Google Shape;510;p8"/>
          <p:cNvSpPr/>
          <p:nvPr/>
        </p:nvSpPr>
        <p:spPr>
          <a:xfrm>
            <a:off x="1920240" y="2165299"/>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1" name="Google Shape;511;p8"/>
          <p:cNvSpPr/>
          <p:nvPr/>
        </p:nvSpPr>
        <p:spPr>
          <a:xfrm>
            <a:off x="2068372" y="2165299"/>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2" name="Google Shape;512;p8"/>
          <p:cNvSpPr/>
          <p:nvPr/>
        </p:nvSpPr>
        <p:spPr>
          <a:xfrm>
            <a:off x="2216505" y="2165299"/>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3" name="Google Shape;513;p8"/>
          <p:cNvSpPr/>
          <p:nvPr/>
        </p:nvSpPr>
        <p:spPr>
          <a:xfrm>
            <a:off x="883310" y="2313432"/>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4" name="Google Shape;514;p8"/>
          <p:cNvSpPr/>
          <p:nvPr/>
        </p:nvSpPr>
        <p:spPr>
          <a:xfrm>
            <a:off x="1031443" y="2313432"/>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5" name="Google Shape;515;p8"/>
          <p:cNvSpPr/>
          <p:nvPr/>
        </p:nvSpPr>
        <p:spPr>
          <a:xfrm>
            <a:off x="1179576" y="2313432"/>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6" name="Google Shape;516;p8"/>
          <p:cNvSpPr/>
          <p:nvPr/>
        </p:nvSpPr>
        <p:spPr>
          <a:xfrm>
            <a:off x="1327708" y="2313432"/>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7" name="Google Shape;517;p8"/>
          <p:cNvSpPr/>
          <p:nvPr/>
        </p:nvSpPr>
        <p:spPr>
          <a:xfrm>
            <a:off x="1475841" y="2313432"/>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8" name="Google Shape;518;p8"/>
          <p:cNvSpPr/>
          <p:nvPr/>
        </p:nvSpPr>
        <p:spPr>
          <a:xfrm>
            <a:off x="1623974" y="2313432"/>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9" name="Google Shape;519;p8"/>
          <p:cNvSpPr/>
          <p:nvPr/>
        </p:nvSpPr>
        <p:spPr>
          <a:xfrm>
            <a:off x="1772107" y="2313432"/>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0" name="Google Shape;520;p8"/>
          <p:cNvSpPr/>
          <p:nvPr/>
        </p:nvSpPr>
        <p:spPr>
          <a:xfrm>
            <a:off x="1920240" y="2313432"/>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1" name="Google Shape;521;p8"/>
          <p:cNvSpPr/>
          <p:nvPr/>
        </p:nvSpPr>
        <p:spPr>
          <a:xfrm>
            <a:off x="2068372" y="2313432"/>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2" name="Google Shape;522;p8"/>
          <p:cNvSpPr/>
          <p:nvPr/>
        </p:nvSpPr>
        <p:spPr>
          <a:xfrm>
            <a:off x="2216505" y="2313432"/>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3" name="Google Shape;523;p8"/>
          <p:cNvSpPr/>
          <p:nvPr/>
        </p:nvSpPr>
        <p:spPr>
          <a:xfrm>
            <a:off x="883310" y="2461564"/>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4" name="Google Shape;524;p8"/>
          <p:cNvSpPr/>
          <p:nvPr/>
        </p:nvSpPr>
        <p:spPr>
          <a:xfrm>
            <a:off x="1031443" y="2461564"/>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5" name="Google Shape;525;p8"/>
          <p:cNvSpPr/>
          <p:nvPr/>
        </p:nvSpPr>
        <p:spPr>
          <a:xfrm>
            <a:off x="1179576" y="2461564"/>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6" name="Google Shape;526;p8"/>
          <p:cNvSpPr/>
          <p:nvPr/>
        </p:nvSpPr>
        <p:spPr>
          <a:xfrm>
            <a:off x="1327708" y="2461564"/>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7" name="Google Shape;527;p8"/>
          <p:cNvSpPr/>
          <p:nvPr/>
        </p:nvSpPr>
        <p:spPr>
          <a:xfrm>
            <a:off x="1475841" y="2461564"/>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8" name="Google Shape;528;p8"/>
          <p:cNvSpPr/>
          <p:nvPr/>
        </p:nvSpPr>
        <p:spPr>
          <a:xfrm>
            <a:off x="1623974" y="2461564"/>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9" name="Google Shape;529;p8"/>
          <p:cNvSpPr/>
          <p:nvPr/>
        </p:nvSpPr>
        <p:spPr>
          <a:xfrm>
            <a:off x="1772107" y="2461564"/>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0" name="Google Shape;530;p8"/>
          <p:cNvSpPr/>
          <p:nvPr/>
        </p:nvSpPr>
        <p:spPr>
          <a:xfrm>
            <a:off x="1920240" y="2461564"/>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1" name="Google Shape;531;p8"/>
          <p:cNvSpPr/>
          <p:nvPr/>
        </p:nvSpPr>
        <p:spPr>
          <a:xfrm>
            <a:off x="2068372" y="2461564"/>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2" name="Google Shape;532;p8"/>
          <p:cNvSpPr/>
          <p:nvPr/>
        </p:nvSpPr>
        <p:spPr>
          <a:xfrm>
            <a:off x="2216505" y="2461564"/>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3" name="Google Shape;533;p8"/>
          <p:cNvSpPr/>
          <p:nvPr/>
        </p:nvSpPr>
        <p:spPr>
          <a:xfrm>
            <a:off x="883310" y="2609697"/>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4" name="Google Shape;534;p8"/>
          <p:cNvSpPr/>
          <p:nvPr/>
        </p:nvSpPr>
        <p:spPr>
          <a:xfrm>
            <a:off x="1031443" y="2609697"/>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5" name="Google Shape;535;p8"/>
          <p:cNvSpPr/>
          <p:nvPr/>
        </p:nvSpPr>
        <p:spPr>
          <a:xfrm>
            <a:off x="1179576" y="2609697"/>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6" name="Google Shape;536;p8"/>
          <p:cNvSpPr/>
          <p:nvPr/>
        </p:nvSpPr>
        <p:spPr>
          <a:xfrm>
            <a:off x="1327708" y="2609697"/>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7" name="Google Shape;537;p8"/>
          <p:cNvSpPr/>
          <p:nvPr/>
        </p:nvSpPr>
        <p:spPr>
          <a:xfrm>
            <a:off x="1475841" y="2609697"/>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8" name="Google Shape;538;p8"/>
          <p:cNvSpPr/>
          <p:nvPr/>
        </p:nvSpPr>
        <p:spPr>
          <a:xfrm>
            <a:off x="1623974" y="2609697"/>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9" name="Google Shape;539;p8"/>
          <p:cNvSpPr/>
          <p:nvPr/>
        </p:nvSpPr>
        <p:spPr>
          <a:xfrm>
            <a:off x="1772107" y="2609697"/>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0" name="Google Shape;540;p8"/>
          <p:cNvSpPr/>
          <p:nvPr/>
        </p:nvSpPr>
        <p:spPr>
          <a:xfrm>
            <a:off x="1920240" y="2609697"/>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1" name="Google Shape;541;p8"/>
          <p:cNvSpPr/>
          <p:nvPr/>
        </p:nvSpPr>
        <p:spPr>
          <a:xfrm>
            <a:off x="2068372" y="2609697"/>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2" name="Google Shape;542;p8"/>
          <p:cNvSpPr/>
          <p:nvPr/>
        </p:nvSpPr>
        <p:spPr>
          <a:xfrm>
            <a:off x="2216505" y="2609697"/>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3" name="Google Shape;543;p8"/>
          <p:cNvSpPr/>
          <p:nvPr/>
        </p:nvSpPr>
        <p:spPr>
          <a:xfrm>
            <a:off x="883310" y="2757830"/>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4" name="Google Shape;544;p8"/>
          <p:cNvSpPr/>
          <p:nvPr/>
        </p:nvSpPr>
        <p:spPr>
          <a:xfrm>
            <a:off x="1031443" y="2757830"/>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5" name="Google Shape;545;p8"/>
          <p:cNvSpPr/>
          <p:nvPr/>
        </p:nvSpPr>
        <p:spPr>
          <a:xfrm>
            <a:off x="1179576" y="2757830"/>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6" name="Google Shape;546;p8"/>
          <p:cNvSpPr/>
          <p:nvPr/>
        </p:nvSpPr>
        <p:spPr>
          <a:xfrm>
            <a:off x="1327708" y="2757830"/>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7" name="Google Shape;547;p8"/>
          <p:cNvSpPr/>
          <p:nvPr/>
        </p:nvSpPr>
        <p:spPr>
          <a:xfrm>
            <a:off x="1475841" y="2757830"/>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8" name="Google Shape;548;p8"/>
          <p:cNvSpPr/>
          <p:nvPr/>
        </p:nvSpPr>
        <p:spPr>
          <a:xfrm>
            <a:off x="1623974" y="2757830"/>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9" name="Google Shape;549;p8"/>
          <p:cNvSpPr/>
          <p:nvPr/>
        </p:nvSpPr>
        <p:spPr>
          <a:xfrm>
            <a:off x="1772107" y="2757830"/>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0" name="Google Shape;550;p8"/>
          <p:cNvSpPr/>
          <p:nvPr/>
        </p:nvSpPr>
        <p:spPr>
          <a:xfrm>
            <a:off x="1920240" y="2757830"/>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1" name="Google Shape;551;p8"/>
          <p:cNvSpPr/>
          <p:nvPr/>
        </p:nvSpPr>
        <p:spPr>
          <a:xfrm>
            <a:off x="2068372" y="2757830"/>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2" name="Google Shape;552;p8"/>
          <p:cNvSpPr/>
          <p:nvPr/>
        </p:nvSpPr>
        <p:spPr>
          <a:xfrm>
            <a:off x="2216505" y="2757830"/>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3" name="Google Shape;553;p8"/>
          <p:cNvSpPr/>
          <p:nvPr/>
        </p:nvSpPr>
        <p:spPr>
          <a:xfrm>
            <a:off x="883310" y="290596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4" name="Google Shape;554;p8"/>
          <p:cNvSpPr/>
          <p:nvPr/>
        </p:nvSpPr>
        <p:spPr>
          <a:xfrm>
            <a:off x="1031443" y="290596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5" name="Google Shape;555;p8"/>
          <p:cNvSpPr/>
          <p:nvPr/>
        </p:nvSpPr>
        <p:spPr>
          <a:xfrm>
            <a:off x="1179576" y="290596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6" name="Google Shape;556;p8"/>
          <p:cNvSpPr/>
          <p:nvPr/>
        </p:nvSpPr>
        <p:spPr>
          <a:xfrm>
            <a:off x="1327708" y="290596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7" name="Google Shape;557;p8"/>
          <p:cNvSpPr/>
          <p:nvPr/>
        </p:nvSpPr>
        <p:spPr>
          <a:xfrm>
            <a:off x="1475841" y="290596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8" name="Google Shape;558;p8"/>
          <p:cNvSpPr/>
          <p:nvPr/>
        </p:nvSpPr>
        <p:spPr>
          <a:xfrm>
            <a:off x="1623974" y="290596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9" name="Google Shape;559;p8"/>
          <p:cNvSpPr/>
          <p:nvPr/>
        </p:nvSpPr>
        <p:spPr>
          <a:xfrm>
            <a:off x="1772107" y="290596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0" name="Google Shape;560;p8"/>
          <p:cNvSpPr/>
          <p:nvPr/>
        </p:nvSpPr>
        <p:spPr>
          <a:xfrm>
            <a:off x="1920240" y="290596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1" name="Google Shape;561;p8"/>
          <p:cNvSpPr/>
          <p:nvPr/>
        </p:nvSpPr>
        <p:spPr>
          <a:xfrm>
            <a:off x="2068372" y="290596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2" name="Google Shape;562;p8"/>
          <p:cNvSpPr/>
          <p:nvPr/>
        </p:nvSpPr>
        <p:spPr>
          <a:xfrm>
            <a:off x="2216505" y="2905963"/>
            <a:ext cx="118872" cy="118872"/>
          </a:xfrm>
          <a:prstGeom prst="rect">
            <a:avLst/>
          </a:prstGeom>
          <a:solidFill>
            <a:srgbClr val="E3E3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3" name="Google Shape;563;p8"/>
          <p:cNvSpPr/>
          <p:nvPr/>
        </p:nvSpPr>
        <p:spPr>
          <a:xfrm>
            <a:off x="2971800" y="932688"/>
            <a:ext cx="2487168" cy="2176272"/>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4" name="Google Shape;564;p8"/>
          <p:cNvSpPr txBox="1"/>
          <p:nvPr/>
        </p:nvSpPr>
        <p:spPr>
          <a:xfrm>
            <a:off x="3108960" y="1005840"/>
            <a:ext cx="868680" cy="4572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600" u="none" cap="none" strike="noStrike">
                <a:solidFill>
                  <a:srgbClr val="2B704F"/>
                </a:solidFill>
                <a:latin typeface="Arial"/>
                <a:ea typeface="Arial"/>
                <a:cs typeface="Arial"/>
                <a:sym typeface="Arial"/>
              </a:rPr>
              <a:t>3.4×</a:t>
            </a:r>
            <a:endParaRPr/>
          </a:p>
        </p:txBody>
      </p:sp>
      <p:sp>
        <p:nvSpPr>
          <p:cNvPr id="565" name="Google Shape;565;p8"/>
          <p:cNvSpPr txBox="1"/>
          <p:nvPr/>
        </p:nvSpPr>
        <p:spPr>
          <a:xfrm>
            <a:off x="3977639" y="1024128"/>
            <a:ext cx="1371600" cy="4572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900" u="none" cap="none" strike="noStrike">
                <a:solidFill>
                  <a:srgbClr val="232B30"/>
                </a:solidFill>
                <a:latin typeface="Arial"/>
                <a:ea typeface="Arial"/>
                <a:cs typeface="Arial"/>
                <a:sym typeface="Arial"/>
              </a:rPr>
              <a:t>More unpaid work performed by women than men</a:t>
            </a:r>
            <a:endParaRPr/>
          </a:p>
        </p:txBody>
      </p:sp>
      <p:sp>
        <p:nvSpPr>
          <p:cNvPr id="566" name="Google Shape;566;p8"/>
          <p:cNvSpPr txBox="1"/>
          <p:nvPr/>
        </p:nvSpPr>
        <p:spPr>
          <a:xfrm>
            <a:off x="3108960" y="1682495"/>
            <a:ext cx="2194560" cy="20116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900" u="none" cap="none" strike="noStrike">
                <a:solidFill>
                  <a:srgbClr val="2B704F"/>
                </a:solidFill>
                <a:latin typeface="Arial"/>
                <a:ea typeface="Arial"/>
                <a:cs typeface="Arial"/>
                <a:sym typeface="Arial"/>
              </a:rPr>
              <a:t>Unpaid work</a:t>
            </a:r>
            <a:endParaRPr/>
          </a:p>
        </p:txBody>
      </p:sp>
      <p:sp>
        <p:nvSpPr>
          <p:cNvPr id="567" name="Google Shape;567;p8"/>
          <p:cNvSpPr txBox="1"/>
          <p:nvPr/>
        </p:nvSpPr>
        <p:spPr>
          <a:xfrm>
            <a:off x="3108960" y="1984248"/>
            <a:ext cx="594360" cy="34747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232B30"/>
                </a:solidFill>
                <a:latin typeface="Arial"/>
                <a:ea typeface="Arial"/>
                <a:cs typeface="Arial"/>
                <a:sym typeface="Arial"/>
              </a:rPr>
              <a:t>Men</a:t>
            </a:r>
            <a:endParaRPr/>
          </a:p>
        </p:txBody>
      </p:sp>
      <p:sp>
        <p:nvSpPr>
          <p:cNvPr id="568" name="Google Shape;568;p8"/>
          <p:cNvSpPr/>
          <p:nvPr/>
        </p:nvSpPr>
        <p:spPr>
          <a:xfrm>
            <a:off x="3703320" y="2020824"/>
            <a:ext cx="470647" cy="274320"/>
          </a:xfrm>
          <a:prstGeom prst="rect">
            <a:avLst/>
          </a:prstGeom>
          <a:solidFill>
            <a:srgbClr val="A4A3A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9" name="Google Shape;569;p8"/>
          <p:cNvSpPr txBox="1"/>
          <p:nvPr/>
        </p:nvSpPr>
        <p:spPr>
          <a:xfrm>
            <a:off x="3108960" y="2487168"/>
            <a:ext cx="594360" cy="34747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232B30"/>
                </a:solidFill>
                <a:latin typeface="Arial"/>
                <a:ea typeface="Arial"/>
                <a:cs typeface="Arial"/>
                <a:sym typeface="Arial"/>
              </a:rPr>
              <a:t>Women</a:t>
            </a:r>
            <a:endParaRPr/>
          </a:p>
        </p:txBody>
      </p:sp>
      <p:sp>
        <p:nvSpPr>
          <p:cNvPr id="570" name="Google Shape;570;p8"/>
          <p:cNvSpPr/>
          <p:nvPr/>
        </p:nvSpPr>
        <p:spPr>
          <a:xfrm>
            <a:off x="3703320" y="2523744"/>
            <a:ext cx="1600200" cy="274320"/>
          </a:xfrm>
          <a:prstGeom prst="rect">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71" name="Google Shape;571;p8"/>
          <p:cNvSpPr/>
          <p:nvPr/>
        </p:nvSpPr>
        <p:spPr>
          <a:xfrm>
            <a:off x="5577840" y="932688"/>
            <a:ext cx="2487168" cy="217627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72" name="Google Shape;572;p8"/>
          <p:cNvSpPr txBox="1"/>
          <p:nvPr/>
        </p:nvSpPr>
        <p:spPr>
          <a:xfrm>
            <a:off x="5715000" y="1005840"/>
            <a:ext cx="868680" cy="4572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600" u="none" cap="none" strike="noStrike">
                <a:solidFill>
                  <a:srgbClr val="D09D3D"/>
                </a:solidFill>
                <a:latin typeface="Arial"/>
                <a:ea typeface="Arial"/>
                <a:cs typeface="Arial"/>
                <a:sym typeface="Arial"/>
              </a:rPr>
              <a:t>13%</a:t>
            </a:r>
            <a:endParaRPr/>
          </a:p>
        </p:txBody>
      </p:sp>
      <p:sp>
        <p:nvSpPr>
          <p:cNvPr id="573" name="Google Shape;573;p8"/>
          <p:cNvSpPr txBox="1"/>
          <p:nvPr/>
        </p:nvSpPr>
        <p:spPr>
          <a:xfrm>
            <a:off x="6583680" y="1024128"/>
            <a:ext cx="1371600" cy="4572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900" u="none" cap="none" strike="noStrike">
                <a:solidFill>
                  <a:srgbClr val="232B30"/>
                </a:solidFill>
                <a:latin typeface="Arial"/>
                <a:ea typeface="Arial"/>
                <a:cs typeface="Arial"/>
                <a:sym typeface="Arial"/>
              </a:rPr>
              <a:t>Surveyed firms with a formal gender policy</a:t>
            </a:r>
            <a:endParaRPr/>
          </a:p>
        </p:txBody>
      </p:sp>
      <p:graphicFrame>
        <p:nvGraphicFramePr>
          <p:cNvPr id="574" name="Google Shape;574;p8"/>
          <p:cNvGraphicFramePr/>
          <p:nvPr/>
        </p:nvGraphicFramePr>
        <p:xfrm>
          <a:off x="6089904" y="1554480"/>
          <a:ext cx="1463040" cy="1463040"/>
        </p:xfrm>
        <a:graphic>
          <a:graphicData uri="http://schemas.openxmlformats.org/drawingml/2006/chart">
            <c:chart r:id="rId3"/>
          </a:graphicData>
        </a:graphic>
      </p:graphicFrame>
      <p:sp>
        <p:nvSpPr>
          <p:cNvPr id="575" name="Google Shape;575;p8"/>
          <p:cNvSpPr/>
          <p:nvPr/>
        </p:nvSpPr>
        <p:spPr>
          <a:xfrm>
            <a:off x="365760" y="3246120"/>
            <a:ext cx="2487168" cy="80467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76" name="Google Shape;576;p8"/>
          <p:cNvSpPr/>
          <p:nvPr/>
        </p:nvSpPr>
        <p:spPr>
          <a:xfrm>
            <a:off x="475488" y="3429000"/>
            <a:ext cx="438912" cy="438912"/>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users_w.png" id="577" name="Google Shape;577;p8"/>
          <p:cNvPicPr preferRelativeResize="0"/>
          <p:nvPr/>
        </p:nvPicPr>
        <p:blipFill rotWithShape="1">
          <a:blip r:embed="rId4">
            <a:alphaModFix/>
          </a:blip>
          <a:srcRect b="0" l="0" r="0" t="0"/>
          <a:stretch/>
        </p:blipFill>
        <p:spPr>
          <a:xfrm>
            <a:off x="580826" y="3534338"/>
            <a:ext cx="228234" cy="228234"/>
          </a:xfrm>
          <a:prstGeom prst="rect">
            <a:avLst/>
          </a:prstGeom>
          <a:noFill/>
          <a:ln>
            <a:noFill/>
          </a:ln>
        </p:spPr>
      </p:pic>
      <p:sp>
        <p:nvSpPr>
          <p:cNvPr id="578" name="Google Shape;578;p8"/>
          <p:cNvSpPr txBox="1"/>
          <p:nvPr/>
        </p:nvSpPr>
        <p:spPr>
          <a:xfrm>
            <a:off x="1005840" y="3291840"/>
            <a:ext cx="1737360" cy="71323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Male-dominated recruitment networks narrow entry pathways</a:t>
            </a:r>
            <a:endParaRPr/>
          </a:p>
        </p:txBody>
      </p:sp>
      <p:sp>
        <p:nvSpPr>
          <p:cNvPr id="579" name="Google Shape;579;p8"/>
          <p:cNvSpPr/>
          <p:nvPr/>
        </p:nvSpPr>
        <p:spPr>
          <a:xfrm>
            <a:off x="2971800" y="3246120"/>
            <a:ext cx="2487168" cy="804672"/>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80" name="Google Shape;580;p8"/>
          <p:cNvSpPr/>
          <p:nvPr/>
        </p:nvSpPr>
        <p:spPr>
          <a:xfrm>
            <a:off x="3081528" y="3429000"/>
            <a:ext cx="438912" cy="438912"/>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graduation_w.png" id="581" name="Google Shape;581;p8"/>
          <p:cNvPicPr preferRelativeResize="0"/>
          <p:nvPr/>
        </p:nvPicPr>
        <p:blipFill rotWithShape="1">
          <a:blip r:embed="rId5">
            <a:alphaModFix/>
          </a:blip>
          <a:srcRect b="0" l="0" r="0" t="0"/>
          <a:stretch/>
        </p:blipFill>
        <p:spPr>
          <a:xfrm>
            <a:off x="3186866" y="3534338"/>
            <a:ext cx="228234" cy="228234"/>
          </a:xfrm>
          <a:prstGeom prst="rect">
            <a:avLst/>
          </a:prstGeom>
          <a:noFill/>
          <a:ln>
            <a:noFill/>
          </a:ln>
        </p:spPr>
      </p:pic>
      <p:sp>
        <p:nvSpPr>
          <p:cNvPr id="582" name="Google Shape;582;p8"/>
          <p:cNvSpPr txBox="1"/>
          <p:nvPr/>
        </p:nvSpPr>
        <p:spPr>
          <a:xfrm>
            <a:off x="3611880" y="3291840"/>
            <a:ext cx="1737360" cy="71323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Training has not systematically opened pathways for women</a:t>
            </a:r>
            <a:endParaRPr/>
          </a:p>
        </p:txBody>
      </p:sp>
      <p:sp>
        <p:nvSpPr>
          <p:cNvPr id="583" name="Google Shape;583;p8"/>
          <p:cNvSpPr/>
          <p:nvPr/>
        </p:nvSpPr>
        <p:spPr>
          <a:xfrm>
            <a:off x="5577840" y="3246120"/>
            <a:ext cx="2487168" cy="80467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84" name="Google Shape;584;p8"/>
          <p:cNvSpPr/>
          <p:nvPr/>
        </p:nvSpPr>
        <p:spPr>
          <a:xfrm>
            <a:off x="5687568" y="3429000"/>
            <a:ext cx="438912" cy="438912"/>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oins_w.png" id="585" name="Google Shape;585;p8"/>
          <p:cNvPicPr preferRelativeResize="0"/>
          <p:nvPr/>
        </p:nvPicPr>
        <p:blipFill rotWithShape="1">
          <a:blip r:embed="rId6">
            <a:alphaModFix/>
          </a:blip>
          <a:srcRect b="0" l="0" r="0" t="0"/>
          <a:stretch/>
        </p:blipFill>
        <p:spPr>
          <a:xfrm>
            <a:off x="5792906" y="3534338"/>
            <a:ext cx="228234" cy="228234"/>
          </a:xfrm>
          <a:prstGeom prst="rect">
            <a:avLst/>
          </a:prstGeom>
          <a:noFill/>
          <a:ln>
            <a:noFill/>
          </a:ln>
        </p:spPr>
      </p:pic>
      <p:sp>
        <p:nvSpPr>
          <p:cNvPr id="586" name="Google Shape;586;p8"/>
          <p:cNvSpPr txBox="1"/>
          <p:nvPr/>
        </p:nvSpPr>
        <p:spPr>
          <a:xfrm>
            <a:off x="6217920" y="3291840"/>
            <a:ext cx="1737360" cy="71323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00" u="none" cap="none" strike="noStrike">
                <a:solidFill>
                  <a:srgbClr val="232B30"/>
                </a:solidFill>
                <a:latin typeface="Arial"/>
                <a:ea typeface="Arial"/>
                <a:cs typeface="Arial"/>
                <a:sym typeface="Arial"/>
              </a:rPr>
              <a:t>Thin margins limit gender initiatives beyond donor-funded projects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29"/>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4. GENDER INCLUSION</a:t>
            </a:r>
            <a:endParaRPr/>
          </a:p>
        </p:txBody>
      </p:sp>
      <p:sp>
        <p:nvSpPr>
          <p:cNvPr id="592" name="Google Shape;592;p29"/>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From barriers to entry points</a:t>
            </a:r>
            <a:endParaRPr/>
          </a:p>
        </p:txBody>
      </p:sp>
      <p:sp>
        <p:nvSpPr>
          <p:cNvPr id="593" name="Google Shape;593;p29"/>
          <p:cNvSpPr txBox="1"/>
          <p:nvPr/>
        </p:nvSpPr>
        <p:spPr>
          <a:xfrm>
            <a:off x="411480" y="896112"/>
            <a:ext cx="3291840" cy="29260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300" u="none" cap="none" strike="noStrike">
                <a:solidFill>
                  <a:srgbClr val="D09D3D"/>
                </a:solidFill>
                <a:latin typeface="Arial"/>
                <a:ea typeface="Arial"/>
                <a:cs typeface="Arial"/>
                <a:sym typeface="Arial"/>
              </a:rPr>
              <a:t>Current constraints</a:t>
            </a:r>
            <a:endParaRPr/>
          </a:p>
        </p:txBody>
      </p:sp>
      <p:sp>
        <p:nvSpPr>
          <p:cNvPr id="594" name="Google Shape;594;p29"/>
          <p:cNvSpPr txBox="1"/>
          <p:nvPr/>
        </p:nvSpPr>
        <p:spPr>
          <a:xfrm>
            <a:off x="4526280" y="896112"/>
            <a:ext cx="3520440" cy="29260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300" u="none" cap="none" strike="noStrike">
                <a:solidFill>
                  <a:srgbClr val="2B704F"/>
                </a:solidFill>
                <a:latin typeface="Arial"/>
                <a:ea typeface="Arial"/>
                <a:cs typeface="Arial"/>
                <a:sym typeface="Arial"/>
              </a:rPr>
              <a:t>Potential entry points</a:t>
            </a:r>
            <a:endParaRPr/>
          </a:p>
        </p:txBody>
      </p:sp>
      <p:sp>
        <p:nvSpPr>
          <p:cNvPr id="595" name="Google Shape;595;p29"/>
          <p:cNvSpPr/>
          <p:nvPr/>
        </p:nvSpPr>
        <p:spPr>
          <a:xfrm>
            <a:off x="411480" y="1280160"/>
            <a:ext cx="3291840" cy="62179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96" name="Google Shape;596;p29"/>
          <p:cNvSpPr/>
          <p:nvPr/>
        </p:nvSpPr>
        <p:spPr>
          <a:xfrm>
            <a:off x="502920" y="1380744"/>
            <a:ext cx="420624" cy="420624"/>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lock_w.png" id="597" name="Google Shape;597;p29"/>
          <p:cNvPicPr preferRelativeResize="0"/>
          <p:nvPr/>
        </p:nvPicPr>
        <p:blipFill rotWithShape="1">
          <a:blip r:embed="rId3">
            <a:alphaModFix/>
          </a:blip>
          <a:srcRect b="0" l="0" r="0" t="0"/>
          <a:stretch/>
        </p:blipFill>
        <p:spPr>
          <a:xfrm>
            <a:off x="603869" y="1481693"/>
            <a:ext cx="218724" cy="218724"/>
          </a:xfrm>
          <a:prstGeom prst="rect">
            <a:avLst/>
          </a:prstGeom>
          <a:noFill/>
          <a:ln>
            <a:noFill/>
          </a:ln>
        </p:spPr>
      </p:pic>
      <p:sp>
        <p:nvSpPr>
          <p:cNvPr id="598" name="Google Shape;598;p29"/>
          <p:cNvSpPr txBox="1"/>
          <p:nvPr/>
        </p:nvSpPr>
        <p:spPr>
          <a:xfrm>
            <a:off x="1024128" y="1325880"/>
            <a:ext cx="260604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50" u="none" cap="none" strike="noStrike">
                <a:solidFill>
                  <a:srgbClr val="232B30"/>
                </a:solidFill>
                <a:latin typeface="Arial"/>
                <a:ea typeface="Arial"/>
                <a:cs typeface="Arial"/>
                <a:sym typeface="Arial"/>
              </a:rPr>
              <a:t>Project-based work can require mobility and irregular hours</a:t>
            </a:r>
            <a:endParaRPr/>
          </a:p>
        </p:txBody>
      </p:sp>
      <p:sp>
        <p:nvSpPr>
          <p:cNvPr id="599" name="Google Shape;599;p29"/>
          <p:cNvSpPr/>
          <p:nvPr/>
        </p:nvSpPr>
        <p:spPr>
          <a:xfrm>
            <a:off x="3840480" y="1426463"/>
            <a:ext cx="548640" cy="329184"/>
          </a:xfrm>
          <a:prstGeom prst="rightArrow">
            <a:avLst>
              <a:gd fmla="val 50000" name="adj1"/>
              <a:gd fmla="val 50000" name="adj2"/>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00" name="Google Shape;600;p29"/>
          <p:cNvSpPr/>
          <p:nvPr/>
        </p:nvSpPr>
        <p:spPr>
          <a:xfrm>
            <a:off x="4526280" y="1280160"/>
            <a:ext cx="3520440" cy="621792"/>
          </a:xfrm>
          <a:prstGeom prst="roundRect">
            <a:avLst>
              <a:gd fmla="val 12000" name="adj"/>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01" name="Google Shape;601;p29"/>
          <p:cNvSpPr/>
          <p:nvPr/>
        </p:nvSpPr>
        <p:spPr>
          <a:xfrm>
            <a:off x="4617720" y="1380744"/>
            <a:ext cx="420624" cy="420624"/>
          </a:xfrm>
          <a:prstGeom prst="ellipse">
            <a:avLst/>
          </a:prstGeom>
          <a:solidFill>
            <a:srgbClr val="2B704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industry_w.png" id="602" name="Google Shape;602;p29"/>
          <p:cNvPicPr preferRelativeResize="0"/>
          <p:nvPr/>
        </p:nvPicPr>
        <p:blipFill rotWithShape="1">
          <a:blip r:embed="rId4">
            <a:alphaModFix/>
          </a:blip>
          <a:srcRect b="0" l="0" r="0" t="0"/>
          <a:stretch/>
        </p:blipFill>
        <p:spPr>
          <a:xfrm>
            <a:off x="4718669" y="1481693"/>
            <a:ext cx="218724" cy="218724"/>
          </a:xfrm>
          <a:prstGeom prst="rect">
            <a:avLst/>
          </a:prstGeom>
          <a:noFill/>
          <a:ln>
            <a:noFill/>
          </a:ln>
        </p:spPr>
      </p:pic>
      <p:sp>
        <p:nvSpPr>
          <p:cNvPr id="603" name="Google Shape;603;p29"/>
          <p:cNvSpPr txBox="1"/>
          <p:nvPr/>
        </p:nvSpPr>
        <p:spPr>
          <a:xfrm>
            <a:off x="5138928" y="1325880"/>
            <a:ext cx="283464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50" u="none" cap="none" strike="noStrike">
                <a:solidFill>
                  <a:srgbClr val="FFFFFF"/>
                </a:solidFill>
                <a:latin typeface="Arial"/>
                <a:ea typeface="Arial"/>
                <a:cs typeface="Arial"/>
                <a:sym typeface="Arial"/>
              </a:rPr>
              <a:t>Create more stable technical and manufacturing roles</a:t>
            </a:r>
            <a:endParaRPr/>
          </a:p>
        </p:txBody>
      </p:sp>
      <p:sp>
        <p:nvSpPr>
          <p:cNvPr id="604" name="Google Shape;604;p29"/>
          <p:cNvSpPr/>
          <p:nvPr/>
        </p:nvSpPr>
        <p:spPr>
          <a:xfrm>
            <a:off x="411480" y="1993391"/>
            <a:ext cx="3291840" cy="62179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05" name="Google Shape;605;p29"/>
          <p:cNvSpPr/>
          <p:nvPr/>
        </p:nvSpPr>
        <p:spPr>
          <a:xfrm>
            <a:off x="502920" y="2093975"/>
            <a:ext cx="420624" cy="420624"/>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hardhat_w.png" id="606" name="Google Shape;606;p29"/>
          <p:cNvPicPr preferRelativeResize="0"/>
          <p:nvPr/>
        </p:nvPicPr>
        <p:blipFill rotWithShape="1">
          <a:blip r:embed="rId5">
            <a:alphaModFix/>
          </a:blip>
          <a:srcRect b="0" l="0" r="0" t="0"/>
          <a:stretch/>
        </p:blipFill>
        <p:spPr>
          <a:xfrm>
            <a:off x="603869" y="2194925"/>
            <a:ext cx="218724" cy="218724"/>
          </a:xfrm>
          <a:prstGeom prst="rect">
            <a:avLst/>
          </a:prstGeom>
          <a:noFill/>
          <a:ln>
            <a:noFill/>
          </a:ln>
        </p:spPr>
      </p:pic>
      <p:sp>
        <p:nvSpPr>
          <p:cNvPr id="607" name="Google Shape;607;p29"/>
          <p:cNvSpPr txBox="1"/>
          <p:nvPr/>
        </p:nvSpPr>
        <p:spPr>
          <a:xfrm>
            <a:off x="1024128" y="2039111"/>
            <a:ext cx="260604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50" u="none" cap="none" strike="noStrike">
                <a:solidFill>
                  <a:srgbClr val="232B30"/>
                </a:solidFill>
                <a:latin typeface="Arial"/>
                <a:ea typeface="Arial"/>
                <a:cs typeface="Arial"/>
                <a:sym typeface="Arial"/>
              </a:rPr>
              <a:t>Field roles are often culturally coded as male</a:t>
            </a:r>
            <a:endParaRPr/>
          </a:p>
        </p:txBody>
      </p:sp>
      <p:sp>
        <p:nvSpPr>
          <p:cNvPr id="608" name="Google Shape;608;p29"/>
          <p:cNvSpPr/>
          <p:nvPr/>
        </p:nvSpPr>
        <p:spPr>
          <a:xfrm>
            <a:off x="3840480" y="2139696"/>
            <a:ext cx="548640" cy="329184"/>
          </a:xfrm>
          <a:prstGeom prst="rightArrow">
            <a:avLst>
              <a:gd fmla="val 50000" name="adj1"/>
              <a:gd fmla="val 50000" name="adj2"/>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09" name="Google Shape;609;p29"/>
          <p:cNvSpPr/>
          <p:nvPr/>
        </p:nvSpPr>
        <p:spPr>
          <a:xfrm>
            <a:off x="4526280" y="1993391"/>
            <a:ext cx="3520440" cy="621792"/>
          </a:xfrm>
          <a:prstGeom prst="roundRect">
            <a:avLst>
              <a:gd fmla="val 12000" name="adj"/>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10" name="Google Shape;610;p29"/>
          <p:cNvSpPr/>
          <p:nvPr/>
        </p:nvSpPr>
        <p:spPr>
          <a:xfrm>
            <a:off x="4617720" y="2093975"/>
            <a:ext cx="420624" cy="420624"/>
          </a:xfrm>
          <a:prstGeom prst="ellipse">
            <a:avLst/>
          </a:prstGeom>
          <a:solidFill>
            <a:srgbClr val="2B704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graduation_w.png" id="611" name="Google Shape;611;p29"/>
          <p:cNvPicPr preferRelativeResize="0"/>
          <p:nvPr/>
        </p:nvPicPr>
        <p:blipFill rotWithShape="1">
          <a:blip r:embed="rId6">
            <a:alphaModFix/>
          </a:blip>
          <a:srcRect b="0" l="0" r="0" t="0"/>
          <a:stretch/>
        </p:blipFill>
        <p:spPr>
          <a:xfrm>
            <a:off x="4718669" y="2194925"/>
            <a:ext cx="218724" cy="218724"/>
          </a:xfrm>
          <a:prstGeom prst="rect">
            <a:avLst/>
          </a:prstGeom>
          <a:noFill/>
          <a:ln>
            <a:noFill/>
          </a:ln>
        </p:spPr>
      </p:pic>
      <p:sp>
        <p:nvSpPr>
          <p:cNvPr id="612" name="Google Shape;612;p29"/>
          <p:cNvSpPr txBox="1"/>
          <p:nvPr/>
        </p:nvSpPr>
        <p:spPr>
          <a:xfrm>
            <a:off x="5138928" y="2039111"/>
            <a:ext cx="283464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50" u="none" cap="none" strike="noStrike">
                <a:solidFill>
                  <a:srgbClr val="FFFFFF"/>
                </a:solidFill>
                <a:latin typeface="Arial"/>
                <a:ea typeface="Arial"/>
                <a:cs typeface="Arial"/>
                <a:sym typeface="Arial"/>
              </a:rPr>
              <a:t>Broaden technical and vocational pathways</a:t>
            </a:r>
            <a:endParaRPr/>
          </a:p>
        </p:txBody>
      </p:sp>
      <p:sp>
        <p:nvSpPr>
          <p:cNvPr id="613" name="Google Shape;613;p29"/>
          <p:cNvSpPr/>
          <p:nvPr/>
        </p:nvSpPr>
        <p:spPr>
          <a:xfrm>
            <a:off x="411480" y="2706624"/>
            <a:ext cx="3291840" cy="62179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14" name="Google Shape;614;p29"/>
          <p:cNvSpPr/>
          <p:nvPr/>
        </p:nvSpPr>
        <p:spPr>
          <a:xfrm>
            <a:off x="502920" y="2807208"/>
            <a:ext cx="420624" cy="420624"/>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users_w.png" id="615" name="Google Shape;615;p29"/>
          <p:cNvPicPr preferRelativeResize="0"/>
          <p:nvPr/>
        </p:nvPicPr>
        <p:blipFill rotWithShape="1">
          <a:blip r:embed="rId7">
            <a:alphaModFix/>
          </a:blip>
          <a:srcRect b="0" l="0" r="0" t="0"/>
          <a:stretch/>
        </p:blipFill>
        <p:spPr>
          <a:xfrm>
            <a:off x="603869" y="2908157"/>
            <a:ext cx="218724" cy="218724"/>
          </a:xfrm>
          <a:prstGeom prst="rect">
            <a:avLst/>
          </a:prstGeom>
          <a:noFill/>
          <a:ln>
            <a:noFill/>
          </a:ln>
        </p:spPr>
      </p:pic>
      <p:sp>
        <p:nvSpPr>
          <p:cNvPr id="616" name="Google Shape;616;p29"/>
          <p:cNvSpPr txBox="1"/>
          <p:nvPr/>
        </p:nvSpPr>
        <p:spPr>
          <a:xfrm>
            <a:off x="1024128" y="2752344"/>
            <a:ext cx="260604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50" u="none" cap="none" strike="noStrike">
                <a:solidFill>
                  <a:srgbClr val="232B30"/>
                </a:solidFill>
                <a:latin typeface="Arial"/>
                <a:ea typeface="Arial"/>
                <a:cs typeface="Arial"/>
                <a:sym typeface="Arial"/>
              </a:rPr>
              <a:t>Recruitment relies heavily on informal professional networks</a:t>
            </a:r>
            <a:endParaRPr/>
          </a:p>
        </p:txBody>
      </p:sp>
      <p:sp>
        <p:nvSpPr>
          <p:cNvPr id="617" name="Google Shape;617;p29"/>
          <p:cNvSpPr/>
          <p:nvPr/>
        </p:nvSpPr>
        <p:spPr>
          <a:xfrm>
            <a:off x="3840480" y="2852928"/>
            <a:ext cx="548640" cy="329184"/>
          </a:xfrm>
          <a:prstGeom prst="rightArrow">
            <a:avLst>
              <a:gd fmla="val 50000" name="adj1"/>
              <a:gd fmla="val 50000" name="adj2"/>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18" name="Google Shape;618;p29"/>
          <p:cNvSpPr/>
          <p:nvPr/>
        </p:nvSpPr>
        <p:spPr>
          <a:xfrm>
            <a:off x="4526280" y="2706624"/>
            <a:ext cx="3520440" cy="621792"/>
          </a:xfrm>
          <a:prstGeom prst="roundRect">
            <a:avLst>
              <a:gd fmla="val 12000" name="adj"/>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19" name="Google Shape;619;p29"/>
          <p:cNvSpPr/>
          <p:nvPr/>
        </p:nvSpPr>
        <p:spPr>
          <a:xfrm>
            <a:off x="4617720" y="2807208"/>
            <a:ext cx="420624" cy="420624"/>
          </a:xfrm>
          <a:prstGeom prst="ellipse">
            <a:avLst/>
          </a:prstGeom>
          <a:solidFill>
            <a:srgbClr val="2B704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ertificate_w.png" id="620" name="Google Shape;620;p29"/>
          <p:cNvPicPr preferRelativeResize="0"/>
          <p:nvPr/>
        </p:nvPicPr>
        <p:blipFill rotWithShape="1">
          <a:blip r:embed="rId8">
            <a:alphaModFix/>
          </a:blip>
          <a:srcRect b="0" l="0" r="0" t="0"/>
          <a:stretch/>
        </p:blipFill>
        <p:spPr>
          <a:xfrm>
            <a:off x="4718669" y="2908157"/>
            <a:ext cx="218724" cy="218724"/>
          </a:xfrm>
          <a:prstGeom prst="rect">
            <a:avLst/>
          </a:prstGeom>
          <a:noFill/>
          <a:ln>
            <a:noFill/>
          </a:ln>
        </p:spPr>
      </p:pic>
      <p:sp>
        <p:nvSpPr>
          <p:cNvPr id="621" name="Google Shape;621;p29"/>
          <p:cNvSpPr txBox="1"/>
          <p:nvPr/>
        </p:nvSpPr>
        <p:spPr>
          <a:xfrm>
            <a:off x="5138928" y="2752344"/>
            <a:ext cx="283464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50" u="none" cap="none" strike="noStrike">
                <a:solidFill>
                  <a:srgbClr val="FFFFFF"/>
                </a:solidFill>
                <a:latin typeface="Arial"/>
                <a:ea typeface="Arial"/>
                <a:cs typeface="Arial"/>
                <a:sym typeface="Arial"/>
              </a:rPr>
              <a:t>Embed gender requirements in licences and contracts</a:t>
            </a:r>
            <a:endParaRPr/>
          </a:p>
        </p:txBody>
      </p:sp>
      <p:sp>
        <p:nvSpPr>
          <p:cNvPr id="622" name="Google Shape;622;p29"/>
          <p:cNvSpPr/>
          <p:nvPr/>
        </p:nvSpPr>
        <p:spPr>
          <a:xfrm>
            <a:off x="411480" y="3419856"/>
            <a:ext cx="3291840" cy="621792"/>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3" name="Google Shape;623;p29"/>
          <p:cNvSpPr/>
          <p:nvPr/>
        </p:nvSpPr>
        <p:spPr>
          <a:xfrm>
            <a:off x="502920" y="3520439"/>
            <a:ext cx="420624" cy="420624"/>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donate_w.png" id="624" name="Google Shape;624;p29"/>
          <p:cNvPicPr preferRelativeResize="0"/>
          <p:nvPr/>
        </p:nvPicPr>
        <p:blipFill rotWithShape="1">
          <a:blip r:embed="rId9">
            <a:alphaModFix/>
          </a:blip>
          <a:srcRect b="0" l="0" r="0" t="0"/>
          <a:stretch/>
        </p:blipFill>
        <p:spPr>
          <a:xfrm>
            <a:off x="603869" y="3621389"/>
            <a:ext cx="218724" cy="218724"/>
          </a:xfrm>
          <a:prstGeom prst="rect">
            <a:avLst/>
          </a:prstGeom>
          <a:noFill/>
          <a:ln>
            <a:noFill/>
          </a:ln>
        </p:spPr>
      </p:pic>
      <p:sp>
        <p:nvSpPr>
          <p:cNvPr id="625" name="Google Shape;625;p29"/>
          <p:cNvSpPr txBox="1"/>
          <p:nvPr/>
        </p:nvSpPr>
        <p:spPr>
          <a:xfrm>
            <a:off x="1024128" y="3465575"/>
            <a:ext cx="260604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050" u="none" cap="none" strike="noStrike">
                <a:solidFill>
                  <a:srgbClr val="232B30"/>
                </a:solidFill>
                <a:latin typeface="Arial"/>
                <a:ea typeface="Arial"/>
                <a:cs typeface="Arial"/>
                <a:sym typeface="Arial"/>
              </a:rPr>
              <a:t>Gender programmes are often donor-dependent</a:t>
            </a:r>
            <a:endParaRPr/>
          </a:p>
        </p:txBody>
      </p:sp>
      <p:sp>
        <p:nvSpPr>
          <p:cNvPr id="626" name="Google Shape;626;p29"/>
          <p:cNvSpPr/>
          <p:nvPr/>
        </p:nvSpPr>
        <p:spPr>
          <a:xfrm>
            <a:off x="3840480" y="3566160"/>
            <a:ext cx="548640" cy="329184"/>
          </a:xfrm>
          <a:prstGeom prst="rightArrow">
            <a:avLst>
              <a:gd fmla="val 50000" name="adj1"/>
              <a:gd fmla="val 50000" name="adj2"/>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7" name="Google Shape;627;p29"/>
          <p:cNvSpPr/>
          <p:nvPr/>
        </p:nvSpPr>
        <p:spPr>
          <a:xfrm>
            <a:off x="4526280" y="3419856"/>
            <a:ext cx="3520440" cy="621792"/>
          </a:xfrm>
          <a:prstGeom prst="roundRect">
            <a:avLst>
              <a:gd fmla="val 12000" name="adj"/>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8" name="Google Shape;628;p29"/>
          <p:cNvSpPr/>
          <p:nvPr/>
        </p:nvSpPr>
        <p:spPr>
          <a:xfrm>
            <a:off x="4617720" y="3520439"/>
            <a:ext cx="420624" cy="420624"/>
          </a:xfrm>
          <a:prstGeom prst="ellipse">
            <a:avLst/>
          </a:prstGeom>
          <a:solidFill>
            <a:srgbClr val="2B704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hart_w.png" id="629" name="Google Shape;629;p29"/>
          <p:cNvPicPr preferRelativeResize="0"/>
          <p:nvPr/>
        </p:nvPicPr>
        <p:blipFill rotWithShape="1">
          <a:blip r:embed="rId10">
            <a:alphaModFix/>
          </a:blip>
          <a:srcRect b="0" l="0" r="0" t="0"/>
          <a:stretch/>
        </p:blipFill>
        <p:spPr>
          <a:xfrm>
            <a:off x="4718669" y="3621389"/>
            <a:ext cx="218724" cy="218724"/>
          </a:xfrm>
          <a:prstGeom prst="rect">
            <a:avLst/>
          </a:prstGeom>
          <a:noFill/>
          <a:ln>
            <a:noFill/>
          </a:ln>
        </p:spPr>
      </p:pic>
      <p:sp>
        <p:nvSpPr>
          <p:cNvPr id="630" name="Google Shape;630;p29"/>
          <p:cNvSpPr txBox="1"/>
          <p:nvPr/>
        </p:nvSpPr>
        <p:spPr>
          <a:xfrm>
            <a:off x="5138928" y="3465575"/>
            <a:ext cx="2834640" cy="53035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50" u="none" cap="none" strike="noStrike">
                <a:solidFill>
                  <a:srgbClr val="FFFFFF"/>
                </a:solidFill>
                <a:latin typeface="Arial"/>
                <a:ea typeface="Arial"/>
                <a:cs typeface="Arial"/>
                <a:sym typeface="Arial"/>
              </a:rPr>
              <a:t>Make gender inclusion part of sector performance rather than standalone projects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30"/>
          <p:cNvSpPr txBox="1"/>
          <p:nvPr>
            <p:ph type="title"/>
          </p:nvPr>
        </p:nvSpPr>
        <p:spPr>
          <a:xfrm>
            <a:off x="739608" y="175260"/>
            <a:ext cx="7334400" cy="480060"/>
          </a:xfrm>
          <a:prstGeom prst="rect">
            <a:avLst/>
          </a:prstGeom>
          <a:noFill/>
          <a:ln>
            <a:noFill/>
          </a:ln>
        </p:spPr>
        <p:txBody>
          <a:bodyPr anchorCtr="0" anchor="b" bIns="34275" lIns="68575" spcFirstLastPara="1" rIns="68575" wrap="square" tIns="34275">
            <a:noAutofit/>
          </a:bodyPr>
          <a:lstStyle/>
          <a:p>
            <a:pPr indent="0" lvl="0" marL="0" rtl="0" algn="l">
              <a:lnSpc>
                <a:spcPct val="80000"/>
              </a:lnSpc>
              <a:spcBef>
                <a:spcPts val="0"/>
              </a:spcBef>
              <a:spcAft>
                <a:spcPts val="0"/>
              </a:spcAft>
              <a:buClr>
                <a:schemeClr val="dk1"/>
              </a:buClr>
              <a:buSzPts val="3200"/>
              <a:buFont typeface="Arial"/>
              <a:buNone/>
            </a:pPr>
            <a:r>
              <a:rPr lang="en-US" sz="2000"/>
              <a:t>Gender equality in Ghana’s clean energy transition</a:t>
            </a:r>
            <a:endParaRPr/>
          </a:p>
        </p:txBody>
      </p:sp>
      <p:grpSp>
        <p:nvGrpSpPr>
          <p:cNvPr id="636" name="Google Shape;636;p30"/>
          <p:cNvGrpSpPr/>
          <p:nvPr/>
        </p:nvGrpSpPr>
        <p:grpSpPr>
          <a:xfrm>
            <a:off x="396709" y="829281"/>
            <a:ext cx="6331752" cy="3194977"/>
            <a:chOff x="0" y="13941"/>
            <a:chExt cx="6331752" cy="3194977"/>
          </a:xfrm>
        </p:grpSpPr>
        <p:sp>
          <p:nvSpPr>
            <p:cNvPr id="637" name="Google Shape;637;p30"/>
            <p:cNvSpPr/>
            <p:nvPr/>
          </p:nvSpPr>
          <p:spPr>
            <a:xfrm>
              <a:off x="0" y="13941"/>
              <a:ext cx="6331752" cy="494325"/>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0"/>
            <p:cNvSpPr txBox="1"/>
            <p:nvPr/>
          </p:nvSpPr>
          <p:spPr>
            <a:xfrm>
              <a:off x="24131" y="38072"/>
              <a:ext cx="6283490" cy="446063"/>
            </a:xfrm>
            <a:prstGeom prst="rect">
              <a:avLst/>
            </a:prstGeom>
            <a:noFill/>
            <a:ln>
              <a:noFill/>
            </a:ln>
          </p:spPr>
          <p:txBody>
            <a:bodyPr anchorCtr="0" anchor="ctr" bIns="49525" lIns="49525" spcFirstLastPara="1" rIns="49525" wrap="square" tIns="49525">
              <a:noAutofit/>
            </a:bodyPr>
            <a:lstStyle/>
            <a:p>
              <a:pPr indent="0" lvl="0" marL="0" marR="0" rtl="0" algn="l">
                <a:lnSpc>
                  <a:spcPct val="90000"/>
                </a:lnSpc>
                <a:spcBef>
                  <a:spcPts val="0"/>
                </a:spcBef>
                <a:spcAft>
                  <a:spcPts val="0"/>
                </a:spcAft>
                <a:buClr>
                  <a:srgbClr val="000000"/>
                </a:buClr>
                <a:buSzPts val="1300"/>
                <a:buFont typeface="Arial"/>
                <a:buNone/>
              </a:pPr>
              <a:r>
                <a:rPr b="1" i="0" lang="en-US" sz="1300" u="none" cap="none" strike="noStrike">
                  <a:solidFill>
                    <a:schemeClr val="lt1"/>
                  </a:solidFill>
                  <a:latin typeface="Arial"/>
                  <a:ea typeface="Arial"/>
                  <a:cs typeface="Arial"/>
                  <a:sym typeface="Arial"/>
                </a:rPr>
                <a:t>Women’s participation remains segmented</a:t>
              </a:r>
              <a:endParaRPr b="0" i="0" sz="1300" u="none" cap="none" strike="noStrike">
                <a:solidFill>
                  <a:schemeClr val="lt1"/>
                </a:solidFill>
                <a:latin typeface="Arial"/>
                <a:ea typeface="Arial"/>
                <a:cs typeface="Arial"/>
                <a:sym typeface="Arial"/>
              </a:endParaRPr>
            </a:p>
          </p:txBody>
        </p:sp>
        <p:sp>
          <p:nvSpPr>
            <p:cNvPr id="639" name="Google Shape;639;p30"/>
            <p:cNvSpPr/>
            <p:nvPr/>
          </p:nvSpPr>
          <p:spPr>
            <a:xfrm>
              <a:off x="0" y="508266"/>
              <a:ext cx="6331752" cy="2152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0"/>
            <p:cNvSpPr txBox="1"/>
            <p:nvPr/>
          </p:nvSpPr>
          <p:spPr>
            <a:xfrm>
              <a:off x="0" y="508266"/>
              <a:ext cx="6331752" cy="215280"/>
            </a:xfrm>
            <a:prstGeom prst="rect">
              <a:avLst/>
            </a:prstGeom>
            <a:noFill/>
            <a:ln>
              <a:noFill/>
            </a:ln>
          </p:spPr>
          <p:txBody>
            <a:bodyPr anchorCtr="0" anchor="t" bIns="16500" lIns="201025" spcFirstLastPara="1" rIns="92450" wrap="square" tIns="16500">
              <a:noAutofit/>
            </a:bodyPr>
            <a:lstStyle/>
            <a:p>
              <a:pPr indent="-63500" lvl="1" marL="57150" marR="0" rtl="0" algn="l">
                <a:lnSpc>
                  <a:spcPct val="9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Participation in technical roles remains limited</a:t>
              </a:r>
              <a:endParaRPr b="0" i="0" sz="1000" u="none" cap="none" strike="noStrike">
                <a:solidFill>
                  <a:srgbClr val="000000"/>
                </a:solidFill>
                <a:latin typeface="Arial"/>
                <a:ea typeface="Arial"/>
                <a:cs typeface="Arial"/>
                <a:sym typeface="Arial"/>
              </a:endParaRPr>
            </a:p>
          </p:txBody>
        </p:sp>
        <p:sp>
          <p:nvSpPr>
            <p:cNvPr id="641" name="Google Shape;641;p30"/>
            <p:cNvSpPr/>
            <p:nvPr/>
          </p:nvSpPr>
          <p:spPr>
            <a:xfrm>
              <a:off x="0" y="723546"/>
              <a:ext cx="6331752" cy="494325"/>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0"/>
            <p:cNvSpPr txBox="1"/>
            <p:nvPr/>
          </p:nvSpPr>
          <p:spPr>
            <a:xfrm>
              <a:off x="24131" y="747677"/>
              <a:ext cx="6283490" cy="446063"/>
            </a:xfrm>
            <a:prstGeom prst="rect">
              <a:avLst/>
            </a:prstGeom>
            <a:noFill/>
            <a:ln>
              <a:noFill/>
            </a:ln>
          </p:spPr>
          <p:txBody>
            <a:bodyPr anchorCtr="0" anchor="ctr" bIns="49525" lIns="49525" spcFirstLastPara="1" rIns="49525" wrap="square" tIns="49525">
              <a:noAutofit/>
            </a:bodyPr>
            <a:lstStyle/>
            <a:p>
              <a:pPr indent="0" lvl="0" marL="0" marR="0" rtl="0" algn="l">
                <a:lnSpc>
                  <a:spcPct val="90000"/>
                </a:lnSpc>
                <a:spcBef>
                  <a:spcPts val="0"/>
                </a:spcBef>
                <a:spcAft>
                  <a:spcPts val="0"/>
                </a:spcAft>
                <a:buClr>
                  <a:srgbClr val="000000"/>
                </a:buClr>
                <a:buSzPts val="1300"/>
                <a:buFont typeface="Arial"/>
                <a:buNone/>
              </a:pPr>
              <a:r>
                <a:rPr b="1" i="0" lang="en-US" sz="1300" u="none" cap="none" strike="noStrike">
                  <a:solidFill>
                    <a:schemeClr val="lt1"/>
                  </a:solidFill>
                  <a:latin typeface="Arial"/>
                  <a:ea typeface="Arial"/>
                  <a:cs typeface="Arial"/>
                  <a:sym typeface="Arial"/>
                </a:rPr>
                <a:t>Inclusion is about more than participation numbers</a:t>
              </a:r>
              <a:endParaRPr b="0" i="0" sz="1300" u="none" cap="none" strike="noStrike">
                <a:solidFill>
                  <a:schemeClr val="lt1"/>
                </a:solidFill>
                <a:latin typeface="Arial"/>
                <a:ea typeface="Arial"/>
                <a:cs typeface="Arial"/>
                <a:sym typeface="Arial"/>
              </a:endParaRPr>
            </a:p>
          </p:txBody>
        </p:sp>
        <p:sp>
          <p:nvSpPr>
            <p:cNvPr id="643" name="Google Shape;643;p30"/>
            <p:cNvSpPr/>
            <p:nvPr/>
          </p:nvSpPr>
          <p:spPr>
            <a:xfrm>
              <a:off x="0" y="1217871"/>
              <a:ext cx="6331752" cy="2152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0"/>
            <p:cNvSpPr txBox="1"/>
            <p:nvPr/>
          </p:nvSpPr>
          <p:spPr>
            <a:xfrm>
              <a:off x="0" y="1217871"/>
              <a:ext cx="6331752" cy="215280"/>
            </a:xfrm>
            <a:prstGeom prst="rect">
              <a:avLst/>
            </a:prstGeom>
            <a:noFill/>
            <a:ln>
              <a:noFill/>
            </a:ln>
          </p:spPr>
          <p:txBody>
            <a:bodyPr anchorCtr="0" anchor="t" bIns="16500" lIns="201025" spcFirstLastPara="1" rIns="92450" wrap="square" tIns="16500">
              <a:noAutofit/>
            </a:bodyPr>
            <a:lstStyle/>
            <a:p>
              <a:pPr indent="-63500" lvl="1" marL="57150" marR="0" rtl="0" algn="l">
                <a:lnSpc>
                  <a:spcPct val="9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gender equity also depends on working conditions (e.g. maternity protection</a:t>
              </a:r>
              <a:endParaRPr b="0" i="0" sz="1000" u="none" cap="none" strike="noStrike">
                <a:solidFill>
                  <a:srgbClr val="000000"/>
                </a:solidFill>
                <a:latin typeface="Arial"/>
                <a:ea typeface="Arial"/>
                <a:cs typeface="Arial"/>
                <a:sym typeface="Arial"/>
              </a:endParaRPr>
            </a:p>
          </p:txBody>
        </p:sp>
        <p:sp>
          <p:nvSpPr>
            <p:cNvPr id="645" name="Google Shape;645;p30"/>
            <p:cNvSpPr/>
            <p:nvPr/>
          </p:nvSpPr>
          <p:spPr>
            <a:xfrm>
              <a:off x="0" y="1433151"/>
              <a:ext cx="6331752" cy="494325"/>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0"/>
            <p:cNvSpPr txBox="1"/>
            <p:nvPr/>
          </p:nvSpPr>
          <p:spPr>
            <a:xfrm>
              <a:off x="24131" y="1457282"/>
              <a:ext cx="6283490" cy="446063"/>
            </a:xfrm>
            <a:prstGeom prst="rect">
              <a:avLst/>
            </a:prstGeom>
            <a:noFill/>
            <a:ln>
              <a:noFill/>
            </a:ln>
          </p:spPr>
          <p:txBody>
            <a:bodyPr anchorCtr="0" anchor="ctr" bIns="49525" lIns="49525" spcFirstLastPara="1" rIns="49525" wrap="square" tIns="49525">
              <a:noAutofit/>
            </a:bodyPr>
            <a:lstStyle/>
            <a:p>
              <a:pPr indent="0" lvl="0" marL="0" marR="0" rtl="0" algn="l">
                <a:lnSpc>
                  <a:spcPct val="90000"/>
                </a:lnSpc>
                <a:spcBef>
                  <a:spcPts val="0"/>
                </a:spcBef>
                <a:spcAft>
                  <a:spcPts val="0"/>
                </a:spcAft>
                <a:buClr>
                  <a:srgbClr val="000000"/>
                </a:buClr>
                <a:buSzPts val="1300"/>
                <a:buFont typeface="Arial"/>
                <a:buNone/>
              </a:pPr>
              <a:r>
                <a:rPr b="1" i="0" lang="en-US" sz="1300" u="none" cap="none" strike="noStrike">
                  <a:solidFill>
                    <a:schemeClr val="lt1"/>
                  </a:solidFill>
                  <a:latin typeface="Arial"/>
                  <a:ea typeface="Arial"/>
                  <a:cs typeface="Arial"/>
                  <a:sym typeface="Arial"/>
                </a:rPr>
                <a:t>Policy commitments are not yet matched by strong implementation mechanisms</a:t>
              </a:r>
              <a:endParaRPr b="0" i="0" sz="1300" u="none" cap="none" strike="noStrike">
                <a:solidFill>
                  <a:schemeClr val="lt1"/>
                </a:solidFill>
                <a:latin typeface="Arial"/>
                <a:ea typeface="Arial"/>
                <a:cs typeface="Arial"/>
                <a:sym typeface="Arial"/>
              </a:endParaRPr>
            </a:p>
          </p:txBody>
        </p:sp>
        <p:sp>
          <p:nvSpPr>
            <p:cNvPr id="647" name="Google Shape;647;p30"/>
            <p:cNvSpPr/>
            <p:nvPr/>
          </p:nvSpPr>
          <p:spPr>
            <a:xfrm>
              <a:off x="0" y="1927476"/>
              <a:ext cx="6331752" cy="45747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0"/>
            <p:cNvSpPr txBox="1"/>
            <p:nvPr/>
          </p:nvSpPr>
          <p:spPr>
            <a:xfrm>
              <a:off x="0" y="1927476"/>
              <a:ext cx="6331752" cy="457470"/>
            </a:xfrm>
            <a:prstGeom prst="rect">
              <a:avLst/>
            </a:prstGeom>
            <a:noFill/>
            <a:ln>
              <a:noFill/>
            </a:ln>
          </p:spPr>
          <p:txBody>
            <a:bodyPr anchorCtr="0" anchor="t" bIns="16500" lIns="201025" spcFirstLastPara="1" rIns="92450" wrap="square" tIns="16500">
              <a:noAutofit/>
            </a:bodyPr>
            <a:lstStyle/>
            <a:p>
              <a:pPr indent="-63500" lvl="1" marL="57150" marR="0" rtl="0" algn="l">
                <a:lnSpc>
                  <a:spcPct val="9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Gender is increasingly recognised in policy but yet to see strict enforcement</a:t>
              </a:r>
              <a:endParaRPr b="0" i="0" sz="1000" u="none" cap="none" strike="noStrike">
                <a:solidFill>
                  <a:srgbClr val="000000"/>
                </a:solidFill>
                <a:latin typeface="Arial"/>
                <a:ea typeface="Arial"/>
                <a:cs typeface="Arial"/>
                <a:sym typeface="Arial"/>
              </a:endParaRPr>
            </a:p>
            <a:p>
              <a:pPr indent="-63500" lvl="1" marL="57150" marR="0" rtl="0" algn="l">
                <a:lnSpc>
                  <a:spcPct val="90000"/>
                </a:lnSpc>
                <a:spcBef>
                  <a:spcPts val="20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Gender-responsive interventions are often project-based or donor-driven, making progress uneven and difficult to sustain.</a:t>
              </a:r>
              <a:endParaRPr b="0" i="0" sz="1000" u="none" cap="none" strike="noStrike">
                <a:solidFill>
                  <a:srgbClr val="000000"/>
                </a:solidFill>
                <a:latin typeface="Arial"/>
                <a:ea typeface="Arial"/>
                <a:cs typeface="Arial"/>
                <a:sym typeface="Arial"/>
              </a:endParaRPr>
            </a:p>
          </p:txBody>
        </p:sp>
        <p:sp>
          <p:nvSpPr>
            <p:cNvPr id="649" name="Google Shape;649;p30"/>
            <p:cNvSpPr/>
            <p:nvPr/>
          </p:nvSpPr>
          <p:spPr>
            <a:xfrm>
              <a:off x="0" y="2384946"/>
              <a:ext cx="6331752" cy="494325"/>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0"/>
            <p:cNvSpPr txBox="1"/>
            <p:nvPr/>
          </p:nvSpPr>
          <p:spPr>
            <a:xfrm>
              <a:off x="24131" y="2409077"/>
              <a:ext cx="6283490" cy="446063"/>
            </a:xfrm>
            <a:prstGeom prst="rect">
              <a:avLst/>
            </a:prstGeom>
            <a:noFill/>
            <a:ln>
              <a:noFill/>
            </a:ln>
          </p:spPr>
          <p:txBody>
            <a:bodyPr anchorCtr="0" anchor="ctr" bIns="49525" lIns="49525" spcFirstLastPara="1" rIns="49525" wrap="square" tIns="49525">
              <a:noAutofit/>
            </a:bodyPr>
            <a:lstStyle/>
            <a:p>
              <a:pPr indent="0" lvl="0" marL="0" marR="0" rtl="0" algn="l">
                <a:lnSpc>
                  <a:spcPct val="90000"/>
                </a:lnSpc>
                <a:spcBef>
                  <a:spcPts val="0"/>
                </a:spcBef>
                <a:spcAft>
                  <a:spcPts val="0"/>
                </a:spcAft>
                <a:buClr>
                  <a:srgbClr val="000000"/>
                </a:buClr>
                <a:buSzPts val="1300"/>
                <a:buFont typeface="Arial"/>
                <a:buNone/>
              </a:pPr>
              <a:r>
                <a:rPr b="1" i="0" lang="en-US" sz="1300" u="none" cap="none" strike="noStrike">
                  <a:solidFill>
                    <a:schemeClr val="lt1"/>
                  </a:solidFill>
                  <a:latin typeface="Arial"/>
                  <a:ea typeface="Arial"/>
                  <a:cs typeface="Arial"/>
                  <a:sym typeface="Arial"/>
                </a:rPr>
                <a:t>The central issue is how opportunities and burdens are distributed</a:t>
              </a:r>
              <a:endParaRPr b="0" i="0" sz="1300" u="none" cap="none" strike="noStrike">
                <a:solidFill>
                  <a:schemeClr val="lt1"/>
                </a:solidFill>
                <a:latin typeface="Arial"/>
                <a:ea typeface="Arial"/>
                <a:cs typeface="Arial"/>
                <a:sym typeface="Arial"/>
              </a:endParaRPr>
            </a:p>
          </p:txBody>
        </p:sp>
        <p:sp>
          <p:nvSpPr>
            <p:cNvPr id="651" name="Google Shape;651;p30"/>
            <p:cNvSpPr/>
            <p:nvPr/>
          </p:nvSpPr>
          <p:spPr>
            <a:xfrm>
              <a:off x="0" y="2879271"/>
              <a:ext cx="6331752" cy="32964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0"/>
            <p:cNvSpPr txBox="1"/>
            <p:nvPr/>
          </p:nvSpPr>
          <p:spPr>
            <a:xfrm>
              <a:off x="0" y="2879271"/>
              <a:ext cx="6331752" cy="329647"/>
            </a:xfrm>
            <a:prstGeom prst="rect">
              <a:avLst/>
            </a:prstGeom>
            <a:noFill/>
            <a:ln>
              <a:noFill/>
            </a:ln>
          </p:spPr>
          <p:txBody>
            <a:bodyPr anchorCtr="0" anchor="t" bIns="16500" lIns="201025" spcFirstLastPara="1" rIns="92450" wrap="square" tIns="16500">
              <a:noAutofit/>
            </a:bodyPr>
            <a:lstStyle/>
            <a:p>
              <a:pPr indent="-63500" lvl="1" marL="57150" marR="0" rtl="0" algn="l">
                <a:lnSpc>
                  <a:spcPct val="9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The transition can create new economic opportunities for women, </a:t>
              </a:r>
              <a:endParaRPr b="0" i="0" sz="1000" u="none" cap="none" strike="noStrike">
                <a:solidFill>
                  <a:srgbClr val="000000"/>
                </a:solidFill>
                <a:latin typeface="Arial"/>
                <a:ea typeface="Arial"/>
                <a:cs typeface="Arial"/>
                <a:sym typeface="Arial"/>
              </a:endParaRPr>
            </a:p>
            <a:p>
              <a:pPr indent="-63500" lvl="1" marL="57150" marR="0" rtl="0" algn="l">
                <a:lnSpc>
                  <a:spcPct val="90000"/>
                </a:lnSpc>
                <a:spcBef>
                  <a:spcPts val="20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but it can also reproduce existing inequalities</a:t>
              </a:r>
              <a:endParaRPr b="0" i="0" sz="10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10"/>
          <p:cNvSpPr txBox="1"/>
          <p:nvPr>
            <p:ph type="title"/>
          </p:nvPr>
        </p:nvSpPr>
        <p:spPr>
          <a:xfrm>
            <a:off x="0" y="2163249"/>
            <a:ext cx="9144000" cy="1756818"/>
          </a:xfrm>
          <a:prstGeom prst="rect">
            <a:avLst/>
          </a:prstGeom>
          <a:noFill/>
          <a:ln>
            <a:noFill/>
          </a:ln>
        </p:spPr>
        <p:txBody>
          <a:bodyPr anchorCtr="0" anchor="b" bIns="34275" lIns="68575" spcFirstLastPara="1" rIns="68575" wrap="square" tIns="34275">
            <a:noAutofit/>
          </a:bodyPr>
          <a:lstStyle/>
          <a:p>
            <a:pPr indent="0" lvl="0" marL="0" rtl="0" algn="ctr">
              <a:lnSpc>
                <a:spcPct val="80000"/>
              </a:lnSpc>
              <a:spcBef>
                <a:spcPts val="0"/>
              </a:spcBef>
              <a:spcAft>
                <a:spcPts val="0"/>
              </a:spcAft>
              <a:buSzPts val="3200"/>
              <a:buNone/>
            </a:pPr>
            <a:r>
              <a:rPr lang="en-US"/>
              <a:t> 5. Factors or actors preventing or supporting localisation, decent work and gender inclusion in Ghana's solar PV sector</a:t>
            </a:r>
            <a:br>
              <a:rPr lang="en-US"/>
            </a:b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31"/>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6. CONCLUSION</a:t>
            </a:r>
            <a:endParaRPr/>
          </a:p>
        </p:txBody>
      </p:sp>
      <p:sp>
        <p:nvSpPr>
          <p:cNvPr id="663" name="Google Shape;663;p31"/>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Seven challenges stand in the way</a:t>
            </a:r>
            <a:endParaRPr/>
          </a:p>
        </p:txBody>
      </p:sp>
      <p:sp>
        <p:nvSpPr>
          <p:cNvPr id="664" name="Google Shape;664;p31"/>
          <p:cNvSpPr/>
          <p:nvPr/>
        </p:nvSpPr>
        <p:spPr>
          <a:xfrm>
            <a:off x="411480" y="932688"/>
            <a:ext cx="1760220" cy="1481328"/>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5" name="Google Shape;665;p31"/>
          <p:cNvSpPr/>
          <p:nvPr/>
        </p:nvSpPr>
        <p:spPr>
          <a:xfrm>
            <a:off x="1008126" y="1097280"/>
            <a:ext cx="566928" cy="566928"/>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coins_w.png" id="666" name="Google Shape;666;p31"/>
          <p:cNvPicPr preferRelativeResize="0"/>
          <p:nvPr/>
        </p:nvPicPr>
        <p:blipFill rotWithShape="1">
          <a:blip r:embed="rId3">
            <a:alphaModFix/>
          </a:blip>
          <a:srcRect b="0" l="0" r="0" t="0"/>
          <a:stretch/>
        </p:blipFill>
        <p:spPr>
          <a:xfrm>
            <a:off x="1144188" y="1233342"/>
            <a:ext cx="294802" cy="294802"/>
          </a:xfrm>
          <a:prstGeom prst="rect">
            <a:avLst/>
          </a:prstGeom>
          <a:noFill/>
          <a:ln>
            <a:noFill/>
          </a:ln>
        </p:spPr>
      </p:pic>
      <p:sp>
        <p:nvSpPr>
          <p:cNvPr id="667" name="Google Shape;667;p31"/>
          <p:cNvSpPr txBox="1"/>
          <p:nvPr/>
        </p:nvSpPr>
        <p:spPr>
          <a:xfrm>
            <a:off x="521208" y="1755648"/>
            <a:ext cx="1540764"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Cost competitiveness</a:t>
            </a:r>
            <a:endParaRPr/>
          </a:p>
        </p:txBody>
      </p:sp>
      <p:sp>
        <p:nvSpPr>
          <p:cNvPr id="668" name="Google Shape;668;p31"/>
          <p:cNvSpPr/>
          <p:nvPr/>
        </p:nvSpPr>
        <p:spPr>
          <a:xfrm>
            <a:off x="2354580" y="932688"/>
            <a:ext cx="1760220" cy="1481328"/>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9" name="Google Shape;669;p31"/>
          <p:cNvSpPr/>
          <p:nvPr/>
        </p:nvSpPr>
        <p:spPr>
          <a:xfrm>
            <a:off x="2951226" y="1097280"/>
            <a:ext cx="566928" cy="566928"/>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balance_w.png" id="670" name="Google Shape;670;p31"/>
          <p:cNvPicPr preferRelativeResize="0"/>
          <p:nvPr/>
        </p:nvPicPr>
        <p:blipFill rotWithShape="1">
          <a:blip r:embed="rId4">
            <a:alphaModFix/>
          </a:blip>
          <a:srcRect b="0" l="0" r="0" t="0"/>
          <a:stretch/>
        </p:blipFill>
        <p:spPr>
          <a:xfrm>
            <a:off x="3087288" y="1233342"/>
            <a:ext cx="294802" cy="294802"/>
          </a:xfrm>
          <a:prstGeom prst="rect">
            <a:avLst/>
          </a:prstGeom>
          <a:noFill/>
          <a:ln>
            <a:noFill/>
          </a:ln>
        </p:spPr>
      </p:pic>
      <p:sp>
        <p:nvSpPr>
          <p:cNvPr id="671" name="Google Shape;671;p31"/>
          <p:cNvSpPr txBox="1"/>
          <p:nvPr/>
        </p:nvSpPr>
        <p:spPr>
          <a:xfrm>
            <a:off x="2464308" y="1755648"/>
            <a:ext cx="1540764"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Policy implementation gap</a:t>
            </a:r>
            <a:endParaRPr/>
          </a:p>
        </p:txBody>
      </p:sp>
      <p:sp>
        <p:nvSpPr>
          <p:cNvPr id="672" name="Google Shape;672;p31"/>
          <p:cNvSpPr/>
          <p:nvPr/>
        </p:nvSpPr>
        <p:spPr>
          <a:xfrm>
            <a:off x="4297680" y="932688"/>
            <a:ext cx="1760220" cy="1481328"/>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3" name="Google Shape;673;p31"/>
          <p:cNvSpPr/>
          <p:nvPr/>
        </p:nvSpPr>
        <p:spPr>
          <a:xfrm>
            <a:off x="4894326" y="1097280"/>
            <a:ext cx="566928" cy="566928"/>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money_w.png" id="674" name="Google Shape;674;p31"/>
          <p:cNvPicPr preferRelativeResize="0"/>
          <p:nvPr/>
        </p:nvPicPr>
        <p:blipFill rotWithShape="1">
          <a:blip r:embed="rId5">
            <a:alphaModFix/>
          </a:blip>
          <a:srcRect b="0" l="0" r="0" t="0"/>
          <a:stretch/>
        </p:blipFill>
        <p:spPr>
          <a:xfrm>
            <a:off x="5030388" y="1233342"/>
            <a:ext cx="294802" cy="294802"/>
          </a:xfrm>
          <a:prstGeom prst="rect">
            <a:avLst/>
          </a:prstGeom>
          <a:noFill/>
          <a:ln>
            <a:noFill/>
          </a:ln>
        </p:spPr>
      </p:pic>
      <p:sp>
        <p:nvSpPr>
          <p:cNvPr id="675" name="Google Shape;675;p31"/>
          <p:cNvSpPr txBox="1"/>
          <p:nvPr/>
        </p:nvSpPr>
        <p:spPr>
          <a:xfrm>
            <a:off x="4407408" y="1755648"/>
            <a:ext cx="1540764"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Financing misalignment</a:t>
            </a:r>
            <a:endParaRPr/>
          </a:p>
        </p:txBody>
      </p:sp>
      <p:sp>
        <p:nvSpPr>
          <p:cNvPr id="676" name="Google Shape;676;p31"/>
          <p:cNvSpPr/>
          <p:nvPr/>
        </p:nvSpPr>
        <p:spPr>
          <a:xfrm>
            <a:off x="6240780" y="932688"/>
            <a:ext cx="1760220" cy="1481328"/>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7" name="Google Shape;677;p31"/>
          <p:cNvSpPr/>
          <p:nvPr/>
        </p:nvSpPr>
        <p:spPr>
          <a:xfrm>
            <a:off x="6837426" y="1097280"/>
            <a:ext cx="566928" cy="566928"/>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exchange_w.png" id="678" name="Google Shape;678;p31"/>
          <p:cNvPicPr preferRelativeResize="0"/>
          <p:nvPr/>
        </p:nvPicPr>
        <p:blipFill rotWithShape="1">
          <a:blip r:embed="rId6">
            <a:alphaModFix/>
          </a:blip>
          <a:srcRect b="0" l="0" r="0" t="0"/>
          <a:stretch/>
        </p:blipFill>
        <p:spPr>
          <a:xfrm>
            <a:off x="6973488" y="1233342"/>
            <a:ext cx="294802" cy="294802"/>
          </a:xfrm>
          <a:prstGeom prst="rect">
            <a:avLst/>
          </a:prstGeom>
          <a:noFill/>
          <a:ln>
            <a:noFill/>
          </a:ln>
        </p:spPr>
      </p:pic>
      <p:sp>
        <p:nvSpPr>
          <p:cNvPr id="679" name="Google Shape;679;p31"/>
          <p:cNvSpPr txBox="1"/>
          <p:nvPr/>
        </p:nvSpPr>
        <p:spPr>
          <a:xfrm>
            <a:off x="6350508" y="1755648"/>
            <a:ext cx="1540764"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Absence of technology transfer obligations</a:t>
            </a:r>
            <a:endParaRPr/>
          </a:p>
        </p:txBody>
      </p:sp>
      <p:sp>
        <p:nvSpPr>
          <p:cNvPr id="680" name="Google Shape;680;p31"/>
          <p:cNvSpPr/>
          <p:nvPr/>
        </p:nvSpPr>
        <p:spPr>
          <a:xfrm>
            <a:off x="1383030" y="2551176"/>
            <a:ext cx="1760220" cy="1481328"/>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1" name="Google Shape;681;p31"/>
          <p:cNvSpPr/>
          <p:nvPr/>
        </p:nvSpPr>
        <p:spPr>
          <a:xfrm>
            <a:off x="1979676" y="2715768"/>
            <a:ext cx="566928" cy="566928"/>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hardhat_w.png" id="682" name="Google Shape;682;p31"/>
          <p:cNvPicPr preferRelativeResize="0"/>
          <p:nvPr/>
        </p:nvPicPr>
        <p:blipFill rotWithShape="1">
          <a:blip r:embed="rId7">
            <a:alphaModFix/>
          </a:blip>
          <a:srcRect b="0" l="0" r="0" t="0"/>
          <a:stretch/>
        </p:blipFill>
        <p:spPr>
          <a:xfrm>
            <a:off x="2115738" y="2851830"/>
            <a:ext cx="294802" cy="294802"/>
          </a:xfrm>
          <a:prstGeom prst="rect">
            <a:avLst/>
          </a:prstGeom>
          <a:noFill/>
          <a:ln>
            <a:noFill/>
          </a:ln>
        </p:spPr>
      </p:pic>
      <p:sp>
        <p:nvSpPr>
          <p:cNvPr id="683" name="Google Shape;683;p31"/>
          <p:cNvSpPr txBox="1"/>
          <p:nvPr/>
        </p:nvSpPr>
        <p:spPr>
          <a:xfrm>
            <a:off x="1492757" y="3374136"/>
            <a:ext cx="1540764"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Decent work deficit</a:t>
            </a:r>
            <a:endParaRPr/>
          </a:p>
        </p:txBody>
      </p:sp>
      <p:sp>
        <p:nvSpPr>
          <p:cNvPr id="684" name="Google Shape;684;p31"/>
          <p:cNvSpPr/>
          <p:nvPr/>
        </p:nvSpPr>
        <p:spPr>
          <a:xfrm>
            <a:off x="3326130" y="2551176"/>
            <a:ext cx="1760220" cy="1481328"/>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5" name="Google Shape;685;p31"/>
          <p:cNvSpPr/>
          <p:nvPr/>
        </p:nvSpPr>
        <p:spPr>
          <a:xfrm>
            <a:off x="3922776" y="2715768"/>
            <a:ext cx="566928" cy="566928"/>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graduation_w.png" id="686" name="Google Shape;686;p31"/>
          <p:cNvPicPr preferRelativeResize="0"/>
          <p:nvPr/>
        </p:nvPicPr>
        <p:blipFill rotWithShape="1">
          <a:blip r:embed="rId8">
            <a:alphaModFix/>
          </a:blip>
          <a:srcRect b="0" l="0" r="0" t="0"/>
          <a:stretch/>
        </p:blipFill>
        <p:spPr>
          <a:xfrm>
            <a:off x="4058838" y="2851830"/>
            <a:ext cx="294802" cy="294802"/>
          </a:xfrm>
          <a:prstGeom prst="rect">
            <a:avLst/>
          </a:prstGeom>
          <a:noFill/>
          <a:ln>
            <a:noFill/>
          </a:ln>
        </p:spPr>
      </p:pic>
      <p:sp>
        <p:nvSpPr>
          <p:cNvPr id="687" name="Google Shape;687;p31"/>
          <p:cNvSpPr txBox="1"/>
          <p:nvPr/>
        </p:nvSpPr>
        <p:spPr>
          <a:xfrm>
            <a:off x="3435858" y="3374136"/>
            <a:ext cx="1540764"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Skills and workforce development deficit</a:t>
            </a:r>
            <a:endParaRPr/>
          </a:p>
        </p:txBody>
      </p:sp>
      <p:sp>
        <p:nvSpPr>
          <p:cNvPr id="688" name="Google Shape;688;p31"/>
          <p:cNvSpPr/>
          <p:nvPr/>
        </p:nvSpPr>
        <p:spPr>
          <a:xfrm>
            <a:off x="5269230" y="2551176"/>
            <a:ext cx="1760220" cy="1481328"/>
          </a:xfrm>
          <a:prstGeom prst="roundRect">
            <a:avLst>
              <a:gd fmla="val 12000" name="adj"/>
            </a:avLst>
          </a:prstGeom>
          <a:solidFill>
            <a:srgbClr val="F6EDD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89" name="Google Shape;689;p31"/>
          <p:cNvSpPr/>
          <p:nvPr/>
        </p:nvSpPr>
        <p:spPr>
          <a:xfrm>
            <a:off x="5865876" y="2715768"/>
            <a:ext cx="566928" cy="566928"/>
          </a:xfrm>
          <a:prstGeom prst="ellipse">
            <a:avLst/>
          </a:prstGeom>
          <a:solidFill>
            <a:srgbClr val="D09D3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female_w.png" id="690" name="Google Shape;690;p31"/>
          <p:cNvPicPr preferRelativeResize="0"/>
          <p:nvPr/>
        </p:nvPicPr>
        <p:blipFill rotWithShape="1">
          <a:blip r:embed="rId9">
            <a:alphaModFix/>
          </a:blip>
          <a:srcRect b="0" l="0" r="0" t="0"/>
          <a:stretch/>
        </p:blipFill>
        <p:spPr>
          <a:xfrm>
            <a:off x="6001938" y="2851830"/>
            <a:ext cx="294802" cy="294802"/>
          </a:xfrm>
          <a:prstGeom prst="rect">
            <a:avLst/>
          </a:prstGeom>
          <a:noFill/>
          <a:ln>
            <a:noFill/>
          </a:ln>
        </p:spPr>
      </p:pic>
      <p:sp>
        <p:nvSpPr>
          <p:cNvPr id="691" name="Google Shape;691;p31"/>
          <p:cNvSpPr txBox="1"/>
          <p:nvPr/>
        </p:nvSpPr>
        <p:spPr>
          <a:xfrm>
            <a:off x="5378958" y="3374136"/>
            <a:ext cx="1540764"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Low participation of women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32"/>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5. KEY ACTORS</a:t>
            </a:r>
            <a:endParaRPr/>
          </a:p>
        </p:txBody>
      </p:sp>
      <p:sp>
        <p:nvSpPr>
          <p:cNvPr id="697" name="Google Shape;697;p32"/>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Who has leverage over change</a:t>
            </a:r>
            <a:endParaRPr/>
          </a:p>
        </p:txBody>
      </p:sp>
      <p:cxnSp>
        <p:nvCxnSpPr>
          <p:cNvPr id="698" name="Google Shape;698;p32"/>
          <p:cNvCxnSpPr/>
          <p:nvPr/>
        </p:nvCxnSpPr>
        <p:spPr>
          <a:xfrm rot="10800000">
            <a:off x="4206240" y="1307592"/>
            <a:ext cx="0" cy="1298448"/>
          </a:xfrm>
          <a:prstGeom prst="straightConnector1">
            <a:avLst/>
          </a:prstGeom>
          <a:noFill/>
          <a:ln cap="flat" cmpd="sng" w="15875">
            <a:solidFill>
              <a:srgbClr val="A4A3A4"/>
            </a:solidFill>
            <a:prstDash val="solid"/>
            <a:round/>
            <a:headEnd len="sm" w="sm" type="none"/>
            <a:tailEnd len="sm" w="sm" type="none"/>
          </a:ln>
          <a:effectLst>
            <a:outerShdw blurRad="40000" rotWithShape="0" dir="5400000" dist="20000">
              <a:srgbClr val="000000">
                <a:alpha val="38039"/>
              </a:srgbClr>
            </a:outerShdw>
          </a:effectLst>
        </p:spPr>
      </p:cxnSp>
      <p:cxnSp>
        <p:nvCxnSpPr>
          <p:cNvPr id="699" name="Google Shape;699;p32"/>
          <p:cNvCxnSpPr/>
          <p:nvPr/>
        </p:nvCxnSpPr>
        <p:spPr>
          <a:xfrm flipH="1" rot="10800000">
            <a:off x="4206240" y="1796470"/>
            <a:ext cx="2359192" cy="809570"/>
          </a:xfrm>
          <a:prstGeom prst="straightConnector1">
            <a:avLst/>
          </a:prstGeom>
          <a:noFill/>
          <a:ln cap="flat" cmpd="sng" w="15875">
            <a:solidFill>
              <a:srgbClr val="A4A3A4"/>
            </a:solidFill>
            <a:prstDash val="solid"/>
            <a:round/>
            <a:headEnd len="sm" w="sm" type="none"/>
            <a:tailEnd len="sm" w="sm" type="none"/>
          </a:ln>
          <a:effectLst>
            <a:outerShdw blurRad="40000" rotWithShape="0" dir="5400000" dist="20000">
              <a:srgbClr val="000000">
                <a:alpha val="38039"/>
              </a:srgbClr>
            </a:outerShdw>
          </a:effectLst>
        </p:spPr>
      </p:cxnSp>
      <p:cxnSp>
        <p:nvCxnSpPr>
          <p:cNvPr id="700" name="Google Shape;700;p32"/>
          <p:cNvCxnSpPr/>
          <p:nvPr/>
        </p:nvCxnSpPr>
        <p:spPr>
          <a:xfrm>
            <a:off x="4206240" y="2606040"/>
            <a:ext cx="2941864" cy="288931"/>
          </a:xfrm>
          <a:prstGeom prst="straightConnector1">
            <a:avLst/>
          </a:prstGeom>
          <a:noFill/>
          <a:ln cap="flat" cmpd="sng" w="15875">
            <a:solidFill>
              <a:srgbClr val="A4A3A4"/>
            </a:solidFill>
            <a:prstDash val="solid"/>
            <a:round/>
            <a:headEnd len="sm" w="sm" type="none"/>
            <a:tailEnd len="sm" w="sm" type="none"/>
          </a:ln>
          <a:effectLst>
            <a:outerShdw blurRad="40000" rotWithShape="0" dir="5400000" dist="20000">
              <a:srgbClr val="000000">
                <a:alpha val="38039"/>
              </a:srgbClr>
            </a:outerShdw>
          </a:effectLst>
        </p:spPr>
      </p:cxnSp>
      <p:cxnSp>
        <p:nvCxnSpPr>
          <p:cNvPr id="701" name="Google Shape;701;p32"/>
          <p:cNvCxnSpPr/>
          <p:nvPr/>
        </p:nvCxnSpPr>
        <p:spPr>
          <a:xfrm>
            <a:off x="4206240" y="2606040"/>
            <a:ext cx="1309252" cy="1169861"/>
          </a:xfrm>
          <a:prstGeom prst="straightConnector1">
            <a:avLst/>
          </a:prstGeom>
          <a:noFill/>
          <a:ln cap="flat" cmpd="sng" w="15875">
            <a:solidFill>
              <a:srgbClr val="A4A3A4"/>
            </a:solidFill>
            <a:prstDash val="solid"/>
            <a:round/>
            <a:headEnd len="sm" w="sm" type="none"/>
            <a:tailEnd len="sm" w="sm" type="none"/>
          </a:ln>
          <a:effectLst>
            <a:outerShdw blurRad="40000" rotWithShape="0" dir="5400000" dist="20000">
              <a:srgbClr val="000000">
                <a:alpha val="38039"/>
              </a:srgbClr>
            </a:outerShdw>
          </a:effectLst>
        </p:spPr>
      </p:cxnSp>
      <p:cxnSp>
        <p:nvCxnSpPr>
          <p:cNvPr id="702" name="Google Shape;702;p32"/>
          <p:cNvCxnSpPr/>
          <p:nvPr/>
        </p:nvCxnSpPr>
        <p:spPr>
          <a:xfrm flipH="1">
            <a:off x="2896987" y="2606040"/>
            <a:ext cx="1309253" cy="1169861"/>
          </a:xfrm>
          <a:prstGeom prst="straightConnector1">
            <a:avLst/>
          </a:prstGeom>
          <a:noFill/>
          <a:ln cap="flat" cmpd="sng" w="15875">
            <a:solidFill>
              <a:srgbClr val="A4A3A4"/>
            </a:solidFill>
            <a:prstDash val="solid"/>
            <a:round/>
            <a:headEnd len="sm" w="sm" type="none"/>
            <a:tailEnd len="sm" w="sm" type="none"/>
          </a:ln>
          <a:effectLst>
            <a:outerShdw blurRad="40000" rotWithShape="0" dir="5400000" dist="20000">
              <a:srgbClr val="000000">
                <a:alpha val="38039"/>
              </a:srgbClr>
            </a:outerShdw>
          </a:effectLst>
        </p:spPr>
      </p:cxnSp>
      <p:cxnSp>
        <p:nvCxnSpPr>
          <p:cNvPr id="703" name="Google Shape;703;p32"/>
          <p:cNvCxnSpPr/>
          <p:nvPr/>
        </p:nvCxnSpPr>
        <p:spPr>
          <a:xfrm flipH="1">
            <a:off x="1264375" y="2606040"/>
            <a:ext cx="2941865" cy="288931"/>
          </a:xfrm>
          <a:prstGeom prst="straightConnector1">
            <a:avLst/>
          </a:prstGeom>
          <a:noFill/>
          <a:ln cap="flat" cmpd="sng" w="15875">
            <a:solidFill>
              <a:srgbClr val="A4A3A4"/>
            </a:solidFill>
            <a:prstDash val="solid"/>
            <a:round/>
            <a:headEnd len="sm" w="sm" type="none"/>
            <a:tailEnd len="sm" w="sm" type="none"/>
          </a:ln>
          <a:effectLst>
            <a:outerShdw blurRad="40000" rotWithShape="0" dir="5400000" dist="20000">
              <a:srgbClr val="000000">
                <a:alpha val="38039"/>
              </a:srgbClr>
            </a:outerShdw>
          </a:effectLst>
        </p:spPr>
      </p:cxnSp>
      <p:cxnSp>
        <p:nvCxnSpPr>
          <p:cNvPr id="704" name="Google Shape;704;p32"/>
          <p:cNvCxnSpPr/>
          <p:nvPr/>
        </p:nvCxnSpPr>
        <p:spPr>
          <a:xfrm rot="10800000">
            <a:off x="1847047" y="1796470"/>
            <a:ext cx="2359193" cy="809570"/>
          </a:xfrm>
          <a:prstGeom prst="straightConnector1">
            <a:avLst/>
          </a:prstGeom>
          <a:noFill/>
          <a:ln cap="flat" cmpd="sng" w="15875">
            <a:solidFill>
              <a:srgbClr val="A4A3A4"/>
            </a:solidFill>
            <a:prstDash val="solid"/>
            <a:round/>
            <a:headEnd len="sm" w="sm" type="none"/>
            <a:tailEnd len="sm" w="sm" type="none"/>
          </a:ln>
          <a:effectLst>
            <a:outerShdw blurRad="40000" rotWithShape="0" dir="5400000" dist="20000">
              <a:srgbClr val="000000">
                <a:alpha val="38039"/>
              </a:srgbClr>
            </a:outerShdw>
          </a:effectLst>
        </p:spPr>
      </p:cxnSp>
      <p:sp>
        <p:nvSpPr>
          <p:cNvPr id="705" name="Google Shape;705;p32"/>
          <p:cNvSpPr/>
          <p:nvPr/>
        </p:nvSpPr>
        <p:spPr>
          <a:xfrm>
            <a:off x="3493007" y="1892808"/>
            <a:ext cx="1426464" cy="1426464"/>
          </a:xfrm>
          <a:prstGeom prst="ellipse">
            <a:avLst/>
          </a:prstGeom>
          <a:solidFill>
            <a:srgbClr val="1E4D3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6" name="Google Shape;706;p32"/>
          <p:cNvSpPr txBox="1"/>
          <p:nvPr/>
        </p:nvSpPr>
        <p:spPr>
          <a:xfrm>
            <a:off x="3639311" y="2148840"/>
            <a:ext cx="1133856" cy="9144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000" u="none" cap="none" strike="noStrike">
                <a:solidFill>
                  <a:srgbClr val="FFFFFF"/>
                </a:solidFill>
                <a:latin typeface="Arial"/>
                <a:ea typeface="Arial"/>
                <a:cs typeface="Arial"/>
                <a:sym typeface="Arial"/>
              </a:rPr>
              <a:t>Localisation, decent work &amp; gender inclusion</a:t>
            </a:r>
            <a:endParaRPr/>
          </a:p>
        </p:txBody>
      </p:sp>
      <p:sp>
        <p:nvSpPr>
          <p:cNvPr id="707" name="Google Shape;707;p32"/>
          <p:cNvSpPr/>
          <p:nvPr/>
        </p:nvSpPr>
        <p:spPr>
          <a:xfrm>
            <a:off x="3223259" y="987552"/>
            <a:ext cx="1965960" cy="64008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8" name="Google Shape;708;p32"/>
          <p:cNvSpPr/>
          <p:nvPr/>
        </p:nvSpPr>
        <p:spPr>
          <a:xfrm>
            <a:off x="3296411" y="1124712"/>
            <a:ext cx="365760" cy="36576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andmark_w.png" id="709" name="Google Shape;709;p32"/>
          <p:cNvPicPr preferRelativeResize="0"/>
          <p:nvPr/>
        </p:nvPicPr>
        <p:blipFill rotWithShape="1">
          <a:blip r:embed="rId3">
            <a:alphaModFix/>
          </a:blip>
          <a:srcRect b="0" l="0" r="0" t="0"/>
          <a:stretch/>
        </p:blipFill>
        <p:spPr>
          <a:xfrm>
            <a:off x="3384194" y="1212494"/>
            <a:ext cx="190195" cy="190195"/>
          </a:xfrm>
          <a:prstGeom prst="rect">
            <a:avLst/>
          </a:prstGeom>
          <a:noFill/>
          <a:ln>
            <a:noFill/>
          </a:ln>
        </p:spPr>
      </p:pic>
      <p:sp>
        <p:nvSpPr>
          <p:cNvPr id="710" name="Google Shape;710;p32"/>
          <p:cNvSpPr txBox="1"/>
          <p:nvPr/>
        </p:nvSpPr>
        <p:spPr>
          <a:xfrm>
            <a:off x="3726179" y="1014984"/>
            <a:ext cx="1399031" cy="585215"/>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950" u="none" cap="none" strike="noStrike">
                <a:solidFill>
                  <a:srgbClr val="2B704F"/>
                </a:solidFill>
                <a:latin typeface="Arial"/>
                <a:ea typeface="Arial"/>
                <a:cs typeface="Arial"/>
                <a:sym typeface="Arial"/>
              </a:rPr>
              <a:t>Government / Ministry of Energy</a:t>
            </a:r>
            <a:endParaRPr/>
          </a:p>
          <a:p>
            <a:pPr indent="0" lvl="0" marL="0" marR="0" rtl="0" algn="l">
              <a:lnSpc>
                <a:spcPct val="100000"/>
              </a:lnSpc>
              <a:spcBef>
                <a:spcPts val="100"/>
              </a:spcBef>
              <a:spcAft>
                <a:spcPts val="0"/>
              </a:spcAft>
              <a:buNone/>
            </a:pPr>
            <a:r>
              <a:rPr b="0" i="0" lang="en-US" sz="850" u="none" cap="none" strike="noStrike">
                <a:solidFill>
                  <a:srgbClr val="232B30"/>
                </a:solidFill>
                <a:latin typeface="Arial"/>
                <a:ea typeface="Arial"/>
                <a:cs typeface="Arial"/>
                <a:sym typeface="Arial"/>
              </a:rPr>
              <a:t>industrial and local-content policy</a:t>
            </a:r>
            <a:endParaRPr/>
          </a:p>
        </p:txBody>
      </p:sp>
      <p:sp>
        <p:nvSpPr>
          <p:cNvPr id="711" name="Google Shape;711;p32"/>
          <p:cNvSpPr/>
          <p:nvPr/>
        </p:nvSpPr>
        <p:spPr>
          <a:xfrm>
            <a:off x="5582452" y="1476430"/>
            <a:ext cx="1965960" cy="64008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12" name="Google Shape;712;p32"/>
          <p:cNvSpPr/>
          <p:nvPr/>
        </p:nvSpPr>
        <p:spPr>
          <a:xfrm>
            <a:off x="5655604" y="1613590"/>
            <a:ext cx="365760" cy="36576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gavel_w.png" id="713" name="Google Shape;713;p32"/>
          <p:cNvPicPr preferRelativeResize="0"/>
          <p:nvPr/>
        </p:nvPicPr>
        <p:blipFill rotWithShape="1">
          <a:blip r:embed="rId4">
            <a:alphaModFix/>
          </a:blip>
          <a:srcRect b="0" l="0" r="0" t="0"/>
          <a:stretch/>
        </p:blipFill>
        <p:spPr>
          <a:xfrm>
            <a:off x="5743386" y="1701373"/>
            <a:ext cx="190195" cy="190195"/>
          </a:xfrm>
          <a:prstGeom prst="rect">
            <a:avLst/>
          </a:prstGeom>
          <a:noFill/>
          <a:ln>
            <a:noFill/>
          </a:ln>
        </p:spPr>
      </p:pic>
      <p:sp>
        <p:nvSpPr>
          <p:cNvPr id="714" name="Google Shape;714;p32"/>
          <p:cNvSpPr txBox="1"/>
          <p:nvPr/>
        </p:nvSpPr>
        <p:spPr>
          <a:xfrm>
            <a:off x="6085372" y="1503862"/>
            <a:ext cx="1399031" cy="585215"/>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950" u="none" cap="none" strike="noStrike">
                <a:solidFill>
                  <a:srgbClr val="2B704F"/>
                </a:solidFill>
                <a:latin typeface="Arial"/>
                <a:ea typeface="Arial"/>
                <a:cs typeface="Arial"/>
                <a:sym typeface="Arial"/>
              </a:rPr>
              <a:t>Energy-sector regulators</a:t>
            </a:r>
            <a:endParaRPr/>
          </a:p>
          <a:p>
            <a:pPr indent="0" lvl="0" marL="0" marR="0" rtl="0" algn="l">
              <a:lnSpc>
                <a:spcPct val="100000"/>
              </a:lnSpc>
              <a:spcBef>
                <a:spcPts val="100"/>
              </a:spcBef>
              <a:spcAft>
                <a:spcPts val="0"/>
              </a:spcAft>
              <a:buNone/>
            </a:pPr>
            <a:r>
              <a:rPr b="0" i="0" lang="en-US" sz="850" u="none" cap="none" strike="noStrike">
                <a:solidFill>
                  <a:srgbClr val="232B30"/>
                </a:solidFill>
                <a:latin typeface="Arial"/>
                <a:ea typeface="Arial"/>
                <a:cs typeface="Arial"/>
                <a:sym typeface="Arial"/>
              </a:rPr>
              <a:t>licensing, standards and compliance</a:t>
            </a:r>
            <a:endParaRPr/>
          </a:p>
        </p:txBody>
      </p:sp>
      <p:sp>
        <p:nvSpPr>
          <p:cNvPr id="715" name="Google Shape;715;p32"/>
          <p:cNvSpPr/>
          <p:nvPr/>
        </p:nvSpPr>
        <p:spPr>
          <a:xfrm>
            <a:off x="6165124" y="2574931"/>
            <a:ext cx="1965960" cy="64008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16" name="Google Shape;716;p32"/>
          <p:cNvSpPr/>
          <p:nvPr/>
        </p:nvSpPr>
        <p:spPr>
          <a:xfrm>
            <a:off x="6238276" y="2712091"/>
            <a:ext cx="365760" cy="36576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money_w.png" id="717" name="Google Shape;717;p32"/>
          <p:cNvPicPr preferRelativeResize="0"/>
          <p:nvPr/>
        </p:nvPicPr>
        <p:blipFill rotWithShape="1">
          <a:blip r:embed="rId5">
            <a:alphaModFix/>
          </a:blip>
          <a:srcRect b="0" l="0" r="0" t="0"/>
          <a:stretch/>
        </p:blipFill>
        <p:spPr>
          <a:xfrm>
            <a:off x="6326058" y="2799874"/>
            <a:ext cx="190195" cy="190195"/>
          </a:xfrm>
          <a:prstGeom prst="rect">
            <a:avLst/>
          </a:prstGeom>
          <a:noFill/>
          <a:ln>
            <a:noFill/>
          </a:ln>
        </p:spPr>
      </p:pic>
      <p:sp>
        <p:nvSpPr>
          <p:cNvPr id="718" name="Google Shape;718;p32"/>
          <p:cNvSpPr txBox="1"/>
          <p:nvPr/>
        </p:nvSpPr>
        <p:spPr>
          <a:xfrm>
            <a:off x="6668044" y="2602363"/>
            <a:ext cx="1399031" cy="585215"/>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950" u="none" cap="none" strike="noStrike">
                <a:solidFill>
                  <a:srgbClr val="2B704F"/>
                </a:solidFill>
                <a:latin typeface="Arial"/>
                <a:ea typeface="Arial"/>
                <a:cs typeface="Arial"/>
                <a:sym typeface="Arial"/>
              </a:rPr>
              <a:t>Financial institutions</a:t>
            </a:r>
            <a:endParaRPr/>
          </a:p>
          <a:p>
            <a:pPr indent="0" lvl="0" marL="0" marR="0" rtl="0" algn="l">
              <a:lnSpc>
                <a:spcPct val="100000"/>
              </a:lnSpc>
              <a:spcBef>
                <a:spcPts val="100"/>
              </a:spcBef>
              <a:spcAft>
                <a:spcPts val="0"/>
              </a:spcAft>
              <a:buNone/>
            </a:pPr>
            <a:r>
              <a:rPr b="0" i="0" lang="en-US" sz="850" u="none" cap="none" strike="noStrike">
                <a:solidFill>
                  <a:srgbClr val="232B30"/>
                </a:solidFill>
                <a:latin typeface="Arial"/>
                <a:ea typeface="Arial"/>
                <a:cs typeface="Arial"/>
                <a:sym typeface="Arial"/>
              </a:rPr>
              <a:t>financing terms and risk assessment</a:t>
            </a:r>
            <a:endParaRPr/>
          </a:p>
        </p:txBody>
      </p:sp>
      <p:sp>
        <p:nvSpPr>
          <p:cNvPr id="719" name="Google Shape;719;p32"/>
          <p:cNvSpPr/>
          <p:nvPr/>
        </p:nvSpPr>
        <p:spPr>
          <a:xfrm>
            <a:off x="4532512" y="3455861"/>
            <a:ext cx="1965960" cy="64008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0" name="Google Shape;720;p32"/>
          <p:cNvSpPr/>
          <p:nvPr/>
        </p:nvSpPr>
        <p:spPr>
          <a:xfrm>
            <a:off x="4605664" y="3593021"/>
            <a:ext cx="365760" cy="36576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solar_w.png" id="721" name="Google Shape;721;p32"/>
          <p:cNvPicPr preferRelativeResize="0"/>
          <p:nvPr/>
        </p:nvPicPr>
        <p:blipFill rotWithShape="1">
          <a:blip r:embed="rId6">
            <a:alphaModFix/>
          </a:blip>
          <a:srcRect b="0" l="0" r="0" t="0"/>
          <a:stretch/>
        </p:blipFill>
        <p:spPr>
          <a:xfrm>
            <a:off x="4693447" y="3680803"/>
            <a:ext cx="190195" cy="190195"/>
          </a:xfrm>
          <a:prstGeom prst="rect">
            <a:avLst/>
          </a:prstGeom>
          <a:noFill/>
          <a:ln>
            <a:noFill/>
          </a:ln>
        </p:spPr>
      </p:pic>
      <p:sp>
        <p:nvSpPr>
          <p:cNvPr id="722" name="Google Shape;722;p32"/>
          <p:cNvSpPr txBox="1"/>
          <p:nvPr/>
        </p:nvSpPr>
        <p:spPr>
          <a:xfrm>
            <a:off x="5035432" y="3483293"/>
            <a:ext cx="1399031" cy="585215"/>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950" u="none" cap="none" strike="noStrike">
                <a:solidFill>
                  <a:srgbClr val="2B704F"/>
                </a:solidFill>
                <a:latin typeface="Arial"/>
                <a:ea typeface="Arial"/>
                <a:cs typeface="Arial"/>
                <a:sym typeface="Arial"/>
              </a:rPr>
              <a:t>Solar firms</a:t>
            </a:r>
            <a:endParaRPr/>
          </a:p>
          <a:p>
            <a:pPr indent="0" lvl="0" marL="0" marR="0" rtl="0" algn="l">
              <a:lnSpc>
                <a:spcPct val="100000"/>
              </a:lnSpc>
              <a:spcBef>
                <a:spcPts val="100"/>
              </a:spcBef>
              <a:spcAft>
                <a:spcPts val="0"/>
              </a:spcAft>
              <a:buNone/>
            </a:pPr>
            <a:r>
              <a:rPr b="0" i="0" lang="en-US" sz="850" u="none" cap="none" strike="noStrike">
                <a:solidFill>
                  <a:srgbClr val="232B30"/>
                </a:solidFill>
                <a:latin typeface="Arial"/>
                <a:ea typeface="Arial"/>
                <a:cs typeface="Arial"/>
                <a:sym typeface="Arial"/>
              </a:rPr>
              <a:t>upgrading, recruitment and workplace practices</a:t>
            </a:r>
            <a:endParaRPr/>
          </a:p>
        </p:txBody>
      </p:sp>
      <p:sp>
        <p:nvSpPr>
          <p:cNvPr id="723" name="Google Shape;723;p32"/>
          <p:cNvSpPr/>
          <p:nvPr/>
        </p:nvSpPr>
        <p:spPr>
          <a:xfrm>
            <a:off x="1914007" y="3455861"/>
            <a:ext cx="1965960" cy="64008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4" name="Google Shape;724;p32"/>
          <p:cNvSpPr/>
          <p:nvPr/>
        </p:nvSpPr>
        <p:spPr>
          <a:xfrm>
            <a:off x="1987159" y="3593021"/>
            <a:ext cx="365760" cy="36576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users_w.png" id="725" name="Google Shape;725;p32"/>
          <p:cNvPicPr preferRelativeResize="0"/>
          <p:nvPr/>
        </p:nvPicPr>
        <p:blipFill rotWithShape="1">
          <a:blip r:embed="rId7">
            <a:alphaModFix/>
          </a:blip>
          <a:srcRect b="0" l="0" r="0" t="0"/>
          <a:stretch/>
        </p:blipFill>
        <p:spPr>
          <a:xfrm>
            <a:off x="2074941" y="3680803"/>
            <a:ext cx="190195" cy="190195"/>
          </a:xfrm>
          <a:prstGeom prst="rect">
            <a:avLst/>
          </a:prstGeom>
          <a:noFill/>
          <a:ln>
            <a:noFill/>
          </a:ln>
        </p:spPr>
      </p:pic>
      <p:sp>
        <p:nvSpPr>
          <p:cNvPr id="726" name="Google Shape;726;p32"/>
          <p:cNvSpPr txBox="1"/>
          <p:nvPr/>
        </p:nvSpPr>
        <p:spPr>
          <a:xfrm>
            <a:off x="2416927" y="3483293"/>
            <a:ext cx="1399031" cy="585215"/>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950" u="none" cap="none" strike="noStrike">
                <a:solidFill>
                  <a:srgbClr val="2B704F"/>
                </a:solidFill>
                <a:latin typeface="Arial"/>
                <a:ea typeface="Arial"/>
                <a:cs typeface="Arial"/>
                <a:sym typeface="Arial"/>
              </a:rPr>
              <a:t>Labour and civil society</a:t>
            </a:r>
            <a:endParaRPr/>
          </a:p>
          <a:p>
            <a:pPr indent="0" lvl="0" marL="0" marR="0" rtl="0" algn="l">
              <a:lnSpc>
                <a:spcPct val="100000"/>
              </a:lnSpc>
              <a:spcBef>
                <a:spcPts val="100"/>
              </a:spcBef>
              <a:spcAft>
                <a:spcPts val="0"/>
              </a:spcAft>
              <a:buNone/>
            </a:pPr>
            <a:r>
              <a:rPr b="0" i="0" lang="en-US" sz="850" u="none" cap="none" strike="noStrike">
                <a:solidFill>
                  <a:srgbClr val="232B30"/>
                </a:solidFill>
                <a:latin typeface="Arial"/>
                <a:ea typeface="Arial"/>
                <a:cs typeface="Arial"/>
                <a:sym typeface="Arial"/>
              </a:rPr>
              <a:t>decent-work and accountability functions</a:t>
            </a:r>
            <a:endParaRPr/>
          </a:p>
        </p:txBody>
      </p:sp>
      <p:sp>
        <p:nvSpPr>
          <p:cNvPr id="727" name="Google Shape;727;p32"/>
          <p:cNvSpPr/>
          <p:nvPr/>
        </p:nvSpPr>
        <p:spPr>
          <a:xfrm>
            <a:off x="281395" y="2574931"/>
            <a:ext cx="1965960" cy="64008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8" name="Google Shape;728;p32"/>
          <p:cNvSpPr/>
          <p:nvPr/>
        </p:nvSpPr>
        <p:spPr>
          <a:xfrm>
            <a:off x="354547" y="2712091"/>
            <a:ext cx="365760" cy="36576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handshake_w.png" id="729" name="Google Shape;729;p32"/>
          <p:cNvPicPr preferRelativeResize="0"/>
          <p:nvPr/>
        </p:nvPicPr>
        <p:blipFill rotWithShape="1">
          <a:blip r:embed="rId8">
            <a:alphaModFix/>
          </a:blip>
          <a:srcRect b="0" l="0" r="0" t="0"/>
          <a:stretch/>
        </p:blipFill>
        <p:spPr>
          <a:xfrm>
            <a:off x="442329" y="2799874"/>
            <a:ext cx="190195" cy="190195"/>
          </a:xfrm>
          <a:prstGeom prst="rect">
            <a:avLst/>
          </a:prstGeom>
          <a:noFill/>
          <a:ln>
            <a:noFill/>
          </a:ln>
        </p:spPr>
      </p:pic>
      <p:sp>
        <p:nvSpPr>
          <p:cNvPr id="730" name="Google Shape;730;p32"/>
          <p:cNvSpPr txBox="1"/>
          <p:nvPr/>
        </p:nvSpPr>
        <p:spPr>
          <a:xfrm>
            <a:off x="784315" y="2602363"/>
            <a:ext cx="1399031" cy="585215"/>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950" u="none" cap="none" strike="noStrike">
                <a:solidFill>
                  <a:srgbClr val="2B704F"/>
                </a:solidFill>
                <a:latin typeface="Arial"/>
                <a:ea typeface="Arial"/>
                <a:cs typeface="Arial"/>
                <a:sym typeface="Arial"/>
              </a:rPr>
              <a:t>Industry associations</a:t>
            </a:r>
            <a:endParaRPr/>
          </a:p>
          <a:p>
            <a:pPr indent="0" lvl="0" marL="0" marR="0" rtl="0" algn="l">
              <a:lnSpc>
                <a:spcPct val="100000"/>
              </a:lnSpc>
              <a:spcBef>
                <a:spcPts val="100"/>
              </a:spcBef>
              <a:spcAft>
                <a:spcPts val="0"/>
              </a:spcAft>
              <a:buNone/>
            </a:pPr>
            <a:r>
              <a:rPr b="0" i="0" lang="en-US" sz="850" u="none" cap="none" strike="noStrike">
                <a:solidFill>
                  <a:srgbClr val="232B30"/>
                </a:solidFill>
                <a:latin typeface="Arial"/>
                <a:ea typeface="Arial"/>
                <a:cs typeface="Arial"/>
                <a:sym typeface="Arial"/>
              </a:rPr>
              <a:t>strengthen firm relationships</a:t>
            </a:r>
            <a:endParaRPr/>
          </a:p>
        </p:txBody>
      </p:sp>
      <p:sp>
        <p:nvSpPr>
          <p:cNvPr id="731" name="Google Shape;731;p32"/>
          <p:cNvSpPr/>
          <p:nvPr/>
        </p:nvSpPr>
        <p:spPr>
          <a:xfrm>
            <a:off x="864067" y="1476430"/>
            <a:ext cx="1965960" cy="640080"/>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32" name="Google Shape;732;p32"/>
          <p:cNvSpPr/>
          <p:nvPr/>
        </p:nvSpPr>
        <p:spPr>
          <a:xfrm>
            <a:off x="937219" y="1613590"/>
            <a:ext cx="365760" cy="365760"/>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donate_w.png" id="733" name="Google Shape;733;p32"/>
          <p:cNvPicPr preferRelativeResize="0"/>
          <p:nvPr/>
        </p:nvPicPr>
        <p:blipFill rotWithShape="1">
          <a:blip r:embed="rId9">
            <a:alphaModFix/>
          </a:blip>
          <a:srcRect b="0" l="0" r="0" t="0"/>
          <a:stretch/>
        </p:blipFill>
        <p:spPr>
          <a:xfrm>
            <a:off x="1025002" y="1701373"/>
            <a:ext cx="190195" cy="190195"/>
          </a:xfrm>
          <a:prstGeom prst="rect">
            <a:avLst/>
          </a:prstGeom>
          <a:noFill/>
          <a:ln>
            <a:noFill/>
          </a:ln>
        </p:spPr>
      </p:pic>
      <p:sp>
        <p:nvSpPr>
          <p:cNvPr id="734" name="Google Shape;734;p32"/>
          <p:cNvSpPr txBox="1"/>
          <p:nvPr/>
        </p:nvSpPr>
        <p:spPr>
          <a:xfrm>
            <a:off x="1366987" y="1503862"/>
            <a:ext cx="1399031" cy="585215"/>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950" u="none" cap="none" strike="noStrike">
                <a:solidFill>
                  <a:srgbClr val="2B704F"/>
                </a:solidFill>
                <a:latin typeface="Arial"/>
                <a:ea typeface="Arial"/>
                <a:cs typeface="Arial"/>
                <a:sym typeface="Arial"/>
              </a:rPr>
              <a:t>Development partners</a:t>
            </a:r>
            <a:endParaRPr/>
          </a:p>
          <a:p>
            <a:pPr indent="0" lvl="0" marL="0" marR="0" rtl="0" algn="l">
              <a:lnSpc>
                <a:spcPct val="100000"/>
              </a:lnSpc>
              <a:spcBef>
                <a:spcPts val="100"/>
              </a:spcBef>
              <a:spcAft>
                <a:spcPts val="0"/>
              </a:spcAft>
              <a:buNone/>
            </a:pPr>
            <a:r>
              <a:rPr b="0" i="0" lang="en-US" sz="850" u="none" cap="none" strike="noStrike">
                <a:solidFill>
                  <a:srgbClr val="232B30"/>
                </a:solidFill>
                <a:latin typeface="Arial"/>
                <a:ea typeface="Arial"/>
                <a:cs typeface="Arial"/>
                <a:sym typeface="Arial"/>
              </a:rPr>
              <a:t>catalytic finance and capacity support</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33"/>
          <p:cNvSpPr txBox="1"/>
          <p:nvPr>
            <p:ph type="title"/>
          </p:nvPr>
        </p:nvSpPr>
        <p:spPr>
          <a:xfrm>
            <a:off x="0" y="2163249"/>
            <a:ext cx="9144000" cy="1189551"/>
          </a:xfrm>
          <a:prstGeom prst="rect">
            <a:avLst/>
          </a:prstGeom>
          <a:noFill/>
          <a:ln>
            <a:noFill/>
          </a:ln>
        </p:spPr>
        <p:txBody>
          <a:bodyPr anchorCtr="0" anchor="b" bIns="34275" lIns="68575" spcFirstLastPara="1" rIns="68575" wrap="square" tIns="34275">
            <a:noAutofit/>
          </a:bodyPr>
          <a:lstStyle/>
          <a:p>
            <a:pPr indent="0" lvl="0" marL="0" rtl="0" algn="ctr">
              <a:lnSpc>
                <a:spcPct val="80000"/>
              </a:lnSpc>
              <a:spcBef>
                <a:spcPts val="0"/>
              </a:spcBef>
              <a:spcAft>
                <a:spcPts val="0"/>
              </a:spcAft>
              <a:buSzPts val="3200"/>
              <a:buNone/>
            </a:pPr>
            <a:r>
              <a:rPr lang="en-US"/>
              <a:t> 6. Conclusion</a:t>
            </a:r>
            <a:br>
              <a:rPr lang="en-US"/>
            </a:b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34"/>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6. CONCLUSION</a:t>
            </a:r>
            <a:endParaRPr/>
          </a:p>
        </p:txBody>
      </p:sp>
      <p:sp>
        <p:nvSpPr>
          <p:cNvPr id="745" name="Google Shape;745;p34"/>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Six opportunities to act on</a:t>
            </a:r>
            <a:endParaRPr/>
          </a:p>
        </p:txBody>
      </p:sp>
      <p:sp>
        <p:nvSpPr>
          <p:cNvPr id="746" name="Google Shape;746;p34"/>
          <p:cNvSpPr/>
          <p:nvPr/>
        </p:nvSpPr>
        <p:spPr>
          <a:xfrm>
            <a:off x="411480" y="932688"/>
            <a:ext cx="2407615" cy="1481328"/>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7" name="Google Shape;747;p34"/>
          <p:cNvSpPr/>
          <p:nvPr/>
        </p:nvSpPr>
        <p:spPr>
          <a:xfrm>
            <a:off x="1331823" y="1097280"/>
            <a:ext cx="566928" cy="566928"/>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solar_w.png" id="748" name="Google Shape;748;p34"/>
          <p:cNvPicPr preferRelativeResize="0"/>
          <p:nvPr/>
        </p:nvPicPr>
        <p:blipFill rotWithShape="1">
          <a:blip r:embed="rId3">
            <a:alphaModFix/>
          </a:blip>
          <a:srcRect b="0" l="0" r="0" t="0"/>
          <a:stretch/>
        </p:blipFill>
        <p:spPr>
          <a:xfrm>
            <a:off x="1467886" y="1233342"/>
            <a:ext cx="294802" cy="294802"/>
          </a:xfrm>
          <a:prstGeom prst="rect">
            <a:avLst/>
          </a:prstGeom>
          <a:noFill/>
          <a:ln>
            <a:noFill/>
          </a:ln>
        </p:spPr>
      </p:pic>
      <p:sp>
        <p:nvSpPr>
          <p:cNvPr id="749" name="Google Shape;749;p34"/>
          <p:cNvSpPr txBox="1"/>
          <p:nvPr/>
        </p:nvSpPr>
        <p:spPr>
          <a:xfrm>
            <a:off x="548640" y="1755648"/>
            <a:ext cx="2133295"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Local module assembly and BOS component manufacturing</a:t>
            </a:r>
            <a:endParaRPr/>
          </a:p>
        </p:txBody>
      </p:sp>
      <p:sp>
        <p:nvSpPr>
          <p:cNvPr id="750" name="Google Shape;750;p34"/>
          <p:cNvSpPr/>
          <p:nvPr/>
        </p:nvSpPr>
        <p:spPr>
          <a:xfrm>
            <a:off x="3001975" y="932688"/>
            <a:ext cx="2407615" cy="1481328"/>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51" name="Google Shape;751;p34"/>
          <p:cNvSpPr/>
          <p:nvPr/>
        </p:nvSpPr>
        <p:spPr>
          <a:xfrm>
            <a:off x="3922318" y="1097280"/>
            <a:ext cx="566928" cy="566928"/>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landmark_w.png" id="752" name="Google Shape;752;p34"/>
          <p:cNvPicPr preferRelativeResize="0"/>
          <p:nvPr/>
        </p:nvPicPr>
        <p:blipFill rotWithShape="1">
          <a:blip r:embed="rId4">
            <a:alphaModFix/>
          </a:blip>
          <a:srcRect b="0" l="0" r="0" t="0"/>
          <a:stretch/>
        </p:blipFill>
        <p:spPr>
          <a:xfrm>
            <a:off x="4058381" y="1233342"/>
            <a:ext cx="294802" cy="294802"/>
          </a:xfrm>
          <a:prstGeom prst="rect">
            <a:avLst/>
          </a:prstGeom>
          <a:noFill/>
          <a:ln>
            <a:noFill/>
          </a:ln>
        </p:spPr>
      </p:pic>
      <p:sp>
        <p:nvSpPr>
          <p:cNvPr id="753" name="Google Shape;753;p34"/>
          <p:cNvSpPr txBox="1"/>
          <p:nvPr/>
        </p:nvSpPr>
        <p:spPr>
          <a:xfrm>
            <a:off x="3139135" y="1755648"/>
            <a:ext cx="2133295"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Public procurement as an industrial policy instrument</a:t>
            </a:r>
            <a:endParaRPr/>
          </a:p>
        </p:txBody>
      </p:sp>
      <p:sp>
        <p:nvSpPr>
          <p:cNvPr id="754" name="Google Shape;754;p34"/>
          <p:cNvSpPr/>
          <p:nvPr/>
        </p:nvSpPr>
        <p:spPr>
          <a:xfrm>
            <a:off x="5592470" y="932688"/>
            <a:ext cx="2407615" cy="1481328"/>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55" name="Google Shape;755;p34"/>
          <p:cNvSpPr/>
          <p:nvPr/>
        </p:nvSpPr>
        <p:spPr>
          <a:xfrm>
            <a:off x="6512814" y="1097280"/>
            <a:ext cx="566928" cy="566928"/>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tools_w.png" id="756" name="Google Shape;756;p34"/>
          <p:cNvPicPr preferRelativeResize="0"/>
          <p:nvPr/>
        </p:nvPicPr>
        <p:blipFill rotWithShape="1">
          <a:blip r:embed="rId5">
            <a:alphaModFix/>
          </a:blip>
          <a:srcRect b="0" l="0" r="0" t="0"/>
          <a:stretch/>
        </p:blipFill>
        <p:spPr>
          <a:xfrm>
            <a:off x="6648876" y="1233342"/>
            <a:ext cx="294802" cy="294802"/>
          </a:xfrm>
          <a:prstGeom prst="rect">
            <a:avLst/>
          </a:prstGeom>
          <a:noFill/>
          <a:ln>
            <a:noFill/>
          </a:ln>
        </p:spPr>
      </p:pic>
      <p:sp>
        <p:nvSpPr>
          <p:cNvPr id="757" name="Google Shape;757;p34"/>
          <p:cNvSpPr txBox="1"/>
          <p:nvPr/>
        </p:nvSpPr>
        <p:spPr>
          <a:xfrm>
            <a:off x="5729630" y="1755648"/>
            <a:ext cx="2133295"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Long-term operations and maintenance services</a:t>
            </a:r>
            <a:endParaRPr/>
          </a:p>
        </p:txBody>
      </p:sp>
      <p:sp>
        <p:nvSpPr>
          <p:cNvPr id="758" name="Google Shape;758;p34"/>
          <p:cNvSpPr/>
          <p:nvPr/>
        </p:nvSpPr>
        <p:spPr>
          <a:xfrm>
            <a:off x="411480" y="2551176"/>
            <a:ext cx="2407615" cy="1481328"/>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59" name="Google Shape;759;p34"/>
          <p:cNvSpPr/>
          <p:nvPr/>
        </p:nvSpPr>
        <p:spPr>
          <a:xfrm>
            <a:off x="1331823" y="2715768"/>
            <a:ext cx="566928" cy="566928"/>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recycle_w.png" id="760" name="Google Shape;760;p34"/>
          <p:cNvPicPr preferRelativeResize="0"/>
          <p:nvPr/>
        </p:nvPicPr>
        <p:blipFill rotWithShape="1">
          <a:blip r:embed="rId6">
            <a:alphaModFix/>
          </a:blip>
          <a:srcRect b="0" l="0" r="0" t="0"/>
          <a:stretch/>
        </p:blipFill>
        <p:spPr>
          <a:xfrm>
            <a:off x="1467886" y="2851830"/>
            <a:ext cx="294802" cy="294802"/>
          </a:xfrm>
          <a:prstGeom prst="rect">
            <a:avLst/>
          </a:prstGeom>
          <a:noFill/>
          <a:ln>
            <a:noFill/>
          </a:ln>
        </p:spPr>
      </p:pic>
      <p:sp>
        <p:nvSpPr>
          <p:cNvPr id="761" name="Google Shape;761;p34"/>
          <p:cNvSpPr txBox="1"/>
          <p:nvPr/>
        </p:nvSpPr>
        <p:spPr>
          <a:xfrm>
            <a:off x="548640" y="3374136"/>
            <a:ext cx="2133295"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Solar PV recycling and AfCFTA regional market access</a:t>
            </a:r>
            <a:endParaRPr/>
          </a:p>
        </p:txBody>
      </p:sp>
      <p:sp>
        <p:nvSpPr>
          <p:cNvPr id="762" name="Google Shape;762;p34"/>
          <p:cNvSpPr/>
          <p:nvPr/>
        </p:nvSpPr>
        <p:spPr>
          <a:xfrm>
            <a:off x="3001975" y="2551176"/>
            <a:ext cx="2407615" cy="1481328"/>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3" name="Google Shape;763;p34"/>
          <p:cNvSpPr/>
          <p:nvPr/>
        </p:nvSpPr>
        <p:spPr>
          <a:xfrm>
            <a:off x="3922318" y="2715768"/>
            <a:ext cx="566928" cy="566928"/>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exchange_w.png" id="764" name="Google Shape;764;p34"/>
          <p:cNvPicPr preferRelativeResize="0"/>
          <p:nvPr/>
        </p:nvPicPr>
        <p:blipFill rotWithShape="1">
          <a:blip r:embed="rId7">
            <a:alphaModFix/>
          </a:blip>
          <a:srcRect b="0" l="0" r="0" t="0"/>
          <a:stretch/>
        </p:blipFill>
        <p:spPr>
          <a:xfrm>
            <a:off x="4058381" y="2851830"/>
            <a:ext cx="294802" cy="294802"/>
          </a:xfrm>
          <a:prstGeom prst="rect">
            <a:avLst/>
          </a:prstGeom>
          <a:noFill/>
          <a:ln>
            <a:noFill/>
          </a:ln>
        </p:spPr>
      </p:pic>
      <p:sp>
        <p:nvSpPr>
          <p:cNvPr id="765" name="Google Shape;765;p34"/>
          <p:cNvSpPr txBox="1"/>
          <p:nvPr/>
        </p:nvSpPr>
        <p:spPr>
          <a:xfrm>
            <a:off x="3139135" y="3374136"/>
            <a:ext cx="2133295"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Technology transfer as a condition of market access</a:t>
            </a:r>
            <a:endParaRPr/>
          </a:p>
        </p:txBody>
      </p:sp>
      <p:sp>
        <p:nvSpPr>
          <p:cNvPr id="766" name="Google Shape;766;p34"/>
          <p:cNvSpPr/>
          <p:nvPr/>
        </p:nvSpPr>
        <p:spPr>
          <a:xfrm>
            <a:off x="5592470" y="2551176"/>
            <a:ext cx="2407615" cy="1481328"/>
          </a:xfrm>
          <a:prstGeom prst="roundRect">
            <a:avLst>
              <a:gd fmla="val 12000" name="adj"/>
            </a:avLst>
          </a:prstGeom>
          <a:solidFill>
            <a:srgbClr val="E1EEE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7" name="Google Shape;767;p34"/>
          <p:cNvSpPr/>
          <p:nvPr/>
        </p:nvSpPr>
        <p:spPr>
          <a:xfrm>
            <a:off x="6512814" y="2715768"/>
            <a:ext cx="566928" cy="566928"/>
          </a:xfrm>
          <a:prstGeom prst="ellipse">
            <a:avLst/>
          </a:prstGeom>
          <a:solidFill>
            <a:srgbClr val="00A14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female_w.png" id="768" name="Google Shape;768;p34"/>
          <p:cNvPicPr preferRelativeResize="0"/>
          <p:nvPr/>
        </p:nvPicPr>
        <p:blipFill rotWithShape="1">
          <a:blip r:embed="rId8">
            <a:alphaModFix/>
          </a:blip>
          <a:srcRect b="0" l="0" r="0" t="0"/>
          <a:stretch/>
        </p:blipFill>
        <p:spPr>
          <a:xfrm>
            <a:off x="6648876" y="2851830"/>
            <a:ext cx="294802" cy="294802"/>
          </a:xfrm>
          <a:prstGeom prst="rect">
            <a:avLst/>
          </a:prstGeom>
          <a:noFill/>
          <a:ln>
            <a:noFill/>
          </a:ln>
        </p:spPr>
      </p:pic>
      <p:sp>
        <p:nvSpPr>
          <p:cNvPr id="769" name="Google Shape;769;p34"/>
          <p:cNvSpPr txBox="1"/>
          <p:nvPr/>
        </p:nvSpPr>
        <p:spPr>
          <a:xfrm>
            <a:off x="5729630" y="3374136"/>
            <a:ext cx="2133295" cy="56692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150" u="none" cap="none" strike="noStrike">
                <a:solidFill>
                  <a:srgbClr val="232B30"/>
                </a:solidFill>
                <a:latin typeface="Arial"/>
                <a:ea typeface="Arial"/>
                <a:cs typeface="Arial"/>
                <a:sym typeface="Arial"/>
              </a:rPr>
              <a:t>Gender-targeted procurement and training</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35"/>
          <p:cNvSpPr txBox="1"/>
          <p:nvPr/>
        </p:nvSpPr>
        <p:spPr>
          <a:xfrm>
            <a:off x="868680" y="146304"/>
            <a:ext cx="5669280" cy="21945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1000" u="none" cap="none" strike="noStrike">
                <a:solidFill>
                  <a:srgbClr val="00A14B"/>
                </a:solidFill>
                <a:latin typeface="Arial"/>
                <a:ea typeface="Arial"/>
                <a:cs typeface="Arial"/>
                <a:sym typeface="Arial"/>
              </a:rPr>
              <a:t>6. CONCLUSION · THE BOTTOM LINE</a:t>
            </a:r>
            <a:endParaRPr/>
          </a:p>
        </p:txBody>
      </p:sp>
      <p:sp>
        <p:nvSpPr>
          <p:cNvPr id="775" name="Google Shape;775;p35"/>
          <p:cNvSpPr txBox="1"/>
          <p:nvPr/>
        </p:nvSpPr>
        <p:spPr>
          <a:xfrm>
            <a:off x="868680" y="384048"/>
            <a:ext cx="5852160" cy="42062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US" sz="2200" u="none" cap="none" strike="noStrike">
                <a:solidFill>
                  <a:srgbClr val="232B30"/>
                </a:solidFill>
                <a:latin typeface="Arial"/>
                <a:ea typeface="Arial"/>
                <a:cs typeface="Arial"/>
                <a:sym typeface="Arial"/>
              </a:rPr>
              <a:t>Growth alone is not enough</a:t>
            </a:r>
            <a:endParaRPr/>
          </a:p>
        </p:txBody>
      </p:sp>
      <p:sp>
        <p:nvSpPr>
          <p:cNvPr id="776" name="Google Shape;776;p35"/>
          <p:cNvSpPr/>
          <p:nvPr/>
        </p:nvSpPr>
        <p:spPr>
          <a:xfrm>
            <a:off x="365760" y="960120"/>
            <a:ext cx="7635240" cy="3090672"/>
          </a:xfrm>
          <a:prstGeom prst="roundRect">
            <a:avLst>
              <a:gd fmla="val 8000" name="adj"/>
            </a:avLst>
          </a:prstGeom>
          <a:solidFill>
            <a:srgbClr val="1E4D3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77" name="Google Shape;777;p35"/>
          <p:cNvSpPr/>
          <p:nvPr/>
        </p:nvSpPr>
        <p:spPr>
          <a:xfrm>
            <a:off x="640080" y="1252728"/>
            <a:ext cx="566928" cy="566928"/>
          </a:xfrm>
          <a:prstGeom prst="ellipse">
            <a:avLst/>
          </a:prstGeom>
          <a:solidFill>
            <a:srgbClr val="FFDE1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2000" u="none" cap="none" strike="noStrike">
                <a:solidFill>
                  <a:srgbClr val="1E4D36"/>
                </a:solidFill>
                <a:latin typeface="Arial"/>
                <a:ea typeface="Arial"/>
                <a:cs typeface="Arial"/>
                <a:sym typeface="Arial"/>
              </a:rPr>
              <a:t>1</a:t>
            </a:r>
            <a:endParaRPr/>
          </a:p>
        </p:txBody>
      </p:sp>
      <p:sp>
        <p:nvSpPr>
          <p:cNvPr id="778" name="Google Shape;778;p35"/>
          <p:cNvSpPr txBox="1"/>
          <p:nvPr/>
        </p:nvSpPr>
        <p:spPr>
          <a:xfrm>
            <a:off x="1417320" y="1143000"/>
            <a:ext cx="6355080" cy="78638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300" u="none" cap="none" strike="noStrike">
                <a:solidFill>
                  <a:srgbClr val="FFFFFF"/>
                </a:solidFill>
                <a:latin typeface="Arial"/>
                <a:ea typeface="Arial"/>
                <a:cs typeface="Arial"/>
                <a:sym typeface="Arial"/>
              </a:rPr>
              <a:t>The market is growing fast, but Ghana’s firms mostly import, distribute, install and maintain, while cells, modules and inverters are made elsewhere.</a:t>
            </a:r>
            <a:endParaRPr/>
          </a:p>
        </p:txBody>
      </p:sp>
      <p:sp>
        <p:nvSpPr>
          <p:cNvPr id="779" name="Google Shape;779;p35"/>
          <p:cNvSpPr/>
          <p:nvPr/>
        </p:nvSpPr>
        <p:spPr>
          <a:xfrm>
            <a:off x="640080" y="2194560"/>
            <a:ext cx="566928" cy="566928"/>
          </a:xfrm>
          <a:prstGeom prst="ellipse">
            <a:avLst/>
          </a:prstGeom>
          <a:solidFill>
            <a:srgbClr val="FFDE1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2000" u="none" cap="none" strike="noStrike">
                <a:solidFill>
                  <a:srgbClr val="1E4D36"/>
                </a:solidFill>
                <a:latin typeface="Arial"/>
                <a:ea typeface="Arial"/>
                <a:cs typeface="Arial"/>
                <a:sym typeface="Arial"/>
              </a:rPr>
              <a:t>2</a:t>
            </a:r>
            <a:endParaRPr/>
          </a:p>
        </p:txBody>
      </p:sp>
      <p:sp>
        <p:nvSpPr>
          <p:cNvPr id="780" name="Google Shape;780;p35"/>
          <p:cNvSpPr txBox="1"/>
          <p:nvPr/>
        </p:nvSpPr>
        <p:spPr>
          <a:xfrm>
            <a:off x="1417320" y="2084832"/>
            <a:ext cx="6355080" cy="78638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300" u="none" cap="none" strike="noStrike">
                <a:solidFill>
                  <a:srgbClr val="FFFFFF"/>
                </a:solidFill>
                <a:latin typeface="Arial"/>
                <a:ea typeface="Arial"/>
                <a:cs typeface="Arial"/>
                <a:sym typeface="Arial"/>
              </a:rPr>
              <a:t>Short-term, project-based work and the low participation of women limit who benefits from the transition.</a:t>
            </a:r>
            <a:endParaRPr/>
          </a:p>
        </p:txBody>
      </p:sp>
      <p:sp>
        <p:nvSpPr>
          <p:cNvPr id="781" name="Google Shape;781;p35"/>
          <p:cNvSpPr/>
          <p:nvPr/>
        </p:nvSpPr>
        <p:spPr>
          <a:xfrm>
            <a:off x="640080" y="3136392"/>
            <a:ext cx="566928" cy="566928"/>
          </a:xfrm>
          <a:prstGeom prst="ellipse">
            <a:avLst/>
          </a:prstGeom>
          <a:solidFill>
            <a:srgbClr val="FFDE1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US" sz="2000" u="none" cap="none" strike="noStrike">
                <a:solidFill>
                  <a:srgbClr val="1E4D36"/>
                </a:solidFill>
                <a:latin typeface="Arial"/>
                <a:ea typeface="Arial"/>
                <a:cs typeface="Arial"/>
                <a:sym typeface="Arial"/>
              </a:rPr>
              <a:t>3</a:t>
            </a:r>
            <a:endParaRPr/>
          </a:p>
        </p:txBody>
      </p:sp>
      <p:sp>
        <p:nvSpPr>
          <p:cNvPr id="782" name="Google Shape;782;p35"/>
          <p:cNvSpPr txBox="1"/>
          <p:nvPr/>
        </p:nvSpPr>
        <p:spPr>
          <a:xfrm>
            <a:off x="1417320" y="3026664"/>
            <a:ext cx="6355080" cy="78638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0" lang="en-US" sz="1300" u="none" cap="none" strike="noStrike">
                <a:solidFill>
                  <a:srgbClr val="FFFFFF"/>
                </a:solidFill>
                <a:latin typeface="Arial"/>
                <a:ea typeface="Arial"/>
                <a:cs typeface="Arial"/>
                <a:sym typeface="Arial"/>
              </a:rPr>
              <a:t>Finance, public procurement, skills, certification and consistent local-content policy can move Ghana up the value chain.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36"/>
          <p:cNvSpPr txBox="1"/>
          <p:nvPr>
            <p:ph type="ctrTitle"/>
          </p:nvPr>
        </p:nvSpPr>
        <p:spPr>
          <a:xfrm>
            <a:off x="875621" y="523126"/>
            <a:ext cx="4684500" cy="1620300"/>
          </a:xfrm>
          <a:prstGeom prst="rect">
            <a:avLst/>
          </a:prstGeom>
          <a:noFill/>
          <a:ln>
            <a:noFill/>
          </a:ln>
        </p:spPr>
        <p:txBody>
          <a:bodyPr anchorCtr="0" anchor="b" bIns="0" lIns="68575" spcFirstLastPara="1" rIns="68575" wrap="square" tIns="34275">
            <a:noAutofit/>
          </a:bodyPr>
          <a:lstStyle/>
          <a:p>
            <a:pPr indent="0" lvl="0" marL="0" rtl="0" algn="l">
              <a:lnSpc>
                <a:spcPct val="80000"/>
              </a:lnSpc>
              <a:spcBef>
                <a:spcPts val="0"/>
              </a:spcBef>
              <a:spcAft>
                <a:spcPts val="0"/>
              </a:spcAft>
              <a:buClr>
                <a:schemeClr val="lt1"/>
              </a:buClr>
              <a:buSzPts val="4500"/>
              <a:buFont typeface="Arial"/>
              <a:buNone/>
            </a:pPr>
            <a:r>
              <a:rPr lang="en-US"/>
              <a:t>Thank You!</a:t>
            </a:r>
            <a:endParaRPr/>
          </a:p>
        </p:txBody>
      </p:sp>
      <p:sp>
        <p:nvSpPr>
          <p:cNvPr id="788" name="Google Shape;788;p36"/>
          <p:cNvSpPr txBox="1"/>
          <p:nvPr>
            <p:ph idx="1" type="subTitle"/>
          </p:nvPr>
        </p:nvSpPr>
        <p:spPr>
          <a:xfrm>
            <a:off x="875621" y="2177893"/>
            <a:ext cx="4684500" cy="684600"/>
          </a:xfrm>
          <a:prstGeom prst="rect">
            <a:avLst/>
          </a:prstGeom>
          <a:noFill/>
          <a:ln>
            <a:noFill/>
          </a:ln>
        </p:spPr>
        <p:txBody>
          <a:bodyPr anchorCtr="0" anchor="ctr" bIns="34275" lIns="68575" spcFirstLastPara="1" rIns="68575" wrap="square" tIns="34275">
            <a:noAutofit/>
          </a:bodyPr>
          <a:lstStyle/>
          <a:p>
            <a:pPr indent="-361950" lvl="0" marL="457200" rtl="0" algn="l">
              <a:lnSpc>
                <a:spcPct val="90000"/>
              </a:lnSpc>
              <a:spcBef>
                <a:spcPts val="800"/>
              </a:spcBef>
              <a:spcAft>
                <a:spcPts val="0"/>
              </a:spcAft>
              <a:buClr>
                <a:schemeClr val="lt1"/>
              </a:buClr>
              <a:buSzPts val="24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a:themeElements>
    <a:clrScheme name="Custom 3">
      <a:dk1>
        <a:srgbClr val="000000"/>
      </a:dk1>
      <a:lt1>
        <a:srgbClr val="FFFFFF"/>
      </a:lt1>
      <a:dk2>
        <a:srgbClr val="20409A"/>
      </a:dk2>
      <a:lt2>
        <a:srgbClr val="EAE5EB"/>
      </a:lt2>
      <a:accent1>
        <a:srgbClr val="00A14B"/>
      </a:accent1>
      <a:accent2>
        <a:srgbClr val="20409A"/>
      </a:accent2>
      <a:accent3>
        <a:srgbClr val="FFDE17"/>
      </a:accent3>
      <a:accent4>
        <a:srgbClr val="9DCC9D"/>
      </a:accent4>
      <a:accent5>
        <a:srgbClr val="A3A3C1"/>
      </a:accent5>
      <a:accent6>
        <a:srgbClr val="37335B"/>
      </a:accent6>
      <a:hlink>
        <a:srgbClr val="0066FF"/>
      </a:hlink>
      <a:folHlink>
        <a:srgbClr val="8387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James Musonda</dc:creator>
</cp:coreProperties>
</file>