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9144000" cy="6858000"/>
  <p:embeddedFontLst>
    <p:embeddedFont>
      <p:font typeface="Noto Sans Symbols" panose="020B0604020202020204" charset="0"/>
      <p:regular r:id="rId34"/>
      <p:bold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Om5J+P4dHtkDR/qzJhHocXpcJ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ZA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h2b8360e76c9ecc7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857250"/>
            <a:ext cx="73152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h2b8360e76c9ecc78_0_6:notes"/>
          <p:cNvSpPr txBox="1">
            <a:spLocks noGrp="1"/>
          </p:cNvSpPr>
          <p:nvPr>
            <p:ph type="body" idx="1"/>
          </p:nvPr>
        </p:nvSpPr>
        <p:spPr>
          <a:xfrm>
            <a:off x="914400" y="3300413"/>
            <a:ext cx="73152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h2b8360e76c9ecc78_0_6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f0620e684b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8" name="Google Shape;158;g3f0620e684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h3588ba0e585c47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h3588ba0e585c47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h529910c226bbd4ad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h529910c226bbd4ad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h529910c226bbd4ad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4" name="Google Shape;194;h529910c226bbd4a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6" name="Google Shape;2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" name="Google Shape;2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4" name="Google Shape;22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6" name="Google Shape;23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h529910c226bbd4ad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5" name="Google Shape;245;h529910c226bbd4ad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h529910c226bbd4ad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h529910c226bbd4ad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9" name="Google Shape;26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1" name="Google Shape;28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h8d8fbc80d59e69a_0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2" name="Google Shape;292;h8d8fbc80d59e69a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h8d8fbc80d59e69a_0_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1" name="Google Shape;301;h8d8fbc80d59e69a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h8d8fbc80d59e69a_0_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0" name="Google Shape;310;h8d8fbc80d59e69a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h8d8fbc80d59e69a_0_1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9" name="Google Shape;319;h8d8fbc80d59e69a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h8d8fbc80d59e69a_0_1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8" name="Google Shape;328;h8d8fbc80d59e69a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h8d8fbc80d59e69a_0_1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7" name="Google Shape;337;h8d8fbc80d59e69a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6" name="Google Shape;346;p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7" name="Google Shape;347;p9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ZA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h8d8fbc80d59e69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2" name="Google Shape;352;h8d8fbc80d59e6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h8d8fbc80d59e69a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0" name="Google Shape;360;h8d8fbc80d59e69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h8d8fbc80d59e69a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8" name="Google Shape;368;h8d8fbc80d59e69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h8d8fbc80d59e69a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h8d8fbc80d59e69a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h8d8fbc80d59e69a_0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4" name="Google Shape;384;h8d8fbc80d59e69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/>
          <p:nvPr/>
        </p:nvSpPr>
        <p:spPr>
          <a:xfrm rot="5400000">
            <a:off x="11024507" y="-1"/>
            <a:ext cx="1167493" cy="1167493"/>
          </a:xfrm>
          <a:custGeom>
            <a:avLst/>
            <a:gdLst/>
            <a:ahLst/>
            <a:cxnLst/>
            <a:rect l="l" t="t" r="r" b="b"/>
            <a:pathLst>
              <a:path w="862693" h="862693" extrusionOk="0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1"/>
          <p:cNvSpPr txBox="1">
            <a:spLocks noGrp="1"/>
          </p:cNvSpPr>
          <p:nvPr>
            <p:ph type="ctrTitle"/>
          </p:nvPr>
        </p:nvSpPr>
        <p:spPr>
          <a:xfrm>
            <a:off x="4651740" y="576469"/>
            <a:ext cx="5768168" cy="3486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" name="Google Shape;18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3215" y="5516881"/>
            <a:ext cx="8915339" cy="743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1"/>
          <p:cNvPicPr preferRelativeResize="0"/>
          <p:nvPr/>
        </p:nvPicPr>
        <p:blipFill rotWithShape="1">
          <a:blip r:embed="rId3">
            <a:alphaModFix/>
          </a:blip>
          <a:srcRect r="30119" b="32692"/>
          <a:stretch/>
        </p:blipFill>
        <p:spPr>
          <a:xfrm>
            <a:off x="923216" y="1167492"/>
            <a:ext cx="2964414" cy="2911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21;p12"/>
          <p:cNvGrpSpPr/>
          <p:nvPr/>
        </p:nvGrpSpPr>
        <p:grpSpPr>
          <a:xfrm>
            <a:off x="1" y="0"/>
            <a:ext cx="12191999" cy="3611105"/>
            <a:chOff x="1" y="0"/>
            <a:chExt cx="12191999" cy="3611105"/>
          </a:xfrm>
        </p:grpSpPr>
        <p:sp>
          <p:nvSpPr>
            <p:cNvPr id="22" name="Google Shape;22;p12"/>
            <p:cNvSpPr/>
            <p:nvPr/>
          </p:nvSpPr>
          <p:spPr>
            <a:xfrm flipH="1">
              <a:off x="8580896" y="1"/>
              <a:ext cx="3611104" cy="3611104"/>
            </a:xfrm>
            <a:custGeom>
              <a:avLst/>
              <a:gdLst/>
              <a:ahLst/>
              <a:cxnLst/>
              <a:rect l="l" t="t" r="r" b="b"/>
              <a:pathLst>
                <a:path w="1167493" h="1167493" extrusionOk="0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2"/>
            <p:cNvSpPr/>
            <p:nvPr/>
          </p:nvSpPr>
          <p:spPr>
            <a:xfrm>
              <a:off x="1" y="0"/>
              <a:ext cx="933856" cy="933856"/>
            </a:xfrm>
            <a:custGeom>
              <a:avLst/>
              <a:gdLst/>
              <a:ahLst/>
              <a:cxnLst/>
              <a:rect l="l" t="t" r="r" b="b"/>
              <a:pathLst>
                <a:path w="862693" h="862693" extrusionOk="0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1158864" y="102021"/>
            <a:ext cx="9779183" cy="1744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1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1158865" y="2017467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6" name="Google Shape;26;p12"/>
          <p:cNvPicPr preferRelativeResize="0"/>
          <p:nvPr/>
        </p:nvPicPr>
        <p:blipFill rotWithShape="1">
          <a:blip r:embed="rId2">
            <a:alphaModFix/>
          </a:blip>
          <a:srcRect r="30119" b="32692"/>
          <a:stretch/>
        </p:blipFill>
        <p:spPr>
          <a:xfrm>
            <a:off x="282477" y="5637359"/>
            <a:ext cx="985243" cy="967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6644" y="5955691"/>
            <a:ext cx="5023012" cy="41908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10153276" y="5956684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1"/>
          <p:cNvSpPr/>
          <p:nvPr/>
        </p:nvSpPr>
        <p:spPr>
          <a:xfrm>
            <a:off x="-54881" y="-1"/>
            <a:ext cx="1167493" cy="1167493"/>
          </a:xfrm>
          <a:custGeom>
            <a:avLst/>
            <a:gdLst/>
            <a:ahLst/>
            <a:cxnLst/>
            <a:rect l="l" t="t" r="r" b="b"/>
            <a:pathLst>
              <a:path w="862693" h="862693" extrusionOk="0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31"/>
          <p:cNvSpPr txBox="1">
            <a:spLocks noGrp="1"/>
          </p:cNvSpPr>
          <p:nvPr>
            <p:ph type="ctrTitle"/>
          </p:nvPr>
        </p:nvSpPr>
        <p:spPr>
          <a:xfrm>
            <a:off x="1545181" y="1933367"/>
            <a:ext cx="6220278" cy="1325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subTitle" idx="1"/>
          </p:nvPr>
        </p:nvSpPr>
        <p:spPr>
          <a:xfrm>
            <a:off x="1545180" y="3428999"/>
            <a:ext cx="6220277" cy="588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0" i="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3" name="Google Shape;33;p31"/>
          <p:cNvSpPr/>
          <p:nvPr/>
        </p:nvSpPr>
        <p:spPr>
          <a:xfrm>
            <a:off x="9121553" y="-1"/>
            <a:ext cx="6858001" cy="6858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34;p31"/>
          <p:cNvPicPr preferRelativeResize="0"/>
          <p:nvPr/>
        </p:nvPicPr>
        <p:blipFill rotWithShape="1">
          <a:blip r:embed="rId2">
            <a:alphaModFix/>
          </a:blip>
          <a:srcRect r="30119" b="32692"/>
          <a:stretch/>
        </p:blipFill>
        <p:spPr>
          <a:xfrm>
            <a:off x="282477" y="5039830"/>
            <a:ext cx="1496246" cy="1469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4964" y="5564986"/>
            <a:ext cx="5023012" cy="419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 2">
  <p:cSld name="1_Title and content 2">
    <p:bg>
      <p:bgPr>
        <a:solidFill>
          <a:schemeClr val="accen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oogle Shape;37;p20"/>
          <p:cNvGrpSpPr/>
          <p:nvPr/>
        </p:nvGrpSpPr>
        <p:grpSpPr>
          <a:xfrm>
            <a:off x="0" y="0"/>
            <a:ext cx="12208822" cy="6858002"/>
            <a:chOff x="0" y="0"/>
            <a:chExt cx="12208822" cy="6858002"/>
          </a:xfrm>
        </p:grpSpPr>
        <p:sp>
          <p:nvSpPr>
            <p:cNvPr id="38" name="Google Shape;38;p20"/>
            <p:cNvSpPr/>
            <p:nvPr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0"/>
            <p:cNvSpPr/>
            <p:nvPr/>
          </p:nvSpPr>
          <p:spPr>
            <a:xfrm>
              <a:off x="1" y="0"/>
              <a:ext cx="933856" cy="933856"/>
            </a:xfrm>
            <a:custGeom>
              <a:avLst/>
              <a:gdLst/>
              <a:ahLst/>
              <a:cxnLst/>
              <a:rect l="l" t="t" r="r" b="b"/>
              <a:pathLst>
                <a:path w="862693" h="862693" extrusionOk="0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" name="Google Shape;40;p20"/>
          <p:cNvSpPr txBox="1">
            <a:spLocks noGrp="1"/>
          </p:cNvSpPr>
          <p:nvPr>
            <p:ph type="title"/>
          </p:nvPr>
        </p:nvSpPr>
        <p:spPr>
          <a:xfrm>
            <a:off x="1167492" y="45085"/>
            <a:ext cx="9779183" cy="160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sz="42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sldNum" idx="12"/>
          </p:nvPr>
        </p:nvSpPr>
        <p:spPr>
          <a:xfrm>
            <a:off x="10153276" y="598267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pic>
        <p:nvPicPr>
          <p:cNvPr id="42" name="Google Shape;42;p20"/>
          <p:cNvPicPr preferRelativeResize="0"/>
          <p:nvPr/>
        </p:nvPicPr>
        <p:blipFill rotWithShape="1">
          <a:blip r:embed="rId2">
            <a:alphaModFix/>
          </a:blip>
          <a:srcRect r="30119" b="32692"/>
          <a:stretch/>
        </p:blipFill>
        <p:spPr>
          <a:xfrm>
            <a:off x="282477" y="5637359"/>
            <a:ext cx="985243" cy="967563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20"/>
          <p:cNvSpPr txBox="1">
            <a:spLocks noGrp="1"/>
          </p:cNvSpPr>
          <p:nvPr>
            <p:ph type="body" idx="1"/>
          </p:nvPr>
        </p:nvSpPr>
        <p:spPr>
          <a:xfrm>
            <a:off x="1166088" y="2652713"/>
            <a:ext cx="5394959" cy="2649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>
            <a:spLocks noGrp="1"/>
          </p:cNvSpPr>
          <p:nvPr>
            <p:ph type="pic" idx="2"/>
          </p:nvPr>
        </p:nvSpPr>
        <p:spPr>
          <a:xfrm>
            <a:off x="7317920" y="1447800"/>
            <a:ext cx="4214010" cy="42140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pic>
        <p:nvPicPr>
          <p:cNvPr id="45" name="Google Shape;4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6644" y="5955691"/>
            <a:ext cx="5023012" cy="419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" type="title">
  <p:cSld name="TITL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6"/>
          <p:cNvSpPr/>
          <p:nvPr/>
        </p:nvSpPr>
        <p:spPr>
          <a:xfrm>
            <a:off x="-10634" y="0"/>
            <a:ext cx="9109973" cy="5358809"/>
          </a:xfrm>
          <a:custGeom>
            <a:avLst/>
            <a:gdLst/>
            <a:ahLst/>
            <a:cxnLst/>
            <a:rect l="l" t="t" r="r" b="b"/>
            <a:pathLst>
              <a:path w="11658597" h="6858000" extrusionOk="0">
                <a:moveTo>
                  <a:pt x="0" y="0"/>
                </a:moveTo>
                <a:lnTo>
                  <a:pt x="8229597" y="0"/>
                </a:lnTo>
                <a:cubicBezTo>
                  <a:pt x="10123381" y="0"/>
                  <a:pt x="11658597" y="1535216"/>
                  <a:pt x="11658597" y="3429000"/>
                </a:cubicBezTo>
                <a:cubicBezTo>
                  <a:pt x="11658597" y="5322784"/>
                  <a:pt x="10123381" y="6858000"/>
                  <a:pt x="8229597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6"/>
          <p:cNvSpPr/>
          <p:nvPr/>
        </p:nvSpPr>
        <p:spPr>
          <a:xfrm>
            <a:off x="0" y="5358809"/>
            <a:ext cx="12192000" cy="14991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6"/>
          <p:cNvSpPr txBox="1">
            <a:spLocks noGrp="1"/>
          </p:cNvSpPr>
          <p:nvPr>
            <p:ph type="ctrTitle"/>
          </p:nvPr>
        </p:nvSpPr>
        <p:spPr>
          <a:xfrm>
            <a:off x="1167494" y="697501"/>
            <a:ext cx="6245912" cy="216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6"/>
          <p:cNvSpPr txBox="1">
            <a:spLocks noGrp="1"/>
          </p:cNvSpPr>
          <p:nvPr>
            <p:ph type="subTitle" idx="1"/>
          </p:nvPr>
        </p:nvSpPr>
        <p:spPr>
          <a:xfrm>
            <a:off x="1167494" y="2903857"/>
            <a:ext cx="6245912" cy="91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sldNum" idx="12"/>
          </p:nvPr>
        </p:nvSpPr>
        <p:spPr>
          <a:xfrm>
            <a:off x="10153276" y="598267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pic>
        <p:nvPicPr>
          <p:cNvPr id="52" name="Google Shape;52;p16"/>
          <p:cNvPicPr preferRelativeResize="0"/>
          <p:nvPr/>
        </p:nvPicPr>
        <p:blipFill rotWithShape="1">
          <a:blip r:embed="rId2">
            <a:alphaModFix/>
          </a:blip>
          <a:srcRect r="30119" b="32692"/>
          <a:stretch/>
        </p:blipFill>
        <p:spPr>
          <a:xfrm>
            <a:off x="282477" y="5637359"/>
            <a:ext cx="985243" cy="967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6644" y="5955691"/>
            <a:ext cx="5023012" cy="419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bg>
      <p:bgPr>
        <a:solidFill>
          <a:schemeClr val="accent2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5"/>
          <p:cNvGrpSpPr/>
          <p:nvPr/>
        </p:nvGrpSpPr>
        <p:grpSpPr>
          <a:xfrm>
            <a:off x="0" y="0"/>
            <a:ext cx="12208822" cy="6858002"/>
            <a:chOff x="0" y="0"/>
            <a:chExt cx="12208822" cy="6858002"/>
          </a:xfrm>
        </p:grpSpPr>
        <p:sp>
          <p:nvSpPr>
            <p:cNvPr id="56" name="Google Shape;56;p15"/>
            <p:cNvSpPr/>
            <p:nvPr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5"/>
            <p:cNvSpPr/>
            <p:nvPr/>
          </p:nvSpPr>
          <p:spPr>
            <a:xfrm>
              <a:off x="1" y="0"/>
              <a:ext cx="933856" cy="933856"/>
            </a:xfrm>
            <a:custGeom>
              <a:avLst/>
              <a:gdLst/>
              <a:ahLst/>
              <a:cxnLst/>
              <a:rect l="l" t="t" r="r" b="b"/>
              <a:pathLst>
                <a:path w="862693" h="862693" extrusionOk="0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1167492" y="45085"/>
            <a:ext cx="9779183" cy="160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sz="42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1"/>
          </p:nvPr>
        </p:nvSpPr>
        <p:spPr>
          <a:xfrm>
            <a:off x="1166087" y="2652713"/>
            <a:ext cx="9780587" cy="242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10153276" y="598267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pic>
        <p:nvPicPr>
          <p:cNvPr id="61" name="Google Shape;61;p15"/>
          <p:cNvPicPr preferRelativeResize="0"/>
          <p:nvPr/>
        </p:nvPicPr>
        <p:blipFill rotWithShape="1">
          <a:blip r:embed="rId2">
            <a:alphaModFix/>
          </a:blip>
          <a:srcRect r="30119" b="32692"/>
          <a:stretch/>
        </p:blipFill>
        <p:spPr>
          <a:xfrm>
            <a:off x="282477" y="5637359"/>
            <a:ext cx="985243" cy="967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6644" y="5955691"/>
            <a:ext cx="5023012" cy="419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Right Image">
  <p:cSld name="Title and Right Imag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13"/>
          <p:cNvGrpSpPr/>
          <p:nvPr/>
        </p:nvGrpSpPr>
        <p:grpSpPr>
          <a:xfrm flipH="1">
            <a:off x="1" y="0"/>
            <a:ext cx="12191999" cy="3611105"/>
            <a:chOff x="1" y="0"/>
            <a:chExt cx="12191999" cy="3611105"/>
          </a:xfrm>
        </p:grpSpPr>
        <p:sp>
          <p:nvSpPr>
            <p:cNvPr id="65" name="Google Shape;65;p13"/>
            <p:cNvSpPr/>
            <p:nvPr/>
          </p:nvSpPr>
          <p:spPr>
            <a:xfrm flipH="1">
              <a:off x="8580896" y="1"/>
              <a:ext cx="3611104" cy="3611104"/>
            </a:xfrm>
            <a:custGeom>
              <a:avLst/>
              <a:gdLst/>
              <a:ahLst/>
              <a:cxnLst/>
              <a:rect l="l" t="t" r="r" b="b"/>
              <a:pathLst>
                <a:path w="1167493" h="1167493" extrusionOk="0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1" y="0"/>
              <a:ext cx="933856" cy="933856"/>
            </a:xfrm>
            <a:custGeom>
              <a:avLst/>
              <a:gdLst/>
              <a:ahLst/>
              <a:cxnLst/>
              <a:rect l="l" t="t" r="r" b="b"/>
              <a:pathLst>
                <a:path w="862693" h="862693" extrusionOk="0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1167492" y="1371600"/>
            <a:ext cx="5486400" cy="3742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>
            <a:spLocks noGrp="1"/>
          </p:cNvSpPr>
          <p:nvPr>
            <p:ph type="pic" idx="2"/>
          </p:nvPr>
        </p:nvSpPr>
        <p:spPr>
          <a:xfrm>
            <a:off x="7183438" y="1168400"/>
            <a:ext cx="4500562" cy="452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9" name="Google Shape;69;p13"/>
          <p:cNvSpPr txBox="1">
            <a:spLocks noGrp="1"/>
          </p:cNvSpPr>
          <p:nvPr>
            <p:ph type="sldNum" idx="12"/>
          </p:nvPr>
        </p:nvSpPr>
        <p:spPr>
          <a:xfrm>
            <a:off x="10153276" y="598267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pic>
        <p:nvPicPr>
          <p:cNvPr id="70" name="Google Shape;70;p13"/>
          <p:cNvPicPr preferRelativeResize="0"/>
          <p:nvPr/>
        </p:nvPicPr>
        <p:blipFill rotWithShape="1">
          <a:blip r:embed="rId2">
            <a:alphaModFix/>
          </a:blip>
          <a:srcRect r="30119" b="32692"/>
          <a:stretch/>
        </p:blipFill>
        <p:spPr>
          <a:xfrm>
            <a:off x="282477" y="5637359"/>
            <a:ext cx="985243" cy="967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6644" y="5955691"/>
            <a:ext cx="5023012" cy="419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eft Image">
  <p:cSld name="Title and Left Imag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14"/>
          <p:cNvGrpSpPr/>
          <p:nvPr/>
        </p:nvGrpSpPr>
        <p:grpSpPr>
          <a:xfrm>
            <a:off x="1" y="0"/>
            <a:ext cx="12191999" cy="3611105"/>
            <a:chOff x="1" y="0"/>
            <a:chExt cx="12191999" cy="3611105"/>
          </a:xfrm>
        </p:grpSpPr>
        <p:sp>
          <p:nvSpPr>
            <p:cNvPr id="74" name="Google Shape;74;p14"/>
            <p:cNvSpPr/>
            <p:nvPr/>
          </p:nvSpPr>
          <p:spPr>
            <a:xfrm flipH="1">
              <a:off x="8580896" y="1"/>
              <a:ext cx="3611104" cy="3611104"/>
            </a:xfrm>
            <a:custGeom>
              <a:avLst/>
              <a:gdLst/>
              <a:ahLst/>
              <a:cxnLst/>
              <a:rect l="l" t="t" r="r" b="b"/>
              <a:pathLst>
                <a:path w="1167493" h="1167493" extrusionOk="0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1" y="0"/>
              <a:ext cx="933856" cy="933856"/>
            </a:xfrm>
            <a:custGeom>
              <a:avLst/>
              <a:gdLst/>
              <a:ahLst/>
              <a:cxnLst/>
              <a:rect l="l" t="t" r="r" b="b"/>
              <a:pathLst>
                <a:path w="862693" h="862693" extrusionOk="0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>
            <a:off x="5943600" y="457200"/>
            <a:ext cx="512064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ubTitle" idx="1"/>
          </p:nvPr>
        </p:nvSpPr>
        <p:spPr>
          <a:xfrm>
            <a:off x="5943598" y="3657600"/>
            <a:ext cx="512064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0" i="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8" name="Google Shape;78;p14"/>
          <p:cNvSpPr>
            <a:spLocks noGrp="1"/>
          </p:cNvSpPr>
          <p:nvPr>
            <p:ph type="pic" idx="2"/>
          </p:nvPr>
        </p:nvSpPr>
        <p:spPr>
          <a:xfrm>
            <a:off x="904238" y="888251"/>
            <a:ext cx="4500562" cy="452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10153276" y="598267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pic>
        <p:nvPicPr>
          <p:cNvPr id="80" name="Google Shape;80;p14"/>
          <p:cNvPicPr preferRelativeResize="0"/>
          <p:nvPr/>
        </p:nvPicPr>
        <p:blipFill rotWithShape="1">
          <a:blip r:embed="rId2">
            <a:alphaModFix/>
          </a:blip>
          <a:srcRect r="30119" b="32692"/>
          <a:stretch/>
        </p:blipFill>
        <p:spPr>
          <a:xfrm>
            <a:off x="282477" y="5637359"/>
            <a:ext cx="985243" cy="967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6644" y="5955691"/>
            <a:ext cx="5023012" cy="419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2 Column Content">
  <p:cSld name="Title and 2 Column Conte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7"/>
          <p:cNvGrpSpPr/>
          <p:nvPr/>
        </p:nvGrpSpPr>
        <p:grpSpPr>
          <a:xfrm>
            <a:off x="1" y="0"/>
            <a:ext cx="12191999" cy="3611105"/>
            <a:chOff x="1" y="0"/>
            <a:chExt cx="12191999" cy="3611105"/>
          </a:xfrm>
        </p:grpSpPr>
        <p:sp>
          <p:nvSpPr>
            <p:cNvPr id="84" name="Google Shape;84;p17"/>
            <p:cNvSpPr/>
            <p:nvPr/>
          </p:nvSpPr>
          <p:spPr>
            <a:xfrm flipH="1">
              <a:off x="8580896" y="1"/>
              <a:ext cx="3611104" cy="3611104"/>
            </a:xfrm>
            <a:custGeom>
              <a:avLst/>
              <a:gdLst/>
              <a:ahLst/>
              <a:cxnLst/>
              <a:rect l="l" t="t" r="r" b="b"/>
              <a:pathLst>
                <a:path w="1167493" h="1167493" extrusionOk="0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7"/>
            <p:cNvSpPr/>
            <p:nvPr/>
          </p:nvSpPr>
          <p:spPr>
            <a:xfrm>
              <a:off x="1" y="0"/>
              <a:ext cx="933856" cy="933856"/>
            </a:xfrm>
            <a:custGeom>
              <a:avLst/>
              <a:gdLst/>
              <a:ahLst/>
              <a:cxnLst/>
              <a:rect l="l" t="t" r="r" b="b"/>
              <a:pathLst>
                <a:path w="862693" h="862693" extrusionOk="0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1167492" y="136526"/>
            <a:ext cx="9601200" cy="1653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1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1167493" y="2023984"/>
            <a:ext cx="4663440" cy="333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2"/>
          </p:nvPr>
        </p:nvSpPr>
        <p:spPr>
          <a:xfrm>
            <a:off x="6283235" y="2023984"/>
            <a:ext cx="4663440" cy="333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sldNum" idx="12"/>
          </p:nvPr>
        </p:nvSpPr>
        <p:spPr>
          <a:xfrm>
            <a:off x="10153276" y="598267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 r="30119" b="32692"/>
          <a:stretch/>
        </p:blipFill>
        <p:spPr>
          <a:xfrm>
            <a:off x="282477" y="5637359"/>
            <a:ext cx="985243" cy="967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6644" y="5955691"/>
            <a:ext cx="5023012" cy="419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Image 2">
  <p:cSld name="Title and Content and Image 2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/>
          <p:nvPr/>
        </p:nvSpPr>
        <p:spPr>
          <a:xfrm rot="5400000">
            <a:off x="8580896" y="0"/>
            <a:ext cx="3611104" cy="3611104"/>
          </a:xfrm>
          <a:custGeom>
            <a:avLst/>
            <a:gdLst/>
            <a:ahLst/>
            <a:cxnLst/>
            <a:rect l="l" t="t" r="r" b="b"/>
            <a:pathLst>
              <a:path w="1167493" h="1167493" extrusionOk="0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5549489" y="457199"/>
            <a:ext cx="5943599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1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8"/>
          <p:cNvSpPr>
            <a:spLocks noGrp="1"/>
          </p:cNvSpPr>
          <p:nvPr>
            <p:ph type="body" idx="1"/>
          </p:nvPr>
        </p:nvSpPr>
        <p:spPr>
          <a:xfrm>
            <a:off x="823108" y="640080"/>
            <a:ext cx="4297680" cy="42976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2"/>
          </p:nvPr>
        </p:nvSpPr>
        <p:spPr>
          <a:xfrm>
            <a:off x="5549490" y="2706370"/>
            <a:ext cx="5943600" cy="241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sldNum" idx="12"/>
          </p:nvPr>
        </p:nvSpPr>
        <p:spPr>
          <a:xfrm>
            <a:off x="10153276" y="598267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 rotWithShape="1">
          <a:blip r:embed="rId2">
            <a:alphaModFix/>
          </a:blip>
          <a:srcRect r="30119" b="32692"/>
          <a:stretch/>
        </p:blipFill>
        <p:spPr>
          <a:xfrm>
            <a:off x="282477" y="5637359"/>
            <a:ext cx="985243" cy="967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6644" y="5955691"/>
            <a:ext cx="5023012" cy="419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2 Column Content">
  <p:cSld name="1_Title and 2 Column Conte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21"/>
          <p:cNvGrpSpPr/>
          <p:nvPr/>
        </p:nvGrpSpPr>
        <p:grpSpPr>
          <a:xfrm>
            <a:off x="1" y="0"/>
            <a:ext cx="12191999" cy="3611105"/>
            <a:chOff x="1" y="0"/>
            <a:chExt cx="12191999" cy="3611105"/>
          </a:xfrm>
        </p:grpSpPr>
        <p:sp>
          <p:nvSpPr>
            <p:cNvPr id="102" name="Google Shape;102;p21"/>
            <p:cNvSpPr/>
            <p:nvPr/>
          </p:nvSpPr>
          <p:spPr>
            <a:xfrm flipH="1">
              <a:off x="8580896" y="1"/>
              <a:ext cx="3611104" cy="3611104"/>
            </a:xfrm>
            <a:custGeom>
              <a:avLst/>
              <a:gdLst/>
              <a:ahLst/>
              <a:cxnLst/>
              <a:rect l="l" t="t" r="r" b="b"/>
              <a:pathLst>
                <a:path w="1167493" h="1167493" extrusionOk="0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21"/>
            <p:cNvSpPr/>
            <p:nvPr/>
          </p:nvSpPr>
          <p:spPr>
            <a:xfrm>
              <a:off x="1" y="0"/>
              <a:ext cx="933856" cy="933856"/>
            </a:xfrm>
            <a:custGeom>
              <a:avLst/>
              <a:gdLst/>
              <a:ahLst/>
              <a:cxnLst/>
              <a:rect l="l" t="t" r="r" b="b"/>
              <a:pathLst>
                <a:path w="862693" h="862693" extrusionOk="0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" name="Google Shape;104;p21"/>
          <p:cNvSpPr txBox="1">
            <a:spLocks noGrp="1"/>
          </p:cNvSpPr>
          <p:nvPr>
            <p:ph type="sldNum" idx="12"/>
          </p:nvPr>
        </p:nvSpPr>
        <p:spPr>
          <a:xfrm>
            <a:off x="10153276" y="598267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  <p:pic>
        <p:nvPicPr>
          <p:cNvPr id="105" name="Google Shape;105;p21"/>
          <p:cNvPicPr preferRelativeResize="0"/>
          <p:nvPr/>
        </p:nvPicPr>
        <p:blipFill rotWithShape="1">
          <a:blip r:embed="rId2">
            <a:alphaModFix/>
          </a:blip>
          <a:srcRect r="30119" b="32692"/>
          <a:stretch/>
        </p:blipFill>
        <p:spPr>
          <a:xfrm>
            <a:off x="282477" y="5637359"/>
            <a:ext cx="985243" cy="96756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1167492" y="457200"/>
            <a:ext cx="969264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1" i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body" idx="1"/>
          </p:nvPr>
        </p:nvSpPr>
        <p:spPr>
          <a:xfrm>
            <a:off x="1167493" y="2087561"/>
            <a:ext cx="2693306" cy="3207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body" idx="2"/>
          </p:nvPr>
        </p:nvSpPr>
        <p:spPr>
          <a:xfrm>
            <a:off x="4216400" y="2087563"/>
            <a:ext cx="6730274" cy="3207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6644" y="5955691"/>
            <a:ext cx="5023012" cy="419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zotero.org/google-docs/?WNumI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ej.org.za/project/localising-the-energy-transition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ej.org.za/project/localising-the-energy-transition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iej.org.za/project/localising-the-energy-transition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iej.org.za/project/localising-the-energy-transition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ej.org.za/project/localising-the-energy-transition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ej.org.za/project/localising-the-energy-transition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ej.org.za/project/localising-the-energy-transition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ej.org.za/project/localising-the-energy-transi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4084320" y="757784"/>
            <a:ext cx="8107680" cy="28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ZA" sz="3600"/>
              <a:t>Using Policy to Build South Africa’s Renewable Energy Industry and Create Decent, Equitable Jobs</a:t>
            </a:r>
            <a:endParaRPr sz="3600"/>
          </a:p>
        </p:txBody>
      </p:sp>
      <p:sp>
        <p:nvSpPr>
          <p:cNvPr id="116" name="Google Shape;116;p1"/>
          <p:cNvSpPr txBox="1"/>
          <p:nvPr/>
        </p:nvSpPr>
        <p:spPr>
          <a:xfrm>
            <a:off x="4084320" y="4268500"/>
            <a:ext cx="810768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Making Africa’s Energy Transition Work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ZA" sz="2400" b="0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08-09 October 2026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3973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ZA">
                <a:latin typeface="Arial"/>
                <a:ea typeface="Arial"/>
                <a:cs typeface="Arial"/>
                <a:sym typeface="Arial"/>
              </a:rPr>
              <a:t>CONTENT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 txBox="1">
            <a:spLocks noGrp="1"/>
          </p:cNvSpPr>
          <p:nvPr>
            <p:ph type="body" idx="1"/>
          </p:nvPr>
        </p:nvSpPr>
        <p:spPr>
          <a:xfrm>
            <a:off x="1040524" y="1612265"/>
            <a:ext cx="1031327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r>
              <a:rPr lang="en-ZA"/>
              <a:t>1. Current Content - What South Africa’s RE Manufacturing Sector looks like </a:t>
            </a:r>
            <a:endParaRPr/>
          </a:p>
          <a:p>
            <a:pPr marL="628650" lvl="0" indent="-4000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rial"/>
              <a:buNone/>
            </a:pPr>
            <a:endParaRPr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rial"/>
              <a:buNone/>
            </a:pPr>
            <a:r>
              <a:rPr lang="en-ZA"/>
              <a:t>2. Methodology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rial"/>
              <a:buNone/>
            </a:pP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r>
              <a:rPr lang="en-ZA"/>
              <a:t>3. Challenges &amp; Opportunities for Developing RE Manufacturing in South Africa </a:t>
            </a:r>
            <a:endParaRPr/>
          </a:p>
          <a:p>
            <a:pPr marL="914400" lvl="1" indent="-32436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en-ZA"/>
              <a:t>Looking into the market, productive capabilities, institutions, governance, inclusion and decent work. </a:t>
            </a:r>
            <a:endParaRPr/>
          </a:p>
          <a:p>
            <a: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81081"/>
              <a:buNone/>
            </a:pP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r>
              <a:rPr lang="en-ZA"/>
              <a:t>4. Towards Developing Inclusive Localised RE Manufacturing in South Africa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r>
              <a:rPr lang="en-ZA"/>
              <a:t>5. Annex </a:t>
            </a:r>
            <a:endParaRPr/>
          </a:p>
        </p:txBody>
      </p:sp>
      <p:sp>
        <p:nvSpPr>
          <p:cNvPr id="123" name="Google Shape;12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h2b8360e76c9ecc78_0_6"/>
          <p:cNvSpPr/>
          <p:nvPr/>
        </p:nvSpPr>
        <p:spPr>
          <a:xfrm>
            <a:off x="10821409" y="4051216"/>
            <a:ext cx="417900" cy="417900"/>
          </a:xfrm>
          <a:prstGeom prst="rect">
            <a:avLst/>
          </a:prstGeom>
          <a:solidFill>
            <a:srgbClr val="EAF1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h2b8360e76c9ecc78_0_6"/>
          <p:cNvSpPr/>
          <p:nvPr/>
        </p:nvSpPr>
        <p:spPr>
          <a:xfrm>
            <a:off x="11099968" y="3760546"/>
            <a:ext cx="496500" cy="230100"/>
          </a:xfrm>
          <a:prstGeom prst="rect">
            <a:avLst/>
          </a:prstGeom>
          <a:solidFill>
            <a:srgbClr val="EAF1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h2b8360e76c9ecc78_0_6"/>
          <p:cNvSpPr/>
          <p:nvPr/>
        </p:nvSpPr>
        <p:spPr>
          <a:xfrm>
            <a:off x="11475417" y="3536487"/>
            <a:ext cx="448200" cy="266400"/>
          </a:xfrm>
          <a:prstGeom prst="rect">
            <a:avLst/>
          </a:prstGeom>
          <a:solidFill>
            <a:srgbClr val="EAF1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h2b8360e76c9ecc78_0_6"/>
          <p:cNvSpPr txBox="1"/>
          <p:nvPr/>
        </p:nvSpPr>
        <p:spPr>
          <a:xfrm>
            <a:off x="142208" y="4074997"/>
            <a:ext cx="11937600" cy="11466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7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“The government changed the rules… you no longer need local content… So, we closed the factory… and retrenched everyone.”</a:t>
            </a:r>
            <a:r>
              <a:rPr lang="en-ZA" sz="28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ZA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(Wind Industry Manager)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h2b8360e76c9ecc78_0_6"/>
          <p:cNvSpPr txBox="1">
            <a:spLocks noGrp="1"/>
          </p:cNvSpPr>
          <p:nvPr>
            <p:ph type="sldNum" idx="12"/>
          </p:nvPr>
        </p:nvSpPr>
        <p:spPr>
          <a:xfrm>
            <a:off x="8994483" y="6326289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/>
              <a:t>3</a:t>
            </a:fld>
            <a:endParaRPr/>
          </a:p>
        </p:txBody>
      </p:sp>
      <p:sp>
        <p:nvSpPr>
          <p:cNvPr id="134" name="Google Shape;134;h2b8360e76c9ecc78_0_6"/>
          <p:cNvSpPr txBox="1"/>
          <p:nvPr/>
        </p:nvSpPr>
        <p:spPr>
          <a:xfrm>
            <a:off x="498486" y="2248399"/>
            <a:ext cx="11309700" cy="18162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8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ZA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were 6,000 people sitting outside our facility looking for work... and we could only employ about two to three hundred people... which was only a short-term contract as well.</a:t>
            </a:r>
            <a:r>
              <a:rPr lang="en-ZA" sz="28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ZA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ZA" sz="25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Solar Industry Manager)</a:t>
            </a:r>
            <a:endParaRPr sz="2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h2b8360e76c9ecc78_0_6"/>
          <p:cNvSpPr txBox="1"/>
          <p:nvPr/>
        </p:nvSpPr>
        <p:spPr>
          <a:xfrm>
            <a:off x="127208" y="1120808"/>
            <a:ext cx="11937600" cy="24627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8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“The Chinese make things on a scale that I don't think we can fully wrap our head around . . . They can mass manufacture modules, cables, mounting structures, inverters. The whole value chain they make at the scale that dwarfs everybody else.”</a:t>
            </a:r>
            <a:r>
              <a:rPr lang="en-ZA" sz="26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ZA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(Solar Industry Manager)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h2b8360e76c9ecc78_0_6"/>
          <p:cNvSpPr txBox="1"/>
          <p:nvPr/>
        </p:nvSpPr>
        <p:spPr>
          <a:xfrm>
            <a:off x="286828" y="985252"/>
            <a:ext cx="11309700" cy="26781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8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ZA" sz="2800" b="0" i="1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Q: Are you able to weld like the men who weld?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R: </a:t>
            </a:r>
            <a:r>
              <a:rPr lang="en-ZA" sz="2800" b="0" i="1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No, the welding isn’t the same. . . .I can’t weld the type of work he does.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800" b="0" i="1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Q: Why can’t you do the other type?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800" b="1" i="1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ZA" sz="2800" i="1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R:</a:t>
            </a:r>
            <a:r>
              <a:rPr lang="en-ZA" sz="2800" b="1" i="1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2800" b="0" i="1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It is very complicated. It’s so difficult that I don’t think there is a woman who can work in that department. She may try, but I don’t think she would last long there.</a:t>
            </a:r>
            <a:r>
              <a:rPr lang="en-ZA" sz="28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lang="en-ZA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ZA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(Discussion with Female Solar Industry Worker</a:t>
            </a:r>
            <a:r>
              <a:rPr lang="en-ZA" sz="2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h2b8360e76c9ecc78_0_6"/>
          <p:cNvSpPr txBox="1"/>
          <p:nvPr/>
        </p:nvSpPr>
        <p:spPr>
          <a:xfrm>
            <a:off x="286828" y="3738463"/>
            <a:ext cx="11309700" cy="26781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ZA" sz="2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R: I live with my aunt and my siblings. . . We are seven. . . Some  are children though — two are still small. We’re actually five.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Q: Who is the breadwinner?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R: It’s my younger aunt.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Q: Okay, okay. She’s the one who provides most things?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ZA" sz="2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R: Yes</a:t>
            </a:r>
            <a:r>
              <a:rPr lang="en-Z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.” </a:t>
            </a:r>
            <a:r>
              <a:rPr lang="en-ZA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(Discussion with a Male Solar Industry Worker</a:t>
            </a:r>
            <a:r>
              <a:rPr lang="en-ZA" sz="22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"/>
          <p:cNvSpPr txBox="1">
            <a:spLocks noGrp="1"/>
          </p:cNvSpPr>
          <p:nvPr>
            <p:ph type="title"/>
          </p:nvPr>
        </p:nvSpPr>
        <p:spPr>
          <a:xfrm>
            <a:off x="1158864" y="419548"/>
            <a:ext cx="9779183" cy="142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ZA"/>
              <a:t>WHAT THE RE SECTOR LOOKS LIKE IN SA TODAY </a:t>
            </a:r>
            <a:endParaRPr/>
          </a:p>
        </p:txBody>
      </p:sp>
      <p:sp>
        <p:nvSpPr>
          <p:cNvPr id="143" name="Google Shape;14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4</a:t>
            </a:fld>
            <a:endParaRPr/>
          </a:p>
        </p:txBody>
      </p:sp>
      <p:pic>
        <p:nvPicPr>
          <p:cNvPr id="144" name="Google Shape;14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0650" y="1945648"/>
            <a:ext cx="9327398" cy="397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"/>
          <p:cNvSpPr txBox="1">
            <a:spLocks noGrp="1"/>
          </p:cNvSpPr>
          <p:nvPr>
            <p:ph type="title"/>
          </p:nvPr>
        </p:nvSpPr>
        <p:spPr>
          <a:xfrm>
            <a:off x="1158864" y="102021"/>
            <a:ext cx="9779183" cy="1744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ZA"/>
              <a:t>WHAT THE RE SECTOR LOOKS LIKE IN SA TODAY </a:t>
            </a:r>
            <a:endParaRPr/>
          </a:p>
        </p:txBody>
      </p:sp>
      <p:pic>
        <p:nvPicPr>
          <p:cNvPr id="150" name="Google Shape;15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56447" y="2154212"/>
            <a:ext cx="5181600" cy="334880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7"/>
          <p:cNvSpPr txBox="1"/>
          <p:nvPr/>
        </p:nvSpPr>
        <p:spPr>
          <a:xfrm>
            <a:off x="6539468" y="5549219"/>
            <a:ext cx="3615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Source: Data calculated from </a:t>
            </a:r>
            <a:r>
              <a:rPr lang="en-ZA" sz="900" b="0" i="0" u="none" strike="noStrike" cap="none">
                <a:solidFill>
                  <a:schemeClr val="dk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 Comtrade (2026)</a:t>
            </a: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7"/>
          <p:cNvSpPr txBox="1"/>
          <p:nvPr/>
        </p:nvSpPr>
        <p:spPr>
          <a:xfrm>
            <a:off x="5756447" y="1846436"/>
            <a:ext cx="518160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ZA" sz="1100" b="1" i="0" u="none" strike="noStrike" cap="none">
                <a:solidFill>
                  <a:srgbClr val="5D5864"/>
                </a:solidFill>
                <a:latin typeface="Arial"/>
                <a:ea typeface="Arial"/>
                <a:cs typeface="Arial"/>
                <a:sym typeface="Arial"/>
              </a:rPr>
              <a:t>Trade Balance of Selected Renewable Energy products (2014-2025)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1168161" y="2471662"/>
            <a:ext cx="4437600" cy="883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0043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5. High import dependence</a:t>
            </a:r>
            <a:endParaRPr/>
          </a:p>
        </p:txBody>
      </p:sp>
      <p:sp>
        <p:nvSpPr>
          <p:cNvPr id="154" name="Google Shape;154;p7"/>
          <p:cNvSpPr/>
          <p:nvPr/>
        </p:nvSpPr>
        <p:spPr>
          <a:xfrm>
            <a:off x="1168150" y="3428352"/>
            <a:ext cx="4503900" cy="185190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238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ZA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Majority of solar PV modules are imported</a:t>
            </a:r>
            <a:endParaRPr sz="1800"/>
          </a:p>
          <a:p>
            <a:pPr marL="3238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ZA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Wind turbines and key components largely imported </a:t>
            </a:r>
            <a:endParaRPr sz="1800"/>
          </a:p>
          <a:p>
            <a:pPr marL="3238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ZA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BESS mostly imported </a:t>
            </a:r>
            <a:endParaRPr sz="1800"/>
          </a:p>
          <a:p>
            <a:pPr marL="3238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ZA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Inverters, trackers, cables and other critical imports are imported</a:t>
            </a:r>
            <a:endParaRPr sz="1800"/>
          </a:p>
        </p:txBody>
      </p:sp>
      <p:sp>
        <p:nvSpPr>
          <p:cNvPr id="155" name="Google Shape;155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0620e684b_1_0"/>
          <p:cNvSpPr txBox="1">
            <a:spLocks noGrp="1"/>
          </p:cNvSpPr>
          <p:nvPr>
            <p:ph type="title"/>
          </p:nvPr>
        </p:nvSpPr>
        <p:spPr>
          <a:xfrm>
            <a:off x="992139" y="365125"/>
            <a:ext cx="9508713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ZA">
                <a:latin typeface="Arial"/>
                <a:ea typeface="Arial"/>
                <a:cs typeface="Arial"/>
                <a:sym typeface="Arial"/>
              </a:rPr>
              <a:t>WHAT THE RE SECTOR LOOKS LIKE IN SA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3f0620e684b_1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6</a:t>
            </a:fld>
            <a:endParaRPr/>
          </a:p>
        </p:txBody>
      </p:sp>
      <p:sp>
        <p:nvSpPr>
          <p:cNvPr id="162" name="Google Shape;162;g3f0620e684b_1_0"/>
          <p:cNvSpPr txBox="1"/>
          <p:nvPr/>
        </p:nvSpPr>
        <p:spPr>
          <a:xfrm>
            <a:off x="1561730" y="5617624"/>
            <a:ext cx="6398914" cy="343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Sourced from a Detailed Case Study from the </a:t>
            </a:r>
            <a:r>
              <a:rPr lang="en-ZA" sz="900" b="0" i="0" u="sng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localising the Just Energy Transition project</a:t>
            </a: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3f0620e684b_1_0"/>
          <p:cNvSpPr txBox="1"/>
          <p:nvPr/>
        </p:nvSpPr>
        <p:spPr>
          <a:xfrm>
            <a:off x="7819697" y="3072081"/>
            <a:ext cx="38469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Global Firms control most of the domestic renewable energy production networks – But there is a presence of domestic value creation and </a:t>
            </a:r>
            <a:r>
              <a:rPr lang="en-ZA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capture</a:t>
            </a:r>
            <a:r>
              <a:rPr lang="en-ZA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which could be enhanced.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g3f0620e684b_1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1730" y="1849976"/>
            <a:ext cx="6398914" cy="3767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 txBox="1">
            <a:spLocks noGrp="1"/>
          </p:cNvSpPr>
          <p:nvPr>
            <p:ph type="title"/>
          </p:nvPr>
        </p:nvSpPr>
        <p:spPr>
          <a:xfrm>
            <a:off x="766788" y="365125"/>
            <a:ext cx="1041621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ZA">
                <a:latin typeface="Arial"/>
                <a:ea typeface="Arial"/>
                <a:cs typeface="Arial"/>
                <a:sym typeface="Arial"/>
              </a:rPr>
              <a:t>WHAT RE SECTOR LOOKS LIKE IN SA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7</a:t>
            </a:fld>
            <a:endParaRPr/>
          </a:p>
        </p:txBody>
      </p:sp>
      <p:sp>
        <p:nvSpPr>
          <p:cNvPr id="171" name="Google Shape;171;p4"/>
          <p:cNvSpPr txBox="1"/>
          <p:nvPr/>
        </p:nvSpPr>
        <p:spPr>
          <a:xfrm>
            <a:off x="3909847" y="5531020"/>
            <a:ext cx="6526923" cy="343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Sourced from a Detailed Case Study from the </a:t>
            </a:r>
            <a:r>
              <a:rPr lang="en-ZA" sz="900" b="0" i="0" u="sng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localising the Just Energy Transition project</a:t>
            </a: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"/>
          <p:cNvSpPr txBox="1"/>
          <p:nvPr/>
        </p:nvSpPr>
        <p:spPr>
          <a:xfrm>
            <a:off x="577603" y="3072245"/>
            <a:ext cx="31011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ZA" sz="1600"/>
              <a:t>RE system includes centralised and decentralised branches. </a:t>
            </a:r>
            <a:endParaRPr sz="1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ZA" sz="1600"/>
              <a:t>The centralised branch has both public and private driven supply chains</a:t>
            </a:r>
            <a:r>
              <a:rPr lang="en-ZA" sz="1050" spc="8">
                <a:solidFill>
                  <a:srgbClr val="444746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r>
              <a:rPr lang="en-ZA" sz="1100">
                <a:solidFill>
                  <a:schemeClr val="dk1"/>
                </a:solidFill>
              </a:rPr>
              <a:t> </a:t>
            </a:r>
            <a:endParaRPr sz="1600"/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9848" y="1875106"/>
            <a:ext cx="6526924" cy="3471496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4"/>
          <p:cNvSpPr/>
          <p:nvPr/>
        </p:nvSpPr>
        <p:spPr>
          <a:xfrm>
            <a:off x="4692525" y="1594100"/>
            <a:ext cx="6083700" cy="25554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4"/>
          <p:cNvSpPr/>
          <p:nvPr/>
        </p:nvSpPr>
        <p:spPr>
          <a:xfrm>
            <a:off x="4745450" y="4236450"/>
            <a:ext cx="6083700" cy="1110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4"/>
          <p:cNvSpPr/>
          <p:nvPr/>
        </p:nvSpPr>
        <p:spPr>
          <a:xfrm>
            <a:off x="7011350" y="1819500"/>
            <a:ext cx="3499500" cy="653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4"/>
          <p:cNvSpPr/>
          <p:nvPr/>
        </p:nvSpPr>
        <p:spPr>
          <a:xfrm>
            <a:off x="7047700" y="3081750"/>
            <a:ext cx="3499500" cy="1077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4"/>
          <p:cNvSpPr/>
          <p:nvPr/>
        </p:nvSpPr>
        <p:spPr>
          <a:xfrm>
            <a:off x="7047700" y="2472600"/>
            <a:ext cx="3499500" cy="5319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7F6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h3588ba0e585c47b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3974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ZA"/>
              <a:t>METHODOLOGY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h3588ba0e585c47b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8</a:t>
            </a:fld>
            <a:endParaRPr/>
          </a:p>
        </p:txBody>
      </p:sp>
      <p:pic>
        <p:nvPicPr>
          <p:cNvPr id="185" name="Google Shape;185;h3588ba0e585c47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43225"/>
            <a:ext cx="11499101" cy="265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h529910c226bbd4ad_0_11"/>
          <p:cNvSpPr txBox="1">
            <a:spLocks noGrp="1"/>
          </p:cNvSpPr>
          <p:nvPr>
            <p:ph type="title"/>
          </p:nvPr>
        </p:nvSpPr>
        <p:spPr>
          <a:xfrm>
            <a:off x="840410" y="2269179"/>
            <a:ext cx="9822300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>
                <a:solidFill>
                  <a:srgbClr val="FF0000"/>
                </a:solidFill>
              </a:rPr>
              <a:t>MARKET DYNAMICS:</a:t>
            </a:r>
            <a:endParaRPr sz="44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4400">
              <a:solidFill>
                <a:srgbClr val="FF0000"/>
              </a:solidFill>
            </a:endParaRPr>
          </a:p>
        </p:txBody>
      </p:sp>
      <p:sp>
        <p:nvSpPr>
          <p:cNvPr id="191" name="Google Shape;191;h529910c226bbd4ad_0_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h529910c226bbd4ad_0_0"/>
          <p:cNvSpPr txBox="1">
            <a:spLocks noGrp="1"/>
          </p:cNvSpPr>
          <p:nvPr>
            <p:ph type="title"/>
          </p:nvPr>
        </p:nvSpPr>
        <p:spPr>
          <a:xfrm>
            <a:off x="825910" y="-108646"/>
            <a:ext cx="9822300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>
                <a:solidFill>
                  <a:srgbClr val="FF0000"/>
                </a:solidFill>
              </a:rPr>
              <a:t>MARKET DYNAMICS</a:t>
            </a:r>
            <a:endParaRPr sz="4400">
              <a:solidFill>
                <a:srgbClr val="FF0000"/>
              </a:solidFill>
            </a:endParaRPr>
          </a:p>
        </p:txBody>
      </p:sp>
      <p:sp>
        <p:nvSpPr>
          <p:cNvPr id="197" name="Google Shape;197;h529910c226bbd4ad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10</a:t>
            </a:fld>
            <a:endParaRPr/>
          </a:p>
        </p:txBody>
      </p:sp>
      <p:grpSp>
        <p:nvGrpSpPr>
          <p:cNvPr id="198" name="Google Shape;198;h529910c226bbd4ad_0_0"/>
          <p:cNvGrpSpPr/>
          <p:nvPr/>
        </p:nvGrpSpPr>
        <p:grpSpPr>
          <a:xfrm>
            <a:off x="32091" y="1424930"/>
            <a:ext cx="6746986" cy="4235624"/>
            <a:chOff x="-3048305" y="-69"/>
            <a:chExt cx="18500100" cy="7246577"/>
          </a:xfrm>
        </p:grpSpPr>
        <p:sp>
          <p:nvSpPr>
            <p:cNvPr id="199" name="Google Shape;199;h529910c226bbd4ad_0_0"/>
            <p:cNvSpPr/>
            <p:nvPr/>
          </p:nvSpPr>
          <p:spPr>
            <a:xfrm rot="-5400000">
              <a:off x="2728626" y="-2728719"/>
              <a:ext cx="6535500" cy="119928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1240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59575" tIns="59575" rIns="59575" bIns="59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12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h529910c226bbd4ad_0_0"/>
            <p:cNvSpPr txBox="1"/>
            <p:nvPr/>
          </p:nvSpPr>
          <p:spPr>
            <a:xfrm>
              <a:off x="-3048305" y="8"/>
              <a:ext cx="18500100" cy="7246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2675" tIns="92675" rIns="92675" bIns="926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456"/>
                </a:spcBef>
                <a:spcAft>
                  <a:spcPts val="0"/>
                </a:spcAft>
                <a:buClr>
                  <a:srgbClr val="000000"/>
                </a:buClr>
                <a:buSzPts val="586"/>
                <a:buFont typeface="Noto Sans Symbols"/>
                <a:buNone/>
              </a:pPr>
              <a:r>
                <a:rPr lang="en-ZA" sz="1800" b="1" i="0" u="none" strike="noStrike" cap="none">
                  <a:solidFill>
                    <a:srgbClr val="1155CC"/>
                  </a:solidFill>
                  <a:latin typeface="Arial"/>
                  <a:ea typeface="Arial"/>
                  <a:cs typeface="Arial"/>
                  <a:sym typeface="Arial"/>
                </a:rPr>
                <a:t>CHALLENGES</a:t>
              </a:r>
              <a:endParaRPr>
                <a:solidFill>
                  <a:srgbClr val="1155CC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56"/>
                </a:spcBef>
                <a:spcAft>
                  <a:spcPts val="0"/>
                </a:spcAft>
                <a:buClr>
                  <a:srgbClr val="000000"/>
                </a:buClr>
                <a:buSzPts val="586"/>
                <a:buFont typeface="Noto Sans Symbols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1708" marR="0" lvl="1" indent="-111708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▪"/>
              </a:pPr>
              <a:r>
                <a:rPr lang="en-ZA" sz="1800" b="1" i="0" u="none" strike="noStrike" cap="none">
                  <a:solidFill>
                    <a:schemeClr val="dk1"/>
                  </a:solidFill>
                </a:rPr>
                <a:t>Price competition from cheaper imports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- Expensive to produce </a:t>
              </a:r>
              <a:r>
                <a:rPr lang="en-ZA" sz="1800">
                  <a:solidFill>
                    <a:schemeClr val="dk1"/>
                  </a:solidFill>
                </a:rPr>
                <a:t>RE products 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 SA than in China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1708" marR="0" lvl="1" indent="40692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1708" marR="0" lvl="1" indent="-111708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▪"/>
              </a:pPr>
              <a:r>
                <a:rPr lang="en-ZA" sz="1800" b="1" i="0" u="none" strike="noStrike" cap="none">
                  <a:solidFill>
                    <a:schemeClr val="dk1"/>
                  </a:solidFill>
                </a:rPr>
                <a:t>Stop-Start’ Demand Cycles from Public Procurement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– erratic tender windows (Stop-start of Bid Windows)</a:t>
              </a:r>
              <a:endParaRPr/>
            </a:p>
            <a:p>
              <a:pPr marL="111708" marR="0" lvl="1" indent="40692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1708" marR="0" lvl="1" indent="-111708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▪"/>
              </a:pPr>
              <a:r>
                <a:rPr lang="en-ZA" sz="1800" b="1" i="0" u="none" strike="noStrike" cap="none">
                  <a:solidFill>
                    <a:schemeClr val="dk1"/>
                  </a:solidFill>
                </a:rPr>
                <a:t>Global</a:t>
              </a:r>
              <a:r>
                <a:rPr lang="en-ZA" sz="1600" b="1" i="0" u="none" strike="noStrike" cap="none">
                  <a:solidFill>
                    <a:schemeClr val="dk1"/>
                  </a:solidFill>
                </a:rPr>
                <a:t> </a:t>
              </a:r>
              <a:r>
                <a:rPr lang="en-ZA" sz="1800" b="1" i="0" u="none" strike="noStrike" cap="none">
                  <a:solidFill>
                    <a:schemeClr val="dk1"/>
                  </a:solidFill>
                </a:rPr>
                <a:t>Project</a:t>
              </a:r>
              <a:r>
                <a:rPr lang="en-ZA" sz="1600" b="1" i="0" u="none" strike="noStrike" cap="none">
                  <a:solidFill>
                    <a:schemeClr val="dk1"/>
                  </a:solidFill>
                </a:rPr>
                <a:t> </a:t>
              </a:r>
              <a:r>
                <a:rPr lang="en-ZA" sz="1800" b="1" i="0" u="none" strike="noStrike" cap="none">
                  <a:solidFill>
                    <a:schemeClr val="dk1"/>
                  </a:solidFill>
                </a:rPr>
                <a:t>Implementers Rely</a:t>
              </a:r>
              <a:r>
                <a:rPr lang="en-ZA" sz="1600" b="1" i="0" u="none" strike="noStrike" cap="none">
                  <a:solidFill>
                    <a:schemeClr val="dk1"/>
                  </a:solidFill>
                </a:rPr>
                <a:t> </a:t>
              </a:r>
              <a:r>
                <a:rPr lang="en-ZA" sz="1800" b="1" i="0" u="none" strike="noStrike" cap="none">
                  <a:solidFill>
                    <a:schemeClr val="dk1"/>
                  </a:solidFill>
                </a:rPr>
                <a:t>on</a:t>
              </a:r>
              <a:r>
                <a:rPr lang="en-ZA" sz="1500" b="1" i="0" u="none" strike="noStrike" cap="none">
                  <a:solidFill>
                    <a:schemeClr val="dk1"/>
                  </a:solidFill>
                </a:rPr>
                <a:t> </a:t>
              </a:r>
              <a:r>
                <a:rPr lang="en-ZA" sz="1800" b="1" i="0" u="none" strike="noStrike" cap="none">
                  <a:solidFill>
                    <a:schemeClr val="dk1"/>
                  </a:solidFill>
                </a:rPr>
                <a:t>Existing</a:t>
              </a:r>
              <a:r>
                <a:rPr lang="en-ZA" sz="1600" b="1" i="0" u="none" strike="noStrike" cap="none">
                  <a:solidFill>
                    <a:schemeClr val="dk1"/>
                  </a:solidFill>
                </a:rPr>
                <a:t> </a:t>
              </a:r>
              <a:r>
                <a:rPr lang="en-ZA" sz="1800" b="1" i="0" u="none" strike="noStrike" cap="none">
                  <a:solidFill>
                    <a:schemeClr val="dk1"/>
                  </a:solidFill>
                </a:rPr>
                <a:t>Suppliers Leaving Limited Opportunities for S</a:t>
              </a:r>
              <a:r>
                <a:rPr lang="en-ZA" sz="1800" b="1">
                  <a:solidFill>
                    <a:schemeClr val="dk1"/>
                  </a:solidFill>
                </a:rPr>
                <a:t>A</a:t>
              </a:r>
              <a:r>
                <a:rPr lang="en-ZA" sz="1800" b="1" i="0" u="none" strike="noStrike" cap="none">
                  <a:solidFill>
                    <a:schemeClr val="dk1"/>
                  </a:solidFill>
                </a:rPr>
                <a:t> Manufacturers 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Capture of Domestic Production network by global firms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1" name="Google Shape;201;h529910c226bbd4ad_0_0"/>
          <p:cNvGrpSpPr/>
          <p:nvPr/>
        </p:nvGrpSpPr>
        <p:grpSpPr>
          <a:xfrm>
            <a:off x="6578590" y="1338668"/>
            <a:ext cx="5585227" cy="3992432"/>
            <a:chOff x="677223" y="-44"/>
            <a:chExt cx="7837815" cy="3417300"/>
          </a:xfrm>
        </p:grpSpPr>
        <p:sp>
          <p:nvSpPr>
            <p:cNvPr id="202" name="Google Shape;202;h529910c226bbd4ad_0_0"/>
            <p:cNvSpPr/>
            <p:nvPr/>
          </p:nvSpPr>
          <p:spPr>
            <a:xfrm rot="-5400000">
              <a:off x="1796523" y="-1119344"/>
              <a:ext cx="3417300" cy="56559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2435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2"/>
                <a:buFont typeface="Arial"/>
                <a:buNone/>
              </a:pPr>
              <a:endParaRPr sz="17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h529910c226bbd4ad_0_0"/>
            <p:cNvSpPr txBox="1"/>
            <p:nvPr/>
          </p:nvSpPr>
          <p:spPr>
            <a:xfrm>
              <a:off x="677237" y="4"/>
              <a:ext cx="7837800" cy="256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050" tIns="182050" rIns="182050" bIns="182050" anchor="t" anchorCtr="0">
              <a:noAutofit/>
            </a:bodyPr>
            <a:lstStyle/>
            <a:p>
              <a:pPr marL="1" marR="0" lvl="1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r>
                <a:rPr lang="en-ZA" sz="1800" b="1" i="0" u="none" strike="noStrike" cap="none">
                  <a:solidFill>
                    <a:srgbClr val="1155CC"/>
                  </a:solidFill>
                  <a:latin typeface="Arial"/>
                  <a:ea typeface="Arial"/>
                  <a:cs typeface="Arial"/>
                  <a:sym typeface="Arial"/>
                </a:rPr>
                <a:t>OPPORTUNITIES</a:t>
              </a:r>
              <a:endParaRPr>
                <a:solidFill>
                  <a:srgbClr val="1155CC"/>
                </a:solidFill>
              </a:endParaRPr>
            </a:p>
            <a:p>
              <a:pPr marL="1" marR="0" lvl="1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19453" marR="0" lvl="1" indent="-219452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Char char="▪"/>
              </a:pPr>
              <a:r>
                <a:rPr lang="en-ZA" sz="1800" b="1" i="0" u="none" strike="noStrike" cap="none">
                  <a:solidFill>
                    <a:schemeClr val="dk1"/>
                  </a:solidFill>
                </a:rPr>
                <a:t>Attracting Global Technology Transfers </a:t>
              </a:r>
              <a:r>
                <a:rPr lang="en-ZA" sz="1800" b="1">
                  <a:solidFill>
                    <a:schemeClr val="dk1"/>
                  </a:solidFill>
                </a:rPr>
                <a:t>&amp;</a:t>
              </a:r>
              <a:r>
                <a:rPr lang="en-ZA" sz="1800" b="1" i="0" u="none" strike="noStrike" cap="none">
                  <a:solidFill>
                    <a:schemeClr val="dk1"/>
                  </a:solidFill>
                </a:rPr>
                <a:t> FDI 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Especially in cell manufacturing which SA does not have</a:t>
              </a:r>
              <a:endParaRPr/>
            </a:p>
            <a:p>
              <a:pPr marL="219453" marR="0" lvl="1" indent="-219452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Char char="▪"/>
              </a:pPr>
              <a:r>
                <a:rPr lang="en-ZA" sz="1800" b="1" i="0" u="none" strike="noStrike" cap="none">
                  <a:solidFill>
                    <a:schemeClr val="dk1"/>
                  </a:solidFill>
                </a:rPr>
                <a:t>Leveraging the Surging Private Track and Decentralized Markets 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Removed NERSA licensing caps provide a new window of opportunities for increasing demand (We need to be careful  of international infiltration)</a:t>
              </a:r>
              <a:endParaRPr/>
            </a:p>
            <a:p>
              <a:pPr marL="219453" marR="0" lvl="1" indent="-219452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Char char="▪"/>
              </a:pPr>
              <a:r>
                <a:rPr lang="en-ZA" sz="1800" b="1" i="0" u="none" strike="noStrike" cap="none">
                  <a:solidFill>
                    <a:schemeClr val="dk1"/>
                  </a:solidFill>
                </a:rPr>
                <a:t>Growing Eskom Green &amp; Other Public RE Project</a:t>
              </a:r>
              <a:r>
                <a:rPr lang="en-ZA" sz="1800" b="1">
                  <a:solidFill>
                    <a:schemeClr val="dk1"/>
                  </a:solidFill>
                </a:rPr>
                <a:t>s </a:t>
              </a:r>
              <a:r>
                <a:rPr lang="en-ZA" sz="1800" b="1" i="0" u="none" strike="noStrike" cap="none">
                  <a:solidFill>
                    <a:schemeClr val="dk1"/>
                  </a:solidFill>
                </a:rPr>
                <a:t>(e.g., municipal) </a:t>
              </a:r>
              <a:r>
                <a:rPr lang="en-ZA" sz="1800">
                  <a:solidFill>
                    <a:schemeClr val="dk1"/>
                  </a:solidFill>
                </a:rPr>
                <a:t>– Enact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Local Sourcing Preferences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"/>
          <p:cNvSpPr txBox="1">
            <a:spLocks noGrp="1"/>
          </p:cNvSpPr>
          <p:nvPr>
            <p:ph type="title"/>
          </p:nvPr>
        </p:nvSpPr>
        <p:spPr>
          <a:xfrm>
            <a:off x="840410" y="2269179"/>
            <a:ext cx="9822300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>
                <a:solidFill>
                  <a:srgbClr val="FF0000"/>
                </a:solidFill>
              </a:rPr>
              <a:t>Institutions and Governance:</a:t>
            </a:r>
            <a:endParaRPr sz="44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4400">
              <a:solidFill>
                <a:srgbClr val="FF0000"/>
              </a:solidFill>
            </a:endParaRPr>
          </a:p>
        </p:txBody>
      </p:sp>
      <p:sp>
        <p:nvSpPr>
          <p:cNvPr id="209" name="Google Shape;20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"/>
          <p:cNvSpPr txBox="1">
            <a:spLocks noGrp="1"/>
          </p:cNvSpPr>
          <p:nvPr>
            <p:ph type="title"/>
          </p:nvPr>
        </p:nvSpPr>
        <p:spPr>
          <a:xfrm>
            <a:off x="825910" y="-108646"/>
            <a:ext cx="9822425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>
                <a:solidFill>
                  <a:srgbClr val="FF0000"/>
                </a:solidFill>
              </a:rPr>
              <a:t>INSTITUTIONS &amp; GOVERNANCE</a:t>
            </a:r>
            <a:endParaRPr sz="4400">
              <a:solidFill>
                <a:srgbClr val="FF0000"/>
              </a:solidFill>
            </a:endParaRPr>
          </a:p>
        </p:txBody>
      </p:sp>
      <p:sp>
        <p:nvSpPr>
          <p:cNvPr id="215" name="Google Shape;21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12</a:t>
            </a:fld>
            <a:endParaRPr/>
          </a:p>
        </p:txBody>
      </p:sp>
      <p:grpSp>
        <p:nvGrpSpPr>
          <p:cNvPr id="216" name="Google Shape;216;p8"/>
          <p:cNvGrpSpPr/>
          <p:nvPr/>
        </p:nvGrpSpPr>
        <p:grpSpPr>
          <a:xfrm>
            <a:off x="34525" y="1424930"/>
            <a:ext cx="6524761" cy="3819914"/>
            <a:chOff x="-3041382" y="-69"/>
            <a:chExt cx="17889300" cy="6535577"/>
          </a:xfrm>
        </p:grpSpPr>
        <p:sp>
          <p:nvSpPr>
            <p:cNvPr id="217" name="Google Shape;217;p8"/>
            <p:cNvSpPr/>
            <p:nvPr/>
          </p:nvSpPr>
          <p:spPr>
            <a:xfrm rot="-5400000">
              <a:off x="2728626" y="-2728719"/>
              <a:ext cx="6535500" cy="119928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1240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59575" tIns="59575" rIns="59575" bIns="59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12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8"/>
            <p:cNvSpPr txBox="1"/>
            <p:nvPr/>
          </p:nvSpPr>
          <p:spPr>
            <a:xfrm>
              <a:off x="-3041382" y="8"/>
              <a:ext cx="17889300" cy="6535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2675" tIns="92675" rIns="92675" bIns="926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456"/>
                </a:spcBef>
                <a:spcAft>
                  <a:spcPts val="0"/>
                </a:spcAft>
                <a:buClr>
                  <a:srgbClr val="000000"/>
                </a:buClr>
                <a:buSzPts val="586"/>
                <a:buFont typeface="Noto Sans Symbols"/>
                <a:buNone/>
              </a:pPr>
              <a:r>
                <a:rPr lang="en-ZA" sz="1800" b="1" i="0" u="none" strike="noStrike" cap="none">
                  <a:solidFill>
                    <a:srgbClr val="1155CC"/>
                  </a:solidFill>
                  <a:latin typeface="Arial"/>
                  <a:ea typeface="Arial"/>
                  <a:cs typeface="Arial"/>
                  <a:sym typeface="Arial"/>
                </a:rPr>
                <a:t>CHALLENGES - </a:t>
              </a:r>
              <a:r>
                <a:rPr lang="en-ZA" sz="1800" b="1" strike="noStrike" cap="none">
                  <a:solidFill>
                    <a:srgbClr val="1155CC"/>
                  </a:solidFill>
                </a:rPr>
                <a:t>Policy Design, Inconsistency, and Institutional Alignment Gaps</a:t>
              </a:r>
              <a:endParaRPr sz="1800" b="1" strike="noStrike" cap="none">
                <a:solidFill>
                  <a:srgbClr val="1155CC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56"/>
                </a:spcBef>
                <a:spcAft>
                  <a:spcPts val="0"/>
                </a:spcAft>
                <a:buClr>
                  <a:srgbClr val="000000"/>
                </a:buClr>
                <a:buSzPts val="586"/>
                <a:buFont typeface="Noto Sans Symbols"/>
                <a:buNone/>
              </a:pPr>
              <a:endParaRPr sz="1800" b="1">
                <a:solidFill>
                  <a:schemeClr val="dk1"/>
                </a:solidFill>
              </a:endParaRPr>
            </a:p>
            <a:p>
              <a:pPr marL="111708" marR="0" lvl="1" indent="-60908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Char char="▪"/>
              </a:pPr>
              <a:r>
                <a:rPr lang="en-ZA" sz="1600" b="1" u="none" strike="noStrike" cap="none">
                  <a:solidFill>
                    <a:schemeClr val="dk1"/>
                  </a:solidFill>
                </a:rPr>
                <a:t>Watering Down of Local Content Policies</a:t>
              </a:r>
              <a:r>
                <a:rPr lang="en-ZA" sz="16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Local content requirements are evaded –one way this is done is through the continuous approval of porous post-bid exemptions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14400" marR="0" lvl="0" indent="-762000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</a:endParaRPr>
            </a:p>
            <a:p>
              <a:pPr marL="111708" marR="0" lvl="1" indent="-60908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Char char="▪"/>
              </a:pPr>
              <a:r>
                <a:rPr lang="en-ZA" sz="1600" b="1" u="none" strike="noStrike" cap="none">
                  <a:solidFill>
                    <a:schemeClr val="dk1"/>
                  </a:solidFill>
                </a:rPr>
                <a:t>Erratic Policy Implementation </a:t>
              </a:r>
              <a:r>
                <a:rPr lang="en-ZA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Delays in policies, Energy Roadmaps, SAREM etc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14400" marR="0" lvl="0" indent="-762000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</a:endParaRPr>
            </a:p>
            <a:p>
              <a:pPr marL="111708" marR="0" lvl="1" indent="-60908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▪"/>
              </a:pPr>
              <a:r>
                <a:rPr lang="en-ZA" sz="1600" b="1" u="none" strike="noStrike" cap="none">
                  <a:solidFill>
                    <a:schemeClr val="dk1"/>
                  </a:solidFill>
                </a:rPr>
                <a:t>Lack of Government Policy Coordination </a:t>
              </a:r>
              <a:r>
                <a:rPr lang="en-ZA" sz="1600" b="1">
                  <a:solidFill>
                    <a:schemeClr val="dk1"/>
                  </a:solidFill>
                </a:rPr>
                <a:t>&amp;</a:t>
              </a:r>
              <a:r>
                <a:rPr lang="en-ZA" sz="1600" b="1" u="none" strike="noStrike" cap="none">
                  <a:solidFill>
                    <a:schemeClr val="dk1"/>
                  </a:solidFill>
                </a:rPr>
                <a:t> Regulatory Clarity</a:t>
              </a:r>
              <a:r>
                <a:rPr lang="en-ZA" sz="16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who is responsible for Industrial Policy?Is the dtic or National Treasury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14400" marR="0" lvl="0" indent="-762000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</a:endParaRPr>
            </a:p>
            <a:p>
              <a:pPr marL="111708" marR="0" lvl="1" indent="-60908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▪"/>
              </a:pPr>
              <a:r>
                <a:rPr lang="en-ZA" sz="1600" b="1" u="none" strike="noStrike" cap="none">
                  <a:solidFill>
                    <a:schemeClr val="dk1"/>
                  </a:solidFill>
                </a:rPr>
                <a:t>Trade and Tariff Misalignment </a:t>
              </a:r>
              <a:r>
                <a:rPr lang="en-ZA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issues of stages consignment 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9" name="Google Shape;219;p8"/>
          <p:cNvGrpSpPr/>
          <p:nvPr/>
        </p:nvGrpSpPr>
        <p:grpSpPr>
          <a:xfrm>
            <a:off x="6387075" y="1338675"/>
            <a:ext cx="5033079" cy="3992432"/>
            <a:chOff x="93051" y="-42"/>
            <a:chExt cx="7378800" cy="3417300"/>
          </a:xfrm>
        </p:grpSpPr>
        <p:sp>
          <p:nvSpPr>
            <p:cNvPr id="220" name="Google Shape;220;p8"/>
            <p:cNvSpPr/>
            <p:nvPr/>
          </p:nvSpPr>
          <p:spPr>
            <a:xfrm rot="-5400000">
              <a:off x="1428296" y="-1300392"/>
              <a:ext cx="3417300" cy="60180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2435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2"/>
                <a:buFont typeface="Arial"/>
                <a:buNone/>
              </a:pPr>
              <a:endParaRPr sz="17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8"/>
            <p:cNvSpPr txBox="1"/>
            <p:nvPr/>
          </p:nvSpPr>
          <p:spPr>
            <a:xfrm>
              <a:off x="93051" y="4"/>
              <a:ext cx="7378800" cy="2562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82050" tIns="182050" rIns="182050" bIns="182050" anchor="t" anchorCtr="0">
              <a:noAutofit/>
            </a:bodyPr>
            <a:lstStyle/>
            <a:p>
              <a:pPr marL="1" marR="0" lvl="1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r>
                <a:rPr lang="en-ZA" sz="1800" b="1" i="0" u="none" strike="noStrike" cap="none">
                  <a:solidFill>
                    <a:srgbClr val="1155CC"/>
                  </a:solidFill>
                  <a:latin typeface="Arial"/>
                  <a:ea typeface="Arial"/>
                  <a:cs typeface="Arial"/>
                  <a:sym typeface="Arial"/>
                </a:rPr>
                <a:t>CHALLENGES - </a:t>
              </a:r>
              <a:r>
                <a:rPr lang="en-ZA" sz="1800" b="1" strike="noStrike" cap="none">
                  <a:solidFill>
                    <a:srgbClr val="1155CC"/>
                  </a:solidFill>
                </a:rPr>
                <a:t>Technical Infrastructure, Capabilities, and Data Systems</a:t>
              </a:r>
              <a:endParaRPr b="1">
                <a:solidFill>
                  <a:srgbClr val="1155CC"/>
                </a:solidFill>
              </a:endParaRPr>
            </a:p>
            <a:p>
              <a:pPr marL="1" marR="0" lvl="1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endParaRPr sz="18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19453" marR="0" lvl="1" indent="-174748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Char char="▪"/>
              </a:pPr>
              <a:r>
                <a:rPr lang="en-ZA" sz="1600" b="1" strike="noStrike" cap="none">
                  <a:solidFill>
                    <a:schemeClr val="dk1"/>
                  </a:solidFill>
                </a:rPr>
                <a:t>Weak Standards, Testing, and Certification Systems</a:t>
              </a:r>
              <a:r>
                <a:rPr lang="en-ZA" sz="16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allowing low-standard RE products</a:t>
              </a:r>
              <a:endParaRPr sz="1600"/>
            </a:p>
            <a:p>
              <a:pPr marL="219453" marR="0" lvl="1" indent="-73148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None/>
              </a:pP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19453" marR="0" lvl="1" indent="-174748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Char char="▪"/>
              </a:pPr>
              <a:r>
                <a:rPr lang="en-ZA" sz="1600" b="1" u="none" strike="noStrike" cap="none">
                  <a:solidFill>
                    <a:schemeClr val="dk1"/>
                  </a:solidFill>
                </a:rPr>
                <a:t>Data Quality Challenges</a:t>
              </a:r>
              <a:r>
                <a:rPr lang="en-ZA" sz="16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–Jobs are not </a:t>
              </a:r>
              <a:r>
                <a:rPr lang="en-ZA" sz="1600">
                  <a:solidFill>
                    <a:schemeClr val="dk1"/>
                  </a:solidFill>
                </a:rPr>
                <a:t>adequately </a:t>
              </a:r>
              <a:r>
                <a:rPr lang="en-ZA" sz="1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measured</a:t>
              </a:r>
              <a:endParaRPr sz="1600"/>
            </a:p>
            <a:p>
              <a:pPr marL="219453" marR="0" lvl="1" indent="-73148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None/>
              </a:pP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9"/>
          <p:cNvSpPr txBox="1">
            <a:spLocks noGrp="1"/>
          </p:cNvSpPr>
          <p:nvPr>
            <p:ph type="title"/>
          </p:nvPr>
        </p:nvSpPr>
        <p:spPr>
          <a:xfrm>
            <a:off x="825910" y="-108646"/>
            <a:ext cx="9822425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>
                <a:solidFill>
                  <a:srgbClr val="FF0000"/>
                </a:solidFill>
              </a:rPr>
              <a:t>INSTITUTIONS &amp; GOVERNANCE</a:t>
            </a:r>
            <a:endParaRPr sz="4400">
              <a:solidFill>
                <a:srgbClr val="FF0000"/>
              </a:solidFill>
            </a:endParaRPr>
          </a:p>
        </p:txBody>
      </p:sp>
      <p:sp>
        <p:nvSpPr>
          <p:cNvPr id="227" name="Google Shape;22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13</a:t>
            </a:fld>
            <a:endParaRPr/>
          </a:p>
        </p:txBody>
      </p:sp>
      <p:grpSp>
        <p:nvGrpSpPr>
          <p:cNvPr id="228" name="Google Shape;228;p19"/>
          <p:cNvGrpSpPr/>
          <p:nvPr/>
        </p:nvGrpSpPr>
        <p:grpSpPr>
          <a:xfrm>
            <a:off x="113643" y="1424930"/>
            <a:ext cx="6408777" cy="3819914"/>
            <a:chOff x="-2824459" y="-69"/>
            <a:chExt cx="17571300" cy="6535577"/>
          </a:xfrm>
        </p:grpSpPr>
        <p:sp>
          <p:nvSpPr>
            <p:cNvPr id="229" name="Google Shape;229;p19"/>
            <p:cNvSpPr/>
            <p:nvPr/>
          </p:nvSpPr>
          <p:spPr>
            <a:xfrm rot="-5400000">
              <a:off x="2728626" y="-2728719"/>
              <a:ext cx="6535500" cy="119928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1240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59575" tIns="59575" rIns="59575" bIns="59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12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19"/>
            <p:cNvSpPr txBox="1"/>
            <p:nvPr/>
          </p:nvSpPr>
          <p:spPr>
            <a:xfrm>
              <a:off x="-2824459" y="8"/>
              <a:ext cx="17571300" cy="6535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2675" tIns="92675" rIns="92675" bIns="926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456"/>
                </a:spcBef>
                <a:spcAft>
                  <a:spcPts val="0"/>
                </a:spcAft>
                <a:buClr>
                  <a:srgbClr val="000000"/>
                </a:buClr>
                <a:buSzPts val="586"/>
                <a:buFont typeface="Noto Sans Symbols"/>
                <a:buNone/>
              </a:pPr>
              <a:r>
                <a:rPr lang="en-ZA" sz="1800" b="1" i="0" u="none" strike="noStrike" cap="none">
                  <a:solidFill>
                    <a:srgbClr val="1155CC"/>
                  </a:solidFill>
                  <a:latin typeface="Arial"/>
                  <a:ea typeface="Arial"/>
                  <a:cs typeface="Arial"/>
                  <a:sym typeface="Arial"/>
                </a:rPr>
                <a:t>CHALLENGES - </a:t>
              </a:r>
              <a:r>
                <a:rPr lang="en-ZA" sz="1800" b="1" strike="noStrike" cap="none">
                  <a:solidFill>
                    <a:srgbClr val="1155CC"/>
                  </a:solidFill>
                </a:rPr>
                <a:t>Asymmetric Policy Influence</a:t>
              </a:r>
              <a:endParaRPr sz="1800" b="1" strike="noStrike" cap="none">
                <a:solidFill>
                  <a:srgbClr val="1155CC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56"/>
                </a:spcBef>
                <a:spcAft>
                  <a:spcPts val="0"/>
                </a:spcAft>
                <a:buClr>
                  <a:srgbClr val="000000"/>
                </a:buClr>
                <a:buSzPts val="586"/>
                <a:buFont typeface="Noto Sans Symbols"/>
                <a:buNone/>
              </a:pPr>
              <a:endParaRPr sz="1800" b="1">
                <a:solidFill>
                  <a:schemeClr val="dk1"/>
                </a:solidFill>
              </a:endParaRPr>
            </a:p>
            <a:p>
              <a:pPr marL="111708" marR="0" lvl="1" indent="-111708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▪"/>
              </a:pPr>
              <a:r>
                <a:rPr lang="en-ZA" sz="1800" b="1" u="none" strike="noStrike" cap="none">
                  <a:solidFill>
                    <a:schemeClr val="dk1"/>
                  </a:solidFill>
                </a:rPr>
                <a:t>Concentration of LCR Benefits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monopolising of public contracts</a:t>
              </a:r>
              <a:endParaRPr/>
            </a:p>
            <a:p>
              <a:pPr marL="111708" marR="0" lvl="1" indent="40692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1708" marR="0" lvl="1" indent="-111708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▪"/>
              </a:pPr>
              <a:r>
                <a:rPr lang="en-ZA" sz="1800" b="1" u="none" strike="noStrike" cap="none">
                  <a:solidFill>
                    <a:schemeClr val="dk1"/>
                  </a:solidFill>
                </a:rPr>
                <a:t>Liberalisation of Energy Markets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Market liberalisation traps workers in temporary, non-unionised installation roles (by bypassing transformation policies such as B-BBEE etc).</a:t>
              </a:r>
              <a:endParaRPr/>
            </a:p>
            <a:p>
              <a:pPr marL="111708" marR="0" lvl="1" indent="40692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1708" marR="0" lvl="1" indent="-111708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▪"/>
              </a:pPr>
              <a:r>
                <a:rPr lang="en-ZA" sz="1800" b="1" u="none" strike="noStrike" cap="none">
                  <a:solidFill>
                    <a:schemeClr val="dk1"/>
                  </a:solidFill>
                </a:rPr>
                <a:t>Corporate Capture </a:t>
              </a:r>
              <a:r>
                <a:rPr lang="en-ZA" sz="1800" b="1">
                  <a:solidFill>
                    <a:schemeClr val="dk1"/>
                  </a:solidFill>
                </a:rPr>
                <a:t>&amp;</a:t>
              </a:r>
              <a:r>
                <a:rPr lang="en-ZA" sz="1800" b="1" u="none" strike="noStrike" cap="none">
                  <a:solidFill>
                    <a:schemeClr val="dk1"/>
                  </a:solidFill>
                </a:rPr>
                <a:t> Exclusion of Small </a:t>
              </a:r>
              <a:r>
                <a:rPr lang="en-ZA" sz="1800" b="1">
                  <a:solidFill>
                    <a:schemeClr val="dk1"/>
                  </a:solidFill>
                </a:rPr>
                <a:t>&amp;</a:t>
              </a:r>
              <a:r>
                <a:rPr lang="en-ZA" sz="1800" b="1" u="none" strike="noStrike" cap="none">
                  <a:solidFill>
                    <a:schemeClr val="dk1"/>
                  </a:solidFill>
                </a:rPr>
                <a:t> Medium Enterprises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SMEs are excluded from policy dialogues </a:t>
              </a:r>
              <a:endParaRPr/>
            </a:p>
          </p:txBody>
        </p:sp>
      </p:grpSp>
      <p:grpSp>
        <p:nvGrpSpPr>
          <p:cNvPr id="231" name="Google Shape;231;p19"/>
          <p:cNvGrpSpPr/>
          <p:nvPr/>
        </p:nvGrpSpPr>
        <p:grpSpPr>
          <a:xfrm>
            <a:off x="6424863" y="1338671"/>
            <a:ext cx="4934233" cy="3992432"/>
            <a:chOff x="461519" y="-42"/>
            <a:chExt cx="6924600" cy="3417300"/>
          </a:xfrm>
        </p:grpSpPr>
        <p:sp>
          <p:nvSpPr>
            <p:cNvPr id="232" name="Google Shape;232;p19"/>
            <p:cNvSpPr/>
            <p:nvPr/>
          </p:nvSpPr>
          <p:spPr>
            <a:xfrm rot="-5400000">
              <a:off x="1761869" y="-1300392"/>
              <a:ext cx="3417300" cy="60180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2435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2"/>
                <a:buFont typeface="Arial"/>
                <a:buNone/>
              </a:pPr>
              <a:endParaRPr sz="17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9"/>
            <p:cNvSpPr txBox="1"/>
            <p:nvPr/>
          </p:nvSpPr>
          <p:spPr>
            <a:xfrm>
              <a:off x="461519" y="4"/>
              <a:ext cx="6924600" cy="2562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82050" tIns="182050" rIns="182050" bIns="182050" anchor="t" anchorCtr="0">
              <a:noAutofit/>
            </a:bodyPr>
            <a:lstStyle/>
            <a:p>
              <a:pPr marL="1" marR="0" lvl="1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r>
                <a:rPr lang="en-ZA" sz="1800" b="1" i="0" u="none" strike="noStrike" cap="none">
                  <a:solidFill>
                    <a:srgbClr val="1155CC"/>
                  </a:solidFill>
                  <a:latin typeface="Arial"/>
                  <a:ea typeface="Arial"/>
                  <a:cs typeface="Arial"/>
                  <a:sym typeface="Arial"/>
                </a:rPr>
                <a:t>CHALLENGES - </a:t>
              </a:r>
              <a:r>
                <a:rPr lang="en-ZA" sz="1800" b="1" strike="noStrike" cap="none">
                  <a:solidFill>
                    <a:srgbClr val="1155CC"/>
                  </a:solidFill>
                </a:rPr>
                <a:t>Regulatory Evasion </a:t>
              </a:r>
              <a:r>
                <a:rPr lang="en-ZA" sz="1800" b="1">
                  <a:solidFill>
                    <a:srgbClr val="1155CC"/>
                  </a:solidFill>
                </a:rPr>
                <a:t>&amp;</a:t>
              </a:r>
              <a:r>
                <a:rPr lang="en-ZA" sz="1800" b="1" strike="noStrike" cap="none">
                  <a:solidFill>
                    <a:srgbClr val="1155CC"/>
                  </a:solidFill>
                </a:rPr>
                <a:t> Systemic Abuse</a:t>
              </a:r>
              <a:endParaRPr b="1">
                <a:solidFill>
                  <a:srgbClr val="1155CC"/>
                </a:solidFill>
              </a:endParaRPr>
            </a:p>
            <a:p>
              <a:pPr marL="1" marR="0" lvl="1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endParaRPr sz="18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19453" marR="0" lvl="1" indent="-219452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Char char="▪"/>
              </a:pPr>
              <a:r>
                <a:rPr lang="en-ZA" sz="1800" b="1" u="none" strike="noStrike" cap="none">
                  <a:solidFill>
                    <a:schemeClr val="dk1"/>
                  </a:solidFill>
                </a:rPr>
                <a:t>Corruption</a:t>
              </a:r>
              <a:r>
                <a:rPr lang="en-ZA" sz="18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Customs fraud, corporate fronting, </a:t>
              </a:r>
              <a:r>
                <a:rPr lang="en-ZA" sz="1800">
                  <a:solidFill>
                    <a:schemeClr val="dk1"/>
                  </a:solidFill>
                </a:rPr>
                <a:t>&amp;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active extortion</a:t>
              </a:r>
              <a:endParaRPr/>
            </a:p>
            <a:p>
              <a:pPr marL="219453" marR="0" lvl="1" indent="-73148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19453" marR="0" lvl="1" indent="-219452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Char char="▪"/>
              </a:pPr>
              <a:r>
                <a:rPr lang="en-ZA" sz="1800" b="1" u="none" strike="noStrike" cap="none">
                  <a:solidFill>
                    <a:schemeClr val="dk1"/>
                  </a:solidFill>
                </a:rPr>
                <a:t>Evasion of Local Content Policies</a:t>
              </a:r>
              <a:r>
                <a:rPr lang="en-ZA" sz="18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–circumvention of localisation scorecards</a:t>
              </a:r>
              <a:endParaRPr/>
            </a:p>
            <a:p>
              <a:pPr marL="219453" marR="0" lvl="1" indent="-73148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r>
                <a:rPr lang="en-ZA" sz="1800" b="1">
                  <a:solidFill>
                    <a:srgbClr val="1155CC"/>
                  </a:solidFill>
                </a:rPr>
                <a:t>CHALLENGES - </a:t>
              </a:r>
              <a:r>
                <a:rPr lang="en-ZA" sz="1800" b="1" i="0" strike="noStrike" cap="none">
                  <a:solidFill>
                    <a:srgbClr val="1155CC"/>
                  </a:solidFill>
                </a:rPr>
                <a:t>Other </a:t>
              </a:r>
              <a:endParaRPr sz="1800" b="1" i="0" strike="noStrike" cap="none">
                <a:solidFill>
                  <a:srgbClr val="1155CC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endParaRPr sz="1800" b="1">
                <a:solidFill>
                  <a:schemeClr val="dk1"/>
                </a:solidFill>
              </a:endParaRPr>
            </a:p>
            <a:p>
              <a:pPr marL="219453" marR="0" lvl="1" indent="-219452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Char char="▪"/>
              </a:pPr>
              <a:r>
                <a:rPr lang="en-ZA" sz="1800" b="1" u="none" strike="noStrike" cap="none">
                  <a:solidFill>
                    <a:schemeClr val="dk1"/>
                  </a:solidFill>
                </a:rPr>
                <a:t>Foreign State Subsidisation of Homegrown Enterprises</a:t>
              </a:r>
              <a:endParaRPr sz="1800" b="1" u="none" strike="noStrike" cap="none">
                <a:solidFill>
                  <a:schemeClr val="dk1"/>
                </a:solidFill>
              </a:endParaRPr>
            </a:p>
            <a:p>
              <a:pPr marL="219453" marR="0" lvl="1" indent="-73148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"/>
          <p:cNvSpPr txBox="1">
            <a:spLocks noGrp="1"/>
          </p:cNvSpPr>
          <p:nvPr>
            <p:ph type="title"/>
          </p:nvPr>
        </p:nvSpPr>
        <p:spPr>
          <a:xfrm>
            <a:off x="825910" y="-108646"/>
            <a:ext cx="9822425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>
                <a:solidFill>
                  <a:srgbClr val="FF0000"/>
                </a:solidFill>
              </a:rPr>
              <a:t>INSTITUTIONS &amp; GOVERNANCE</a:t>
            </a:r>
            <a:endParaRPr sz="4400">
              <a:solidFill>
                <a:srgbClr val="FF0000"/>
              </a:solidFill>
            </a:endParaRPr>
          </a:p>
        </p:txBody>
      </p:sp>
      <p:sp>
        <p:nvSpPr>
          <p:cNvPr id="239" name="Google Shape;23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14</a:t>
            </a:fld>
            <a:endParaRPr/>
          </a:p>
        </p:txBody>
      </p:sp>
      <p:grpSp>
        <p:nvGrpSpPr>
          <p:cNvPr id="240" name="Google Shape;240;p23"/>
          <p:cNvGrpSpPr/>
          <p:nvPr/>
        </p:nvGrpSpPr>
        <p:grpSpPr>
          <a:xfrm>
            <a:off x="825899" y="1338671"/>
            <a:ext cx="10220627" cy="3992432"/>
            <a:chOff x="-8" y="-42"/>
            <a:chExt cx="6435000" cy="3417300"/>
          </a:xfrm>
        </p:grpSpPr>
        <p:sp>
          <p:nvSpPr>
            <p:cNvPr id="241" name="Google Shape;241;p23"/>
            <p:cNvSpPr/>
            <p:nvPr/>
          </p:nvSpPr>
          <p:spPr>
            <a:xfrm rot="-5400000">
              <a:off x="1300349" y="-1300392"/>
              <a:ext cx="3417300" cy="60180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2435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2"/>
                <a:buFont typeface="Arial"/>
                <a:buNone/>
              </a:pPr>
              <a:endParaRPr sz="17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23"/>
            <p:cNvSpPr txBox="1"/>
            <p:nvPr/>
          </p:nvSpPr>
          <p:spPr>
            <a:xfrm>
              <a:off x="-8" y="4"/>
              <a:ext cx="6435000" cy="2562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82050" tIns="182050" rIns="182050" bIns="182050" anchor="t" anchorCtr="0">
              <a:noAutofit/>
            </a:bodyPr>
            <a:lstStyle/>
            <a:p>
              <a:pPr marL="1" marR="0" lvl="1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r>
                <a:rPr lang="en-ZA" sz="1800" b="1" i="0" u="none" strike="noStrike" cap="none">
                  <a:solidFill>
                    <a:srgbClr val="1155CC"/>
                  </a:solidFill>
                  <a:latin typeface="Arial"/>
                  <a:ea typeface="Arial"/>
                  <a:cs typeface="Arial"/>
                  <a:sym typeface="Arial"/>
                </a:rPr>
                <a:t>OPPORTUNITIES</a:t>
              </a:r>
              <a:endParaRPr>
                <a:solidFill>
                  <a:srgbClr val="1155CC"/>
                </a:solidFill>
              </a:endParaRPr>
            </a:p>
            <a:p>
              <a:pPr marL="1" marR="0" lvl="1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19453" marR="0" lvl="1" indent="-219452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Char char="▪"/>
              </a:pPr>
              <a:r>
                <a:rPr lang="en-ZA" sz="1800" b="1" i="0" u="none" strike="noStrike" cap="none">
                  <a:solidFill>
                    <a:schemeClr val="dk1"/>
                  </a:solidFill>
                </a:rPr>
                <a:t>Building Regional Connections 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Regional Manufacturing hub – ut</a:t>
              </a:r>
              <a:r>
                <a:rPr lang="en-ZA" sz="1800">
                  <a:solidFill>
                    <a:schemeClr val="dk1"/>
                  </a:solidFill>
                </a:rPr>
                <a:t>i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lising AfCFTA</a:t>
              </a:r>
              <a:endParaRPr/>
            </a:p>
            <a:p>
              <a:pPr marL="219453" marR="0" lvl="1" indent="-73148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19453" marR="0" lvl="1" indent="-219452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Char char="▪"/>
              </a:pPr>
              <a:r>
                <a:rPr lang="en-ZA" sz="1800" b="1" i="0" u="none" strike="noStrike" cap="none">
                  <a:solidFill>
                    <a:schemeClr val="dk1"/>
                  </a:solidFill>
                </a:rPr>
                <a:t>Establishing Collaborative Production Alliances and Small-Firm Joint Bidding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– SMEs  coming together to </a:t>
              </a:r>
              <a:r>
                <a:rPr lang="en-ZA" sz="1800">
                  <a:solidFill>
                    <a:schemeClr val="dk1"/>
                  </a:solidFill>
                </a:rPr>
                <a:t>access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RE opportunities </a:t>
              </a:r>
              <a:endParaRPr/>
            </a:p>
            <a:p>
              <a:pPr marL="219453" marR="0" lvl="1" indent="-73148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19453" marR="0" lvl="1" indent="-219452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Char char="▪"/>
              </a:pPr>
              <a:r>
                <a:rPr lang="en-ZA" sz="1800" b="1" i="0" u="none" strike="noStrike" cap="none">
                  <a:solidFill>
                    <a:schemeClr val="dk1"/>
                  </a:solidFill>
                </a:rPr>
                <a:t>Improving Government’s Responsiveness to Market Conditions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– Regular policy updates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h529910c226bbd4ad_0_22"/>
          <p:cNvSpPr txBox="1">
            <a:spLocks noGrp="1"/>
          </p:cNvSpPr>
          <p:nvPr>
            <p:ph type="title"/>
          </p:nvPr>
        </p:nvSpPr>
        <p:spPr>
          <a:xfrm>
            <a:off x="840410" y="2269179"/>
            <a:ext cx="9822300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>
                <a:solidFill>
                  <a:srgbClr val="FF0000"/>
                </a:solidFill>
              </a:rPr>
              <a:t>Domestic Productive Capabilities:</a:t>
            </a:r>
            <a:endParaRPr sz="44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4400">
              <a:solidFill>
                <a:srgbClr val="FF0000"/>
              </a:solidFill>
            </a:endParaRPr>
          </a:p>
        </p:txBody>
      </p:sp>
      <p:sp>
        <p:nvSpPr>
          <p:cNvPr id="248" name="Google Shape;248;h529910c226bbd4ad_0_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4"/>
          <p:cNvSpPr txBox="1">
            <a:spLocks noGrp="1"/>
          </p:cNvSpPr>
          <p:nvPr>
            <p:ph type="title"/>
          </p:nvPr>
        </p:nvSpPr>
        <p:spPr>
          <a:xfrm>
            <a:off x="825910" y="-108646"/>
            <a:ext cx="9822425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>
                <a:solidFill>
                  <a:srgbClr val="FF0000"/>
                </a:solidFill>
              </a:rPr>
              <a:t>DOMESTIC PRODUCTIVE CAPABILITIES</a:t>
            </a:r>
            <a:endParaRPr sz="4400">
              <a:solidFill>
                <a:srgbClr val="FF0000"/>
              </a:solidFill>
            </a:endParaRPr>
          </a:p>
        </p:txBody>
      </p:sp>
      <p:sp>
        <p:nvSpPr>
          <p:cNvPr id="254" name="Google Shape;25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16</a:t>
            </a:fld>
            <a:endParaRPr/>
          </a:p>
        </p:txBody>
      </p:sp>
      <p:grpSp>
        <p:nvGrpSpPr>
          <p:cNvPr id="255" name="Google Shape;255;p24"/>
          <p:cNvGrpSpPr/>
          <p:nvPr/>
        </p:nvGrpSpPr>
        <p:grpSpPr>
          <a:xfrm>
            <a:off x="193850" y="1424930"/>
            <a:ext cx="5711669" cy="3819914"/>
            <a:chOff x="-2604552" y="-69"/>
            <a:chExt cx="15660000" cy="6535577"/>
          </a:xfrm>
        </p:grpSpPr>
        <p:sp>
          <p:nvSpPr>
            <p:cNvPr id="256" name="Google Shape;256;p24"/>
            <p:cNvSpPr/>
            <p:nvPr/>
          </p:nvSpPr>
          <p:spPr>
            <a:xfrm rot="-5400000">
              <a:off x="2728626" y="-2728719"/>
              <a:ext cx="6535500" cy="119928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1240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59575" tIns="59575" rIns="59575" bIns="59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12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4"/>
            <p:cNvSpPr txBox="1"/>
            <p:nvPr/>
          </p:nvSpPr>
          <p:spPr>
            <a:xfrm>
              <a:off x="-2604552" y="8"/>
              <a:ext cx="15660000" cy="6535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2675" tIns="92675" rIns="92675" bIns="926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456"/>
                </a:spcBef>
                <a:spcAft>
                  <a:spcPts val="0"/>
                </a:spcAft>
                <a:buClr>
                  <a:srgbClr val="000000"/>
                </a:buClr>
                <a:buSzPts val="586"/>
                <a:buFont typeface="Noto Sans Symbols"/>
                <a:buNone/>
              </a:pPr>
              <a:r>
                <a:rPr lang="en-ZA" sz="1800" b="1" i="0" u="none" strike="noStrike" cap="none">
                  <a:solidFill>
                    <a:srgbClr val="1155CC"/>
                  </a:solidFill>
                  <a:latin typeface="Arial"/>
                  <a:ea typeface="Arial"/>
                  <a:cs typeface="Arial"/>
                  <a:sym typeface="Arial"/>
                </a:rPr>
                <a:t>CHALLENGES</a:t>
              </a:r>
              <a:endParaRPr>
                <a:solidFill>
                  <a:srgbClr val="1155CC"/>
                </a:solidFill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56"/>
                </a:spcBef>
                <a:spcAft>
                  <a:spcPts val="0"/>
                </a:spcAft>
                <a:buClr>
                  <a:srgbClr val="000000"/>
                </a:buClr>
                <a:buSzPts val="586"/>
                <a:buFont typeface="Noto Sans Symbols"/>
                <a:buNone/>
              </a:pPr>
              <a:endPara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1708" marR="0" lvl="1" indent="-111708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▪"/>
              </a:pPr>
              <a:r>
                <a:rPr lang="en-ZA" sz="1800" b="1" u="none" strike="noStrike" cap="none">
                  <a:solidFill>
                    <a:schemeClr val="dk1"/>
                  </a:solidFill>
                </a:rPr>
                <a:t>Skill Shortages:</a:t>
              </a:r>
              <a:r>
                <a:rPr lang="en-ZA" sz="18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None/>
              </a:pPr>
              <a:endParaRPr sz="1000" i="1">
                <a:solidFill>
                  <a:schemeClr val="dk1"/>
                </a:solidFill>
              </a:endParaRPr>
            </a:p>
            <a:p>
              <a:pPr marL="914400" marR="0" lvl="0" indent="-342900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➔"/>
              </a:pP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uncoordinated TVET initiatives suffer from weak industry alignment, producing certified graduates who struggle to secure </a:t>
              </a:r>
              <a:r>
                <a:rPr lang="en-ZA" sz="1800">
                  <a:solidFill>
                    <a:schemeClr val="dk1"/>
                  </a:solidFill>
                </a:rPr>
                <a:t>good jobs</a:t>
              </a:r>
              <a:endParaRPr/>
            </a:p>
            <a:p>
              <a:pPr marL="914400" marR="0" lvl="0" indent="0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None/>
              </a:pPr>
              <a:endParaRPr sz="800"/>
            </a:p>
            <a:p>
              <a:pPr marL="914400" marR="0" lvl="0" indent="-342900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➔"/>
              </a:pP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Postgraduates</a:t>
              </a:r>
              <a:r>
                <a:rPr lang="en-ZA" sz="1800">
                  <a:solidFill>
                    <a:schemeClr val="dk1"/>
                  </a:solidFill>
                </a:rPr>
                <a:t> &amp;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senior engineering professionals migrate abroad due to prolonged domestic market instability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1708" marR="0" lvl="1" indent="40692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1708" marR="0" lvl="1" indent="-111708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▪"/>
              </a:pPr>
              <a:r>
                <a:rPr lang="en-ZA" sz="1800" b="1" u="none" strike="noStrike" cap="none">
                  <a:solidFill>
                    <a:schemeClr val="dk1"/>
                  </a:solidFill>
                </a:rPr>
                <a:t>Limited Capacities of Firms</a:t>
              </a:r>
              <a:r>
                <a:rPr lang="en-ZA" sz="1800">
                  <a:solidFill>
                    <a:schemeClr val="dk1"/>
                  </a:solidFill>
                </a:rPr>
                <a:t>:</a:t>
              </a:r>
              <a:endParaRPr sz="1800">
                <a:solidFill>
                  <a:schemeClr val="dk1"/>
                </a:solidFill>
              </a:endParaRPr>
            </a:p>
            <a:p>
              <a:pPr marL="914400" marR="0" lvl="0" indent="0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None/>
              </a:pPr>
              <a:r>
                <a:rPr lang="en-ZA" sz="1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14400" marR="0" lvl="0" indent="-342900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Char char="➔"/>
              </a:pPr>
              <a:r>
                <a:rPr lang="en-ZA" sz="1800">
                  <a:solidFill>
                    <a:schemeClr val="dk1"/>
                  </a:solidFill>
                  <a:extLst>
                    <a:ext uri="http://customooxmlschemas.google.com/">
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  </a:ext>
                  </a:extLst>
                </a:rPr>
                <a:t>Limited financial capital to support scale</a:t>
              </a:r>
              <a:endParaRPr sz="18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endParaRPr>
            </a:p>
            <a:p>
              <a:pPr marL="914400" marR="0" lvl="0" indent="0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endParaRPr>
            </a:p>
            <a:p>
              <a:pPr marL="914400" marR="0" lvl="0" indent="-342900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Char char="➔"/>
              </a:pPr>
              <a:r>
                <a:rPr lang="en-ZA" sz="1800">
                  <a:solidFill>
                    <a:schemeClr val="dk1"/>
                  </a:solidFill>
                  <a:extLst>
                    <a:ext uri="http://customooxmlschemas.google.com/">
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    </a:ext>
                  </a:extLst>
                </a:rPr>
                <a:t>Gaps in the value chain - e.g., South Africa does not produce solar or battery cells</a:t>
              </a:r>
              <a:endParaRPr sz="1800">
                <a:solidFill>
                  <a:schemeClr val="dk1"/>
                </a:solidFill>
              </a:endParaRPr>
            </a:p>
          </p:txBody>
        </p:sp>
      </p:grpSp>
      <p:grpSp>
        <p:nvGrpSpPr>
          <p:cNvPr id="258" name="Google Shape;258;p24"/>
          <p:cNvGrpSpPr/>
          <p:nvPr/>
        </p:nvGrpSpPr>
        <p:grpSpPr>
          <a:xfrm>
            <a:off x="5745125" y="1338675"/>
            <a:ext cx="5608546" cy="3992432"/>
            <a:chOff x="-494959" y="-42"/>
            <a:chExt cx="7959900" cy="3417300"/>
          </a:xfrm>
        </p:grpSpPr>
        <p:sp>
          <p:nvSpPr>
            <p:cNvPr id="259" name="Google Shape;259;p24"/>
            <p:cNvSpPr/>
            <p:nvPr/>
          </p:nvSpPr>
          <p:spPr>
            <a:xfrm rot="-5400000">
              <a:off x="1300349" y="-1300392"/>
              <a:ext cx="3417300" cy="60180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2435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2"/>
                <a:buFont typeface="Arial"/>
                <a:buNone/>
              </a:pPr>
              <a:endParaRPr sz="17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4"/>
            <p:cNvSpPr txBox="1"/>
            <p:nvPr/>
          </p:nvSpPr>
          <p:spPr>
            <a:xfrm>
              <a:off x="-494959" y="1"/>
              <a:ext cx="7959900" cy="2562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82050" tIns="182050" rIns="182050" bIns="182050" anchor="t" anchorCtr="0">
              <a:noAutofit/>
            </a:bodyPr>
            <a:lstStyle/>
            <a:p>
              <a:pPr marL="1" marR="0" lvl="1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r>
                <a:rPr lang="en-ZA" sz="1800" b="1" i="0" u="none" strike="noStrike" cap="none">
                  <a:solidFill>
                    <a:srgbClr val="1155CC"/>
                  </a:solidFill>
                  <a:latin typeface="Arial"/>
                  <a:ea typeface="Arial"/>
                  <a:cs typeface="Arial"/>
                  <a:sym typeface="Arial"/>
                </a:rPr>
                <a:t>OPPORTUNITIES – Develop Entire Production network (Considering Comparative advantage)</a:t>
              </a:r>
              <a:endParaRPr>
                <a:solidFill>
                  <a:srgbClr val="1155CC"/>
                </a:solidFill>
              </a:endParaRPr>
            </a:p>
            <a:p>
              <a:pPr marL="219453" marR="0" lvl="1" indent="-219452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Char char="▪"/>
              </a:pPr>
              <a:r>
                <a:rPr lang="en-ZA" sz="1800" b="1" u="none" strike="noStrike" cap="none">
                  <a:solidFill>
                    <a:schemeClr val="dk1"/>
                  </a:solidFill>
                </a:rPr>
                <a:t>Capitalising on Low-Risk SME Subcomponent Spin-offs 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Development of Tier 2 &amp; 3 suppliers</a:t>
              </a:r>
              <a:endParaRPr/>
            </a:p>
            <a:p>
              <a:pPr marL="219453" marR="0" lvl="1" indent="-219452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Char char="▪"/>
              </a:pPr>
              <a:r>
                <a:rPr lang="en-ZA" sz="1800" b="1" u="none" strike="noStrike" cap="none">
                  <a:solidFill>
                    <a:schemeClr val="dk1"/>
                  </a:solidFill>
                </a:rPr>
                <a:t>Establishing Core Midstream Manufacturing Capabilities 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Focus on manufacturing (a step by step approach)</a:t>
              </a:r>
              <a:endParaRPr/>
            </a:p>
            <a:p>
              <a:pPr marL="219453" marR="0" lvl="1" indent="-219452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Char char="▪"/>
              </a:pPr>
              <a:r>
                <a:rPr lang="en-ZA" sz="1800" b="1" u="none" strike="noStrike" cap="none">
                  <a:solidFill>
                    <a:schemeClr val="dk1"/>
                  </a:solidFill>
                </a:rPr>
                <a:t>Upgrading Domestic Mineral Beneficiation Capabilities</a:t>
              </a:r>
              <a:r>
                <a:rPr lang="en-ZA" sz="18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Upstream development </a:t>
              </a:r>
              <a:endParaRPr/>
            </a:p>
            <a:p>
              <a:pPr marL="219453" marR="0" lvl="1" indent="-219452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Char char="▪"/>
              </a:pPr>
              <a:r>
                <a:rPr lang="en-ZA" sz="1800" b="1" u="none" strike="noStrike" cap="none">
                  <a:solidFill>
                    <a:schemeClr val="dk1"/>
                  </a:solidFill>
                </a:rPr>
                <a:t>Scaling up Services</a:t>
              </a:r>
              <a:r>
                <a:rPr lang="en-ZA" sz="18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Develop after market services </a:t>
              </a:r>
              <a:endParaRPr/>
            </a:p>
            <a:p>
              <a:pPr marL="219453" marR="0" lvl="1" indent="-219452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2304"/>
                <a:buFont typeface="Noto Sans Symbols"/>
                <a:buChar char="▪"/>
              </a:pPr>
              <a:r>
                <a:rPr lang="en-ZA" sz="1800" b="1" u="none" strike="noStrike" cap="none">
                  <a:solidFill>
                    <a:schemeClr val="dk1"/>
                  </a:solidFill>
                </a:rPr>
                <a:t>Expanding Recycling Capabilities</a:t>
              </a:r>
              <a:r>
                <a:rPr lang="en-ZA" sz="180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Especially in battery materials 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h529910c226bbd4ad_0_33"/>
          <p:cNvSpPr txBox="1">
            <a:spLocks noGrp="1"/>
          </p:cNvSpPr>
          <p:nvPr>
            <p:ph type="title"/>
          </p:nvPr>
        </p:nvSpPr>
        <p:spPr>
          <a:xfrm>
            <a:off x="840410" y="2269179"/>
            <a:ext cx="9822300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>
                <a:solidFill>
                  <a:srgbClr val="FF0000"/>
                </a:solidFill>
              </a:rPr>
              <a:t>Inclusion and Decent Work:</a:t>
            </a:r>
            <a:endParaRPr sz="44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4400">
              <a:solidFill>
                <a:srgbClr val="FF0000"/>
              </a:solidFill>
            </a:endParaRPr>
          </a:p>
        </p:txBody>
      </p:sp>
      <p:sp>
        <p:nvSpPr>
          <p:cNvPr id="266" name="Google Shape;266;h529910c226bbd4ad_0_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5"/>
          <p:cNvSpPr txBox="1">
            <a:spLocks noGrp="1"/>
          </p:cNvSpPr>
          <p:nvPr>
            <p:ph type="title"/>
          </p:nvPr>
        </p:nvSpPr>
        <p:spPr>
          <a:xfrm>
            <a:off x="825910" y="-108646"/>
            <a:ext cx="9822425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>
                <a:solidFill>
                  <a:srgbClr val="FF0000"/>
                </a:solidFill>
              </a:rPr>
              <a:t>INCLUSION &amp; DECENT WORK</a:t>
            </a:r>
            <a:endParaRPr sz="4400">
              <a:solidFill>
                <a:srgbClr val="FF0000"/>
              </a:solidFill>
            </a:endParaRPr>
          </a:p>
        </p:txBody>
      </p:sp>
      <p:sp>
        <p:nvSpPr>
          <p:cNvPr id="272" name="Google Shape;27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18</a:t>
            </a:fld>
            <a:endParaRPr/>
          </a:p>
        </p:txBody>
      </p:sp>
      <p:grpSp>
        <p:nvGrpSpPr>
          <p:cNvPr id="273" name="Google Shape;273;p25"/>
          <p:cNvGrpSpPr/>
          <p:nvPr/>
        </p:nvGrpSpPr>
        <p:grpSpPr>
          <a:xfrm>
            <a:off x="132350" y="1376825"/>
            <a:ext cx="5773204" cy="3868101"/>
            <a:chOff x="-580559" y="-82364"/>
            <a:chExt cx="13159800" cy="6617795"/>
          </a:xfrm>
        </p:grpSpPr>
        <p:sp>
          <p:nvSpPr>
            <p:cNvPr id="274" name="Google Shape;274;p25"/>
            <p:cNvSpPr/>
            <p:nvPr/>
          </p:nvSpPr>
          <p:spPr>
            <a:xfrm rot="-5400000">
              <a:off x="2728626" y="-2728719"/>
              <a:ext cx="6535500" cy="119928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1240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59575" tIns="59575" rIns="59575" bIns="59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12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5"/>
            <p:cNvSpPr txBox="1"/>
            <p:nvPr/>
          </p:nvSpPr>
          <p:spPr>
            <a:xfrm>
              <a:off x="-580559" y="-82364"/>
              <a:ext cx="13159800" cy="6535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2675" tIns="92675" rIns="92675" bIns="926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456"/>
                </a:spcBef>
                <a:spcAft>
                  <a:spcPts val="0"/>
                </a:spcAft>
                <a:buClr>
                  <a:srgbClr val="000000"/>
                </a:buClr>
                <a:buSzPts val="586"/>
                <a:buFont typeface="Noto Sans Symbols"/>
                <a:buNone/>
              </a:pPr>
              <a:r>
                <a:rPr lang="en-ZA" sz="1800" b="1" i="0" u="none" strike="noStrike" cap="none">
                  <a:solidFill>
                    <a:srgbClr val="1155CC"/>
                  </a:solidFill>
                  <a:latin typeface="Arial"/>
                  <a:ea typeface="Arial"/>
                  <a:cs typeface="Arial"/>
                  <a:sym typeface="Arial"/>
                </a:rPr>
                <a:t>CHALLENGES</a:t>
              </a:r>
              <a:endParaRPr>
                <a:solidFill>
                  <a:srgbClr val="1155CC"/>
                </a:solidFill>
              </a:endParaRPr>
            </a:p>
            <a:p>
              <a:pPr marL="111708" marR="0" lvl="1" indent="-111708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▪"/>
              </a:pPr>
              <a:r>
                <a:rPr lang="en-ZA" sz="1650" b="1" u="none" strike="noStrike" cap="none">
                  <a:solidFill>
                    <a:schemeClr val="dk1"/>
                  </a:solidFill>
                </a:rPr>
                <a:t>Unequal Benefits of Transition:</a:t>
              </a:r>
              <a:endParaRPr b="1"/>
            </a:p>
            <a:p>
              <a:pPr marL="914400" marR="0" lvl="0" indent="-333375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50"/>
                <a:buFont typeface="Arial"/>
                <a:buChar char="➔"/>
              </a:pPr>
              <a:r>
                <a:rPr lang="en-ZA" sz="16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Restrictions for SMME to participate in local value creation</a:t>
              </a:r>
              <a:endParaRPr/>
            </a:p>
            <a:p>
              <a:pPr marL="914400" marR="0" lvl="0" indent="-333375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50"/>
                <a:buFont typeface="Arial"/>
                <a:buChar char="➔"/>
              </a:pPr>
              <a:r>
                <a:rPr lang="en-ZA" sz="16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Long term structural unemployment – coal workers losing their jobs</a:t>
              </a:r>
              <a:endParaRPr/>
            </a:p>
            <a:p>
              <a:pPr marL="111708" marR="0" lvl="1" indent="-111708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▪"/>
              </a:pPr>
              <a:r>
                <a:rPr lang="en-ZA" sz="1650" b="1" u="none" strike="noStrike" cap="none">
                  <a:solidFill>
                    <a:schemeClr val="dk1"/>
                  </a:solidFill>
                </a:rPr>
                <a:t>Gender Stereotypes and Occupational Segregation </a:t>
              </a:r>
              <a:r>
                <a:rPr lang="en-ZA" sz="1650">
                  <a:solidFill>
                    <a:schemeClr val="dk1"/>
                  </a:solidFill>
                </a:rPr>
                <a:t>–</a:t>
              </a:r>
              <a:r>
                <a:rPr lang="en-ZA" sz="16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shape recruitment, training, </a:t>
              </a:r>
              <a:r>
                <a:rPr lang="en-ZA" sz="1650">
                  <a:solidFill>
                    <a:schemeClr val="dk1"/>
                  </a:solidFill>
                </a:rPr>
                <a:t>&amp;</a:t>
              </a:r>
              <a:r>
                <a:rPr lang="en-ZA" sz="16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career progression across the RE sector</a:t>
              </a:r>
              <a:endParaRPr/>
            </a:p>
            <a:p>
              <a:pPr marL="111708" marR="0" lvl="1" indent="-111708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▪"/>
              </a:pPr>
              <a:r>
                <a:rPr lang="en-ZA" sz="1650" b="1" u="none" strike="noStrike" cap="none">
                  <a:solidFill>
                    <a:schemeClr val="dk1"/>
                  </a:solidFill>
                </a:rPr>
                <a:t>Unequal Social Reproduction Burdens </a:t>
              </a:r>
              <a:r>
                <a:rPr lang="en-ZA" sz="16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Women continue to shoulder a disproportionate share of unpaid care work </a:t>
              </a:r>
              <a:r>
                <a:rPr lang="en-ZA" sz="1650">
                  <a:solidFill>
                    <a:schemeClr val="dk1"/>
                  </a:solidFill>
                </a:rPr>
                <a:t>&amp;</a:t>
              </a:r>
              <a:r>
                <a:rPr lang="en-ZA" sz="16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household responsibilities, limiting their access to training, employment, </a:t>
              </a:r>
              <a:r>
                <a:rPr lang="en-ZA" sz="1650">
                  <a:solidFill>
                    <a:schemeClr val="dk1"/>
                  </a:solidFill>
                </a:rPr>
                <a:t>&amp;</a:t>
              </a:r>
              <a:r>
                <a:rPr lang="en-ZA" sz="16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career advancement </a:t>
              </a:r>
              <a:endParaRPr/>
            </a:p>
            <a:p>
              <a:pPr marL="111708" marR="0" lvl="1" indent="-111708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Noto Sans Symbols"/>
                <a:buChar char="▪"/>
              </a:pPr>
              <a:r>
                <a:rPr lang="en-ZA" sz="1650" b="1" u="none" strike="noStrike" cap="none">
                  <a:solidFill>
                    <a:schemeClr val="dk1"/>
                  </a:solidFill>
                </a:rPr>
                <a:t>Limited Trade Union Representation</a:t>
              </a:r>
              <a:r>
                <a:rPr lang="en-ZA" sz="165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6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mainly because of precarity in jobs created</a:t>
              </a:r>
              <a:endParaRPr/>
            </a:p>
          </p:txBody>
        </p:sp>
      </p:grpSp>
      <p:grpSp>
        <p:nvGrpSpPr>
          <p:cNvPr id="276" name="Google Shape;276;p25"/>
          <p:cNvGrpSpPr/>
          <p:nvPr/>
        </p:nvGrpSpPr>
        <p:grpSpPr>
          <a:xfrm>
            <a:off x="5744400" y="1290600"/>
            <a:ext cx="6400705" cy="4040504"/>
            <a:chOff x="-137699" y="-41189"/>
            <a:chExt cx="8567400" cy="3458447"/>
          </a:xfrm>
        </p:grpSpPr>
        <p:sp>
          <p:nvSpPr>
            <p:cNvPr id="277" name="Google Shape;277;p25"/>
            <p:cNvSpPr/>
            <p:nvPr/>
          </p:nvSpPr>
          <p:spPr>
            <a:xfrm rot="-5400000">
              <a:off x="1300349" y="-1300392"/>
              <a:ext cx="3417300" cy="60180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2435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92"/>
                <a:buFont typeface="Arial"/>
                <a:buNone/>
              </a:pPr>
              <a:endParaRPr sz="17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25"/>
            <p:cNvSpPr txBox="1"/>
            <p:nvPr/>
          </p:nvSpPr>
          <p:spPr>
            <a:xfrm>
              <a:off x="-137699" y="-41189"/>
              <a:ext cx="8567400" cy="256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050" tIns="182050" rIns="182050" bIns="182050" anchor="t" anchorCtr="0">
              <a:noAutofit/>
            </a:bodyPr>
            <a:lstStyle/>
            <a:p>
              <a:pPr marL="1" marR="0" lvl="1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r>
                <a:rPr lang="en-ZA" sz="1800" b="1" i="0" u="none" strike="noStrike" cap="none">
                  <a:solidFill>
                    <a:srgbClr val="1155CC"/>
                  </a:solidFill>
                  <a:latin typeface="Arial"/>
                  <a:ea typeface="Arial"/>
                  <a:cs typeface="Arial"/>
                  <a:sym typeface="Arial"/>
                </a:rPr>
                <a:t>OPPORTUNITIES </a:t>
              </a:r>
              <a:endParaRPr>
                <a:solidFill>
                  <a:srgbClr val="1155CC"/>
                </a:solidFill>
              </a:endParaRPr>
            </a:p>
            <a:p>
              <a:pPr marL="914400" marR="0" lvl="0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endParaRPr sz="1650" b="1">
                <a:solidFill>
                  <a:schemeClr val="dk1"/>
                </a:solidFill>
              </a:endParaRPr>
            </a:p>
            <a:p>
              <a:pPr marL="219453" marR="0" lvl="1" indent="-177923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1650"/>
                <a:buFont typeface="Noto Sans Symbols"/>
                <a:buChar char="▪"/>
              </a:pPr>
              <a:r>
                <a:rPr lang="en-ZA" sz="1650" b="1" u="none" strike="noStrike" cap="none">
                  <a:solidFill>
                    <a:schemeClr val="dk1"/>
                  </a:solidFill>
                </a:rPr>
                <a:t>Generating Increased Numbers of Good Jobs in Renewable Energy Production Systems</a:t>
              </a:r>
              <a:r>
                <a:rPr lang="en-ZA" sz="165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– </a:t>
              </a:r>
              <a:r>
                <a:rPr lang="en-ZA" sz="16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The high labour intensity of specific manufacturing segments — such as solar tracker systems and BoP hardware</a:t>
              </a:r>
              <a:endParaRPr sz="1650"/>
            </a:p>
            <a:p>
              <a:pPr marL="914400" marR="0" lvl="0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endParaRPr sz="1650" b="1">
                <a:solidFill>
                  <a:schemeClr val="dk1"/>
                </a:solidFill>
              </a:endParaRPr>
            </a:p>
            <a:p>
              <a:pPr marL="219453" marR="0" lvl="1" indent="-177923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1650"/>
                <a:buFont typeface="Noto Sans Symbols"/>
                <a:buChar char="▪"/>
              </a:pPr>
              <a:r>
                <a:rPr lang="en-ZA" sz="1650" b="1" u="none" strike="noStrike" cap="none">
                  <a:solidFill>
                    <a:schemeClr val="dk1"/>
                  </a:solidFill>
                </a:rPr>
                <a:t>Expanding Worker, Social, </a:t>
              </a:r>
              <a:r>
                <a:rPr lang="en-ZA" sz="1650" b="1">
                  <a:solidFill>
                    <a:schemeClr val="dk1"/>
                  </a:solidFill>
                </a:rPr>
                <a:t>&amp;</a:t>
              </a:r>
              <a:r>
                <a:rPr lang="en-ZA" sz="1650" b="1" u="none" strike="noStrike" cap="none">
                  <a:solidFill>
                    <a:schemeClr val="dk1"/>
                  </a:solidFill>
                </a:rPr>
                <a:t> True Community Ownership Models </a:t>
              </a:r>
              <a:r>
                <a:rPr lang="en-ZA" sz="16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social models can transform communities </a:t>
              </a:r>
              <a:r>
                <a:rPr lang="en-ZA" sz="1650">
                  <a:solidFill>
                    <a:schemeClr val="dk1"/>
                  </a:solidFill>
                </a:rPr>
                <a:t>&amp;</a:t>
              </a:r>
              <a:r>
                <a:rPr lang="en-ZA" sz="16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build relationships between industry, government </a:t>
              </a:r>
              <a:r>
                <a:rPr lang="en-ZA" sz="1650">
                  <a:solidFill>
                    <a:schemeClr val="dk1"/>
                  </a:solidFill>
                </a:rPr>
                <a:t>&amp;</a:t>
              </a:r>
              <a:r>
                <a:rPr lang="en-ZA" sz="16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communities </a:t>
              </a:r>
              <a:endParaRPr sz="16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914400" marR="0" lvl="0" indent="0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None/>
              </a:pPr>
              <a:endParaRPr sz="1650">
                <a:solidFill>
                  <a:schemeClr val="dk1"/>
                </a:solidFill>
              </a:endParaRPr>
            </a:p>
            <a:p>
              <a:pPr marL="219453" marR="0" lvl="1" indent="-177923" algn="l" rtl="0">
                <a:lnSpc>
                  <a:spcPct val="90000"/>
                </a:lnSpc>
                <a:spcBef>
                  <a:spcPts val="403"/>
                </a:spcBef>
                <a:spcAft>
                  <a:spcPts val="0"/>
                </a:spcAft>
                <a:buClr>
                  <a:schemeClr val="dk1"/>
                </a:buClr>
                <a:buSzPts val="1650"/>
                <a:buFont typeface="Noto Sans Symbols"/>
                <a:buChar char="▪"/>
              </a:pPr>
              <a:r>
                <a:rPr lang="en-ZA" sz="1650" b="1" u="none" strike="noStrike" cap="none">
                  <a:solidFill>
                    <a:schemeClr val="dk1"/>
                  </a:solidFill>
                </a:rPr>
                <a:t>Expanding Rural Mini-Grids for Localised Community Livelihoods</a:t>
              </a:r>
              <a:r>
                <a:rPr lang="en-ZA" sz="1650" b="0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– </a:t>
              </a:r>
              <a:r>
                <a:rPr lang="en-ZA" sz="16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for those far from the central transmission lines (electrification)</a:t>
              </a:r>
              <a:endParaRPr sz="16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78063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ZA" sz="3800">
                <a:latin typeface="Arial"/>
                <a:ea typeface="Arial"/>
                <a:cs typeface="Arial"/>
                <a:sym typeface="Arial"/>
              </a:rPr>
              <a:t>TOWARDS DEVELOPING AN INCLUSIVE LOCALISED RE MANUFACTURING IN SOUTH AFRICA</a:t>
            </a:r>
            <a:endParaRPr sz="3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19</a:t>
            </a:fld>
            <a:endParaRPr/>
          </a:p>
        </p:txBody>
      </p:sp>
      <p:sp>
        <p:nvSpPr>
          <p:cNvPr id="285" name="Google Shape;285;p22"/>
          <p:cNvSpPr txBox="1"/>
          <p:nvPr/>
        </p:nvSpPr>
        <p:spPr>
          <a:xfrm>
            <a:off x="1098651" y="5805363"/>
            <a:ext cx="9336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Sourced from a Detailed Case Study from the </a:t>
            </a:r>
            <a:r>
              <a:rPr lang="en-ZA" sz="900" b="0" i="0" u="sng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localising the Just Energy Transition project</a:t>
            </a: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2"/>
          <p:cNvSpPr/>
          <p:nvPr/>
        </p:nvSpPr>
        <p:spPr>
          <a:xfrm>
            <a:off x="8868300" y="1852825"/>
            <a:ext cx="908400" cy="4083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7" name="Google Shape;287;p22"/>
          <p:cNvGrpSpPr/>
          <p:nvPr/>
        </p:nvGrpSpPr>
        <p:grpSpPr>
          <a:xfrm>
            <a:off x="1311321" y="1730800"/>
            <a:ext cx="9977027" cy="4191676"/>
            <a:chOff x="1459825" y="1730804"/>
            <a:chExt cx="8383352" cy="4191676"/>
          </a:xfrm>
        </p:grpSpPr>
        <p:pic>
          <p:nvPicPr>
            <p:cNvPr id="288" name="Google Shape;288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459825" y="1730804"/>
              <a:ext cx="8383352" cy="41916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22"/>
            <p:cNvSpPr txBox="1"/>
            <p:nvPr/>
          </p:nvSpPr>
          <p:spPr>
            <a:xfrm>
              <a:off x="8876705" y="1837450"/>
              <a:ext cx="891600" cy="453600"/>
            </a:xfrm>
            <a:prstGeom prst="rect">
              <a:avLst/>
            </a:prstGeom>
            <a:solidFill>
              <a:srgbClr val="073763"/>
            </a:solidFill>
            <a:ln>
              <a:noFill/>
            </a:ln>
          </p:spPr>
          <p:txBody>
            <a:bodyPr spcFirstLastPara="1" wrap="square" lIns="18000" tIns="18000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ZA" sz="900" b="1">
                  <a:solidFill>
                    <a:schemeClr val="lt1"/>
                  </a:solidFill>
                  <a:latin typeface="Noto Sans Symbols"/>
                  <a:ea typeface="Noto Sans Symbols"/>
                  <a:cs typeface="Noto Sans Symbols"/>
                  <a:sym typeface="Noto Sans Symbols"/>
                </a:rPr>
                <a:t>Strengthen Government Effectiveness</a:t>
              </a:r>
              <a:endParaRPr sz="900" b="1">
                <a:solidFill>
                  <a:schemeClr val="lt1"/>
                </a:solidFill>
                <a:latin typeface="Noto Sans Symbols"/>
                <a:ea typeface="Noto Sans Symbols"/>
                <a:cs typeface="Noto Sans Symbols"/>
                <a:sym typeface="Noto Sans Symbols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h8d8fbc80d59e69a_0_41"/>
          <p:cNvSpPr txBox="1">
            <a:spLocks noGrp="1"/>
          </p:cNvSpPr>
          <p:nvPr>
            <p:ph type="title"/>
          </p:nvPr>
        </p:nvSpPr>
        <p:spPr>
          <a:xfrm>
            <a:off x="825910" y="-108646"/>
            <a:ext cx="9822300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/>
              <a:t>Shaping Demand 	</a:t>
            </a:r>
            <a:endParaRPr sz="4400">
              <a:solidFill>
                <a:srgbClr val="FF0000"/>
              </a:solidFill>
            </a:endParaRPr>
          </a:p>
        </p:txBody>
      </p:sp>
      <p:sp>
        <p:nvSpPr>
          <p:cNvPr id="295" name="Google Shape;295;h8d8fbc80d59e69a_0_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20</a:t>
            </a:fld>
            <a:endParaRPr/>
          </a:p>
        </p:txBody>
      </p:sp>
      <p:grpSp>
        <p:nvGrpSpPr>
          <p:cNvPr id="296" name="Google Shape;296;h8d8fbc80d59e69a_0_41"/>
          <p:cNvGrpSpPr/>
          <p:nvPr/>
        </p:nvGrpSpPr>
        <p:grpSpPr>
          <a:xfrm>
            <a:off x="825880" y="1173801"/>
            <a:ext cx="10349392" cy="4055152"/>
            <a:chOff x="-386879" y="-402382"/>
            <a:chExt cx="12379655" cy="6937813"/>
          </a:xfrm>
        </p:grpSpPr>
        <p:sp>
          <p:nvSpPr>
            <p:cNvPr id="297" name="Google Shape;297;h8d8fbc80d59e69a_0_41"/>
            <p:cNvSpPr/>
            <p:nvPr/>
          </p:nvSpPr>
          <p:spPr>
            <a:xfrm rot="-5400000">
              <a:off x="2728626" y="-2728719"/>
              <a:ext cx="6535500" cy="119928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1240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59575" tIns="59575" rIns="59575" bIns="59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12"/>
                <a:buFont typeface="Arial"/>
                <a:buNone/>
              </a:pPr>
              <a:endParaRPr sz="17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h8d8fbc80d59e69a_0_41"/>
            <p:cNvSpPr txBox="1"/>
            <p:nvPr/>
          </p:nvSpPr>
          <p:spPr>
            <a:xfrm>
              <a:off x="-386879" y="-402382"/>
              <a:ext cx="12285000" cy="6834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2675" tIns="92675" rIns="92675" bIns="92675" anchor="t" anchorCtr="0">
              <a:noAutofit/>
            </a:bodyPr>
            <a:lstStyle/>
            <a:p>
              <a:pPr marR="0" lvl="1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 Establish Continual Public Tenders to Build a Sustainable Manufacturing Sector</a:t>
              </a:r>
              <a:r>
                <a:rPr lang="en-ZA" sz="1750" b="1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Sustainable-multi-year procurement</a:t>
              </a:r>
              <a:endParaRPr dirty="0"/>
            </a:p>
            <a:p>
              <a:pPr marL="379287" marR="0" lvl="1" indent="-226887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2. Expand the Role of Eskom Green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As an anchor customer for RE</a:t>
              </a:r>
              <a:endParaRPr dirty="0"/>
            </a:p>
            <a:p>
              <a:pPr marL="379287" marR="0" lvl="1" indent="-226887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3. Strengthen the Design, Implementation, and Enforcement of Local Content Requirements</a:t>
              </a:r>
              <a:r>
                <a:rPr lang="en-ZA" sz="1750" b="1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firmly institutionalise and standardise the component-specific minimum thresholds introduced in recent bidding rounds to eliminate developer circumvention</a:t>
              </a:r>
              <a:endParaRPr dirty="0"/>
            </a:p>
            <a:p>
              <a:pPr marL="379287" marR="0" lvl="1" indent="-226887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4. Enable Shared Orders and Capacity Pooling for Smaller Firms</a:t>
              </a:r>
              <a:r>
                <a:rPr lang="en-ZA" sz="1750" b="1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public IPP Office should issue single, multi-gigawatt, bankable anchor contracts</a:t>
              </a:r>
              <a:endParaRPr dirty="0"/>
            </a:p>
            <a:p>
              <a:pPr marL="379287" marR="0" lvl="1" indent="-226887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5. Mandate Regional and Municipal Geographic Sourcing Minimums</a:t>
              </a:r>
              <a:r>
                <a:rPr lang="en-ZA" sz="1750" b="1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Allow municipalities and provincial governments to incorporate local geographic sourcing requirements into RE procurement where appropriate</a:t>
              </a: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95779" marR="0" lvl="0" indent="0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rgbClr val="000000"/>
                </a:buClr>
                <a:buSzPts val="1173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h8d8fbc80d59e69a_0_91"/>
          <p:cNvSpPr txBox="1">
            <a:spLocks noGrp="1"/>
          </p:cNvSpPr>
          <p:nvPr>
            <p:ph type="title"/>
          </p:nvPr>
        </p:nvSpPr>
        <p:spPr>
          <a:xfrm>
            <a:off x="825910" y="-108646"/>
            <a:ext cx="9822300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/>
              <a:t>Trade, Investment and Regional Market Development</a:t>
            </a:r>
            <a:endParaRPr sz="4400">
              <a:solidFill>
                <a:srgbClr val="FF0000"/>
              </a:solidFill>
            </a:endParaRPr>
          </a:p>
        </p:txBody>
      </p:sp>
      <p:sp>
        <p:nvSpPr>
          <p:cNvPr id="304" name="Google Shape;304;h8d8fbc80d59e69a_0_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21</a:t>
            </a:fld>
            <a:endParaRPr/>
          </a:p>
        </p:txBody>
      </p:sp>
      <p:grpSp>
        <p:nvGrpSpPr>
          <p:cNvPr id="305" name="Google Shape;305;h8d8fbc80d59e69a_0_91"/>
          <p:cNvGrpSpPr/>
          <p:nvPr/>
        </p:nvGrpSpPr>
        <p:grpSpPr>
          <a:xfrm>
            <a:off x="825910" y="1538354"/>
            <a:ext cx="10367607" cy="4034065"/>
            <a:chOff x="-386879" y="-674771"/>
            <a:chExt cx="12379655" cy="7210202"/>
          </a:xfrm>
        </p:grpSpPr>
        <p:sp>
          <p:nvSpPr>
            <p:cNvPr id="306" name="Google Shape;306;h8d8fbc80d59e69a_0_91"/>
            <p:cNvSpPr/>
            <p:nvPr/>
          </p:nvSpPr>
          <p:spPr>
            <a:xfrm rot="-5400000">
              <a:off x="2728626" y="-2728719"/>
              <a:ext cx="6535500" cy="119928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1240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59575" tIns="59575" rIns="59575" bIns="59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12"/>
                <a:buFont typeface="Arial"/>
                <a:buNone/>
              </a:pPr>
              <a:endParaRPr sz="17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h8d8fbc80d59e69a_0_91"/>
            <p:cNvSpPr txBox="1"/>
            <p:nvPr/>
          </p:nvSpPr>
          <p:spPr>
            <a:xfrm>
              <a:off x="-386879" y="-674771"/>
              <a:ext cx="12285000" cy="6834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2675" tIns="92675" rIns="92675" bIns="92675" anchor="t" anchorCtr="0">
              <a:noAutofit/>
            </a:bodyPr>
            <a:lstStyle/>
            <a:p>
              <a:pPr marR="0" lvl="1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 Refine Tariff System to Provide Targeted Support to Renewable Energy Manufacturers </a:t>
              </a:r>
              <a:r>
                <a:rPr lang="en-ZA" sz="1750" b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Updating the national tariff architecture insulates infant RE industries from predatory foreign pricing structures</a:t>
              </a:r>
              <a:endParaRPr dirty="0"/>
            </a:p>
            <a:p>
              <a:pPr marL="379287" marR="0" lvl="1" indent="-226887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2. Implement Port-of-Entry Customs Audits to Combat Trade Corruption</a:t>
              </a:r>
              <a:r>
                <a:rPr lang="en-ZA" sz="1750" b="1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Deploying targeted SARS and ITAC inspectors to ports of entry to deal with stage consignment</a:t>
              </a:r>
              <a:endParaRPr dirty="0"/>
            </a:p>
            <a:p>
              <a:pPr marL="379287" marR="0" lvl="1" indent="-226887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3. Attract Global Cell Plants and Mineral Refiners</a:t>
              </a:r>
              <a:r>
                <a:rPr lang="en-ZA" sz="1750" b="1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</a:t>
              </a:r>
              <a:r>
                <a:rPr lang="en-ZA" sz="175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InvestSA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offers incentives for global cell manufacturer</a:t>
              </a:r>
              <a:endParaRPr dirty="0"/>
            </a:p>
            <a:p>
              <a:pPr marL="379287" marR="0" lvl="1" indent="-226887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4. Create Regional Mineral Refining Hubs to Secure Supply Autonomy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ut</a:t>
              </a:r>
              <a:r>
                <a:rPr lang="en-ZA" sz="1750" dirty="0">
                  <a:solidFill>
                    <a:schemeClr val="dk1"/>
                  </a:solidFill>
                </a:rPr>
                <a:t>i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lise AfCFTA regional integration</a:t>
              </a:r>
              <a:endParaRPr dirty="0"/>
            </a:p>
            <a:p>
              <a:pPr marL="379287" marR="0" lvl="1" indent="-226887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5. Position South Africa as a Regional Renewable Energy Manufacturing and Export Hub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ut</a:t>
              </a:r>
              <a:r>
                <a:rPr lang="en-ZA" sz="1750" dirty="0">
                  <a:solidFill>
                    <a:schemeClr val="dk1"/>
                  </a:solidFill>
                </a:rPr>
                <a:t>i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lise AfCFTA regional integration</a:t>
              </a: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95779" marR="0" lvl="0" indent="0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rgbClr val="000000"/>
                </a:buClr>
                <a:buSzPts val="1173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h8d8fbc80d59e69a_0_100"/>
          <p:cNvSpPr txBox="1">
            <a:spLocks noGrp="1"/>
          </p:cNvSpPr>
          <p:nvPr>
            <p:ph type="title"/>
          </p:nvPr>
        </p:nvSpPr>
        <p:spPr>
          <a:xfrm>
            <a:off x="825910" y="-108646"/>
            <a:ext cx="9822300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/>
              <a:t>Supporting Business Upgrading</a:t>
            </a:r>
            <a:endParaRPr sz="4400">
              <a:solidFill>
                <a:srgbClr val="FF0000"/>
              </a:solidFill>
            </a:endParaRPr>
          </a:p>
        </p:txBody>
      </p:sp>
      <p:sp>
        <p:nvSpPr>
          <p:cNvPr id="313" name="Google Shape;313;h8d8fbc80d59e69a_0_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22</a:t>
            </a:fld>
            <a:endParaRPr/>
          </a:p>
        </p:txBody>
      </p:sp>
      <p:grpSp>
        <p:nvGrpSpPr>
          <p:cNvPr id="314" name="Google Shape;314;h8d8fbc80d59e69a_0_100"/>
          <p:cNvGrpSpPr/>
          <p:nvPr/>
        </p:nvGrpSpPr>
        <p:grpSpPr>
          <a:xfrm>
            <a:off x="241957" y="1373232"/>
            <a:ext cx="11265251" cy="4055151"/>
            <a:chOff x="-872975" y="-402381"/>
            <a:chExt cx="12865751" cy="6937812"/>
          </a:xfrm>
        </p:grpSpPr>
        <p:sp>
          <p:nvSpPr>
            <p:cNvPr id="315" name="Google Shape;315;h8d8fbc80d59e69a_0_100"/>
            <p:cNvSpPr/>
            <p:nvPr/>
          </p:nvSpPr>
          <p:spPr>
            <a:xfrm rot="-5400000">
              <a:off x="2728626" y="-2728719"/>
              <a:ext cx="6535500" cy="119928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1240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59575" tIns="59575" rIns="59575" bIns="59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12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h8d8fbc80d59e69a_0_100"/>
            <p:cNvSpPr txBox="1"/>
            <p:nvPr/>
          </p:nvSpPr>
          <p:spPr>
            <a:xfrm>
              <a:off x="-872975" y="-402381"/>
              <a:ext cx="12771000" cy="6834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2675" tIns="92675" rIns="92675" bIns="92675" anchor="t" anchorCtr="0">
              <a:noAutofit/>
            </a:bodyPr>
            <a:lstStyle/>
            <a:p>
              <a:pPr marL="264987" marR="0" lvl="1" indent="-264987" algn="l" rtl="0">
                <a:lnSpc>
                  <a:spcPct val="10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AutoNum type="arabicPeriod"/>
              </a:pPr>
              <a:r>
                <a:rPr lang="en-ZA" sz="1750" b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Simplify Administrative Processes</a:t>
              </a:r>
              <a:r>
                <a:rPr lang="en-ZA" sz="1750" b="1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7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Establishing one-stop regulatory approval systems under the dtic streamlines licensing pipelines</a:t>
              </a:r>
              <a:endParaRPr sz="1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64987" marR="0" lvl="1" indent="-264987" algn="l" rtl="0">
                <a:lnSpc>
                  <a:spcPct val="10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AutoNum type="arabicPeriod"/>
              </a:pPr>
              <a:r>
                <a:rPr lang="en-ZA" sz="1750" b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Support Upgrading for Renewable Energy Manufacturers</a:t>
              </a:r>
              <a:r>
                <a:rPr lang="en-ZA" sz="1750" b="1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7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Implementing a comprehensive business upgrading framework that builds domestic firm capabilities across all tiers of the RE value chain</a:t>
              </a:r>
              <a:endParaRPr sz="1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64987" marR="0" lvl="1" indent="-264987" algn="l" rtl="0">
                <a:lnSpc>
                  <a:spcPct val="10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AutoNum type="arabicPeriod"/>
              </a:pPr>
              <a:r>
                <a:rPr lang="en-ZA" sz="1750" b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Expand Service Provision and Service-Led Business Models</a:t>
              </a:r>
              <a:r>
                <a:rPr lang="en-ZA" sz="1750" b="1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7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Deploying service-led business models, which include BaaS, specialised diagnostics, and localised maintenance</a:t>
              </a:r>
              <a:endParaRPr sz="1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64987" marR="0" lvl="1" indent="-264987" algn="l" rtl="0">
                <a:lnSpc>
                  <a:spcPct val="10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AutoNum type="arabicPeriod"/>
              </a:pPr>
              <a:r>
                <a:rPr lang="en-ZA" sz="1750" b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Establish Recycling Loops and Reverse Logistics Channels </a:t>
              </a:r>
              <a:r>
                <a:rPr lang="en-ZA" sz="17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Developing circular business models for recycling, remanufacturing, </a:t>
              </a:r>
              <a:r>
                <a:rPr lang="en-ZA" sz="1750">
                  <a:solidFill>
                    <a:schemeClr val="dk1"/>
                  </a:solidFill>
                </a:rPr>
                <a:t>&amp;</a:t>
              </a:r>
              <a:r>
                <a:rPr lang="en-ZA" sz="17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refurbishment is essential to capitalise on RE technology decommissioning </a:t>
              </a:r>
              <a:endParaRPr/>
            </a:p>
            <a:p>
              <a:pPr marL="264987" marR="0" lvl="1" indent="-264987" algn="l" rtl="0">
                <a:lnSpc>
                  <a:spcPct val="10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AutoNum type="arabicPeriod"/>
              </a:pPr>
              <a:r>
                <a:rPr lang="en-ZA" sz="1750" b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Launch Shared Quality Testing Labs to De-Risk Local Innovation</a:t>
              </a:r>
              <a:r>
                <a:rPr lang="en-ZA" sz="1750" b="1" i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7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Establishing state-subsidised, accredited testing laboratories via CSIR, Mintek, and university networks would enable local manufacturers to clear restrictive international ‘certification walls’ without incurring prohibitive overseas shipping costs</a:t>
              </a:r>
              <a:endParaRPr sz="1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64987" marR="0" lvl="1" indent="-264987" algn="l" rtl="0">
                <a:lnSpc>
                  <a:spcPct val="10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AutoNum type="arabicPeriod"/>
              </a:pPr>
              <a:r>
                <a:rPr lang="en-ZA" sz="1750" b="1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Foster Industry Interactions and Networking </a:t>
              </a:r>
              <a:r>
                <a:rPr lang="en-ZA" sz="175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Institutionalising comprehensive multi-stakeholder network platforms (SAREM is working on this)</a:t>
              </a:r>
              <a:endParaRPr sz="1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95779" marR="0" lvl="0" indent="0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rgbClr val="000000"/>
                </a:buClr>
                <a:buSzPts val="1173"/>
                <a:buFont typeface="Arial"/>
                <a:buNone/>
              </a:pPr>
              <a:endParaRPr sz="1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h8d8fbc80d59e69a_0_109"/>
          <p:cNvSpPr txBox="1">
            <a:spLocks noGrp="1"/>
          </p:cNvSpPr>
          <p:nvPr>
            <p:ph type="title"/>
          </p:nvPr>
        </p:nvSpPr>
        <p:spPr>
          <a:xfrm>
            <a:off x="825910" y="-108646"/>
            <a:ext cx="9822300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/>
              <a:t>Driving Decent Work</a:t>
            </a:r>
            <a:endParaRPr sz="4400">
              <a:solidFill>
                <a:srgbClr val="FF0000"/>
              </a:solidFill>
            </a:endParaRPr>
          </a:p>
        </p:txBody>
      </p:sp>
      <p:sp>
        <p:nvSpPr>
          <p:cNvPr id="322" name="Google Shape;322;h8d8fbc80d59e69a_0_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23</a:t>
            </a:fld>
            <a:endParaRPr/>
          </a:p>
        </p:txBody>
      </p:sp>
      <p:grpSp>
        <p:nvGrpSpPr>
          <p:cNvPr id="323" name="Google Shape;323;h8d8fbc80d59e69a_0_109"/>
          <p:cNvGrpSpPr/>
          <p:nvPr/>
        </p:nvGrpSpPr>
        <p:grpSpPr>
          <a:xfrm>
            <a:off x="137704" y="1589791"/>
            <a:ext cx="11718663" cy="3554563"/>
            <a:chOff x="-1235938" y="-320043"/>
            <a:chExt cx="14414100" cy="6855474"/>
          </a:xfrm>
        </p:grpSpPr>
        <p:sp>
          <p:nvSpPr>
            <p:cNvPr id="324" name="Google Shape;324;h8d8fbc80d59e69a_0_109"/>
            <p:cNvSpPr/>
            <p:nvPr/>
          </p:nvSpPr>
          <p:spPr>
            <a:xfrm rot="-5400000">
              <a:off x="2728626" y="-2728719"/>
              <a:ext cx="6535500" cy="11992800"/>
            </a:xfrm>
            <a:prstGeom prst="round1Rect">
              <a:avLst>
                <a:gd name="adj" fmla="val 16667"/>
              </a:avLst>
            </a:prstGeom>
            <a:noFill/>
            <a:ln w="1240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59575" tIns="59575" rIns="59575" bIns="59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12"/>
                <a:buFont typeface="Arial"/>
                <a:buNone/>
              </a:pPr>
              <a:endParaRPr sz="91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h8d8fbc80d59e69a_0_109"/>
            <p:cNvSpPr txBox="1"/>
            <p:nvPr/>
          </p:nvSpPr>
          <p:spPr>
            <a:xfrm>
              <a:off x="-1235938" y="-320043"/>
              <a:ext cx="14414100" cy="579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2675" tIns="92675" rIns="92675" bIns="92675" anchor="t" anchorCtr="0">
              <a:noAutofit/>
            </a:bodyPr>
            <a:lstStyle/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 Make Continued Industrial Policy Support Conditional on Providing Decent Work</a:t>
              </a:r>
              <a:r>
                <a:rPr lang="en-ZA" sz="1750" b="1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Linking all state-directed industrial support, including protective tariffs </a:t>
              </a:r>
              <a:r>
                <a:rPr lang="en-ZA" sz="1750" dirty="0">
                  <a:solidFill>
                    <a:schemeClr val="dk1"/>
                  </a:solidFill>
                </a:rPr>
                <a:t>&amp;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local manufacturing designations, directly to labour law compliance, training allocations, </a:t>
              </a:r>
              <a:r>
                <a:rPr lang="en-ZA" sz="1750" dirty="0">
                  <a:solidFill>
                    <a:schemeClr val="dk1"/>
                  </a:solidFill>
                </a:rPr>
                <a:t>&amp;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decent work standards ensures public protections actively drive workplace transformation</a:t>
              </a:r>
              <a:endParaRPr dirty="0"/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endParaRPr lang="en-ZA" sz="1750" dirty="0">
                <a:solidFill>
                  <a:schemeClr val="dk1"/>
                </a:solidFill>
              </a:endParaRPr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2. Reskill Workers for Sustainable Transition Pathways</a:t>
              </a:r>
              <a:r>
                <a:rPr lang="en-ZA" sz="1750" b="1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-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Deploying targeted retraining and skills-matching programmes for workers exiting legacy fossil-fuel industries is vital to build an adaptable RE workforce</a:t>
              </a:r>
              <a:endParaRPr dirty="0"/>
            </a:p>
            <a:p>
              <a:pPr marL="264987" marR="0" lvl="1" indent="-112587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3. Update Existing Curricula to </a:t>
              </a:r>
              <a:r>
                <a:rPr lang="en-ZA" sz="1750" b="1" dirty="0">
                  <a:solidFill>
                    <a:schemeClr val="dk1"/>
                  </a:solidFill>
                </a:rPr>
                <a:t>Expand</a:t>
              </a: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Knowledge and Skills Related to Renewable Energy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Integrating specialized RE modules directly into existing public vocational and tertiary engineering curricula will enhance the skill base of the domestic workforce</a:t>
              </a: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95779" marR="0" lvl="0" indent="0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rgbClr val="000000"/>
                </a:buClr>
                <a:buSzPts val="1173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h8d8fbc80d59e69a_0_140"/>
          <p:cNvSpPr txBox="1">
            <a:spLocks noGrp="1"/>
          </p:cNvSpPr>
          <p:nvPr>
            <p:ph type="title"/>
          </p:nvPr>
        </p:nvSpPr>
        <p:spPr>
          <a:xfrm>
            <a:off x="825910" y="-108646"/>
            <a:ext cx="9822300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/>
              <a:t>Inclusivity </a:t>
            </a:r>
            <a:endParaRPr sz="4400">
              <a:solidFill>
                <a:srgbClr val="FF0000"/>
              </a:solidFill>
            </a:endParaRPr>
          </a:p>
        </p:txBody>
      </p:sp>
      <p:sp>
        <p:nvSpPr>
          <p:cNvPr id="331" name="Google Shape;331;h8d8fbc80d59e69a_0_1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24</a:t>
            </a:fld>
            <a:endParaRPr/>
          </a:p>
        </p:txBody>
      </p:sp>
      <p:grpSp>
        <p:nvGrpSpPr>
          <p:cNvPr id="332" name="Google Shape;332;h8d8fbc80d59e69a_0_140"/>
          <p:cNvGrpSpPr/>
          <p:nvPr/>
        </p:nvGrpSpPr>
        <p:grpSpPr>
          <a:xfrm>
            <a:off x="282075" y="1541675"/>
            <a:ext cx="11382224" cy="4055152"/>
            <a:chOff x="-504785" y="-402382"/>
            <a:chExt cx="13564800" cy="6937813"/>
          </a:xfrm>
        </p:grpSpPr>
        <p:sp>
          <p:nvSpPr>
            <p:cNvPr id="333" name="Google Shape;333;h8d8fbc80d59e69a_0_140"/>
            <p:cNvSpPr/>
            <p:nvPr/>
          </p:nvSpPr>
          <p:spPr>
            <a:xfrm rot="-5400000">
              <a:off x="3262178" y="-3262269"/>
              <a:ext cx="6535500" cy="130599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1240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59575" tIns="59575" rIns="59575" bIns="59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12"/>
                <a:buFont typeface="Arial"/>
                <a:buNone/>
              </a:pPr>
              <a:endParaRPr sz="91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h8d8fbc80d59e69a_0_140"/>
            <p:cNvSpPr txBox="1"/>
            <p:nvPr/>
          </p:nvSpPr>
          <p:spPr>
            <a:xfrm>
              <a:off x="-504785" y="-402382"/>
              <a:ext cx="13564800" cy="683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2675" tIns="92675" rIns="92675" bIns="92675" anchor="t" anchorCtr="0">
              <a:noAutofit/>
            </a:bodyPr>
            <a:lstStyle/>
            <a:p>
              <a:pPr marR="0" lvl="1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 Run Technical and Vocational Education and Training Programmes with Ring-Fenced</a:t>
              </a:r>
              <a:r>
                <a:rPr lang="en-ZA" sz="1750" b="1" dirty="0">
                  <a:solidFill>
                    <a:schemeClr val="dk1"/>
                  </a:solidFill>
                </a:rPr>
                <a:t> </a:t>
              </a: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Gender Quotas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Reallocating the </a:t>
              </a:r>
              <a:r>
                <a:rPr lang="en-ZA" sz="175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Ewseta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funding framework away from centralized utility monopolies toward decentralized, demand-led technical courses</a:t>
              </a:r>
              <a:endParaRPr dirty="0"/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endParaRPr lang="en-ZA" sz="1750" dirty="0">
                <a:solidFill>
                  <a:schemeClr val="dk1"/>
                </a:solidFill>
              </a:endParaRPr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2. Address Gender Stereotypes and the Burden of Reproductive Work on Women</a:t>
              </a:r>
              <a:r>
                <a:rPr lang="en-ZA" sz="1750" b="1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Launching a targeted national awareness campaign that highlights women working in the RE industry</a:t>
              </a:r>
              <a:endParaRPr dirty="0"/>
            </a:p>
            <a:p>
              <a:pPr marL="379287" marR="0" lvl="1" indent="-226887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3. Enhance Social Impact of Public Procurement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Ensure that B-BBEE requirements lead to broad-based impact and prevent over-reliance on a narrow supplier group.</a:t>
              </a:r>
              <a:endParaRPr dirty="0"/>
            </a:p>
            <a:p>
              <a:pPr marL="379287" marR="0" lvl="1" indent="-226887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R="0" lvl="1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4. Refine Methods of Measuring Development Outcomes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- Standardising the transparent collection and reporting of employment and socio-economic metrics within the RE sector</a:t>
              </a: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h8d8fbc80d59e69a_0_118"/>
          <p:cNvSpPr txBox="1">
            <a:spLocks noGrp="1"/>
          </p:cNvSpPr>
          <p:nvPr>
            <p:ph type="title"/>
          </p:nvPr>
        </p:nvSpPr>
        <p:spPr>
          <a:xfrm>
            <a:off x="825910" y="-108646"/>
            <a:ext cx="9822300" cy="17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ZA" sz="4400"/>
              <a:t>Government’s Role 	</a:t>
            </a:r>
            <a:endParaRPr sz="4400">
              <a:solidFill>
                <a:srgbClr val="FF0000"/>
              </a:solidFill>
            </a:endParaRPr>
          </a:p>
        </p:txBody>
      </p:sp>
      <p:sp>
        <p:nvSpPr>
          <p:cNvPr id="340" name="Google Shape;340;h8d8fbc80d59e69a_0_1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25</a:t>
            </a:fld>
            <a:endParaRPr/>
          </a:p>
        </p:txBody>
      </p:sp>
      <p:grpSp>
        <p:nvGrpSpPr>
          <p:cNvPr id="341" name="Google Shape;341;h8d8fbc80d59e69a_0_118"/>
          <p:cNvGrpSpPr/>
          <p:nvPr/>
        </p:nvGrpSpPr>
        <p:grpSpPr>
          <a:xfrm>
            <a:off x="113625" y="1541675"/>
            <a:ext cx="11382199" cy="4055152"/>
            <a:chOff x="-1097734" y="-402382"/>
            <a:chExt cx="13090510" cy="6937813"/>
          </a:xfrm>
        </p:grpSpPr>
        <p:sp>
          <p:nvSpPr>
            <p:cNvPr id="342" name="Google Shape;342;h8d8fbc80d59e69a_0_118"/>
            <p:cNvSpPr/>
            <p:nvPr/>
          </p:nvSpPr>
          <p:spPr>
            <a:xfrm rot="-5400000">
              <a:off x="2728626" y="-2728719"/>
              <a:ext cx="6535500" cy="11992800"/>
            </a:xfrm>
            <a:prstGeom prst="round1Rect">
              <a:avLst>
                <a:gd name="adj" fmla="val 16667"/>
              </a:avLst>
            </a:prstGeom>
            <a:solidFill>
              <a:schemeClr val="lt1"/>
            </a:solidFill>
            <a:ln w="12400" cap="flat" cmpd="sng">
              <a:solidFill>
                <a:srgbClr val="FFFFFF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59575" tIns="59575" rIns="59575" bIns="59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12"/>
                <a:buFont typeface="Arial"/>
                <a:buNone/>
              </a:pPr>
              <a:endParaRPr sz="17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h8d8fbc80d59e69a_0_118"/>
            <p:cNvSpPr txBox="1"/>
            <p:nvPr/>
          </p:nvSpPr>
          <p:spPr>
            <a:xfrm>
              <a:off x="-1097734" y="-402382"/>
              <a:ext cx="12995700" cy="6834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2675" tIns="92675" rIns="92675" bIns="92675" anchor="t" anchorCtr="0">
              <a:noAutofit/>
            </a:bodyPr>
            <a:lstStyle/>
            <a:p>
              <a:pPr marL="0" marR="0" lvl="1" indent="0" algn="ctr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None/>
              </a:pPr>
              <a:r>
                <a:rPr lang="en-ZA" sz="1750" b="0" i="0" u="none" strike="noStrike" cap="none" dirty="0">
                  <a:solidFill>
                    <a:srgbClr val="1155CC"/>
                  </a:solidFill>
                  <a:latin typeface="Arial"/>
                  <a:ea typeface="Arial"/>
                  <a:cs typeface="Arial"/>
                  <a:sym typeface="Arial"/>
                </a:rPr>
                <a:t>Strengthening Cross-Government Coordination and Implementation of Policies to Support the Renewable Energy Industry</a:t>
              </a:r>
              <a:endParaRPr sz="1750" b="0" i="0" u="none" strike="noStrike" cap="none" dirty="0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33400" marR="0" lvl="2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endParaRPr lang="en-ZA" sz="1750" dirty="0">
                <a:solidFill>
                  <a:schemeClr val="dk1"/>
                </a:solidFill>
              </a:endParaRPr>
            </a:p>
            <a:p>
              <a:pPr marL="533400" marR="0" lvl="2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1. Coordinate Inter-Departmental Industrial Policies</a:t>
              </a:r>
              <a:r>
                <a:rPr lang="en-ZA" sz="1750" b="1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Enforcing centralised, inter-departmental policy alignment between relevant bodies eliminates conflicting mandates, reduces administrative duplication, and secures long-term investor certainty by stabilizing market rules.</a:t>
              </a:r>
              <a:endParaRPr dirty="0"/>
            </a:p>
            <a:p>
              <a:pPr marL="914400" marR="0" lvl="2" indent="-228600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33400" marR="0" lvl="2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chemeClr val="dk1"/>
                </a:buClr>
                <a:buSzPts val="2400"/>
              </a:pPr>
              <a:r>
                <a:rPr lang="en-ZA" sz="1750" b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2. Be More Active in Seeking Industry Perspectives</a:t>
              </a:r>
              <a:r>
                <a:rPr lang="en-ZA" sz="1750" b="1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ZA" sz="175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Establishing structural feedback loops allows government departments to actively capture the operational experiences and commercial requirements of domestic manufacturing startups and SMEs.</a:t>
              </a: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257300" marR="0" lvl="0" indent="-231775" algn="l" rtl="0">
                <a:lnSpc>
                  <a:spcPct val="90000"/>
                </a:lnSpc>
                <a:spcBef>
                  <a:spcPts val="205"/>
                </a:spcBef>
                <a:spcAft>
                  <a:spcPts val="0"/>
                </a:spcAft>
                <a:buClr>
                  <a:srgbClr val="000000"/>
                </a:buClr>
                <a:buSzPts val="1750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95779" marR="0" lvl="0" indent="0" algn="l" rtl="0">
                <a:lnSpc>
                  <a:spcPct val="90000"/>
                </a:lnSpc>
                <a:spcBef>
                  <a:spcPts val="176"/>
                </a:spcBef>
                <a:spcAft>
                  <a:spcPts val="0"/>
                </a:spcAft>
                <a:buClr>
                  <a:srgbClr val="000000"/>
                </a:buClr>
                <a:buSzPts val="1173"/>
                <a:buFont typeface="Arial"/>
                <a:buNone/>
              </a:pPr>
              <a:endParaRPr sz="17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9"/>
          <p:cNvSpPr txBox="1">
            <a:spLocks noGrp="1"/>
          </p:cNvSpPr>
          <p:nvPr>
            <p:ph type="ctrTitle"/>
          </p:nvPr>
        </p:nvSpPr>
        <p:spPr>
          <a:xfrm>
            <a:off x="1167493" y="2422907"/>
            <a:ext cx="7472009" cy="2012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ZA"/>
              <a:t>Kea Leboga!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h8d8fbc80d59e69a_0_0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ZA" sz="4000"/>
              <a:t>ANNEX - </a:t>
            </a:r>
            <a:r>
              <a:rPr lang="en-ZA" sz="3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SHAPING DEMAND</a:t>
            </a:r>
            <a:endParaRPr sz="3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h8d8fbc80d59e69a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27</a:t>
            </a:fld>
            <a:endParaRPr/>
          </a:p>
        </p:txBody>
      </p:sp>
      <p:sp>
        <p:nvSpPr>
          <p:cNvPr id="356" name="Google Shape;356;h8d8fbc80d59e69a_0_0"/>
          <p:cNvSpPr txBox="1"/>
          <p:nvPr/>
        </p:nvSpPr>
        <p:spPr>
          <a:xfrm>
            <a:off x="2836175" y="5257426"/>
            <a:ext cx="6963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Sourced from a Detailed Case Study from the </a:t>
            </a:r>
            <a:r>
              <a:rPr lang="en-ZA" sz="900" b="0" i="0" u="sng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localising the Just Energy Transition project</a:t>
            </a: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h8d8fbc80d59e69a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53032" y="1809965"/>
            <a:ext cx="7046670" cy="3447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h8d8fbc80d59e69a_0_7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ZA" sz="4000"/>
              <a:t>ANNEX- </a:t>
            </a:r>
            <a:r>
              <a:rPr lang="en-ZA" sz="3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TRADE, INVESTMENT AND MARKET DEVELOPMENT</a:t>
            </a:r>
            <a:endParaRPr sz="37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h8d8fbc80d59e69a_0_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28</a:t>
            </a:fld>
            <a:endParaRPr/>
          </a:p>
        </p:txBody>
      </p:sp>
      <p:pic>
        <p:nvPicPr>
          <p:cNvPr id="364" name="Google Shape;364;h8d8fbc80d59e69a_0_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5717" y="1698366"/>
            <a:ext cx="6842954" cy="3845253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h8d8fbc80d59e69a_0_7"/>
          <p:cNvSpPr txBox="1"/>
          <p:nvPr/>
        </p:nvSpPr>
        <p:spPr>
          <a:xfrm>
            <a:off x="2804700" y="5605526"/>
            <a:ext cx="6963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Sourced from a Detailed Case Study from the </a:t>
            </a:r>
            <a:r>
              <a:rPr lang="en-ZA" sz="900" b="0" i="0" u="sng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localising the Just Energy Transition project</a:t>
            </a: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h8d8fbc80d59e69a_0_14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ZA" sz="4000"/>
              <a:t>ANNEX- </a:t>
            </a:r>
            <a:r>
              <a:rPr lang="en-ZA" sz="3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ENABLING ENVIRONMENT</a:t>
            </a:r>
            <a:endParaRPr sz="3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h8d8fbc80d59e69a_0_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29</a:t>
            </a:fld>
            <a:endParaRPr/>
          </a:p>
        </p:txBody>
      </p:sp>
      <p:pic>
        <p:nvPicPr>
          <p:cNvPr id="372" name="Google Shape;372;h8d8fbc80d59e69a_0_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3600" y="1596941"/>
            <a:ext cx="7004799" cy="3938327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h8d8fbc80d59e69a_0_14"/>
          <p:cNvSpPr txBox="1"/>
          <p:nvPr/>
        </p:nvSpPr>
        <p:spPr>
          <a:xfrm>
            <a:off x="2614225" y="5616401"/>
            <a:ext cx="6963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Sourced from a Detailed Case Study from the </a:t>
            </a:r>
            <a:r>
              <a:rPr lang="en-ZA" sz="900" b="0" i="0" u="sng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localising the Just Energy Transition project</a:t>
            </a: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h8d8fbc80d59e69a_0_21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ZA" sz="4000"/>
              <a:t>ANNEX - </a:t>
            </a:r>
            <a:r>
              <a:rPr lang="en-ZA" sz="3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GOVERNMENT EFFECTIVENESS</a:t>
            </a:r>
            <a:endParaRPr sz="3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h8d8fbc80d59e69a_0_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30</a:t>
            </a:fld>
            <a:endParaRPr/>
          </a:p>
        </p:txBody>
      </p:sp>
      <p:pic>
        <p:nvPicPr>
          <p:cNvPr id="380" name="Google Shape;380;h8d8fbc80d59e69a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7728" y="1541272"/>
            <a:ext cx="7180820" cy="4104698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h8d8fbc80d59e69a_0_21"/>
          <p:cNvSpPr txBox="1"/>
          <p:nvPr/>
        </p:nvSpPr>
        <p:spPr>
          <a:xfrm>
            <a:off x="2804700" y="5591676"/>
            <a:ext cx="6963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Sourced from a Detailed Case Study from the </a:t>
            </a:r>
            <a:r>
              <a:rPr lang="en-ZA" sz="900" b="0" i="0" u="sng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localising the Just Energy Transition project</a:t>
            </a: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h8d8fbc80d59e69a_0_28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ZA" sz="4000"/>
              <a:t>ANNEX - </a:t>
            </a:r>
            <a:r>
              <a:rPr lang="en-ZA" sz="3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DRIVING DECENT WORK &amp; INCLUSIVITY</a:t>
            </a:r>
            <a:endParaRPr sz="3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h8d8fbc80d59e69a_0_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ZA"/>
              <a:t>31</a:t>
            </a:fld>
            <a:endParaRPr/>
          </a:p>
        </p:txBody>
      </p:sp>
      <p:pic>
        <p:nvPicPr>
          <p:cNvPr id="388" name="Google Shape;388;h8d8fbc80d59e69a_0_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2426" y="1635659"/>
            <a:ext cx="7553716" cy="3899964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h8d8fbc80d59e69a_0_28"/>
          <p:cNvSpPr txBox="1"/>
          <p:nvPr/>
        </p:nvSpPr>
        <p:spPr>
          <a:xfrm>
            <a:off x="2933700" y="5535626"/>
            <a:ext cx="6963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Sourced from a Detailed Case Study from the </a:t>
            </a:r>
            <a:r>
              <a:rPr lang="en-ZA" sz="900" b="0" i="0" u="sng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localising the Just Energy Transition project</a:t>
            </a:r>
            <a:r>
              <a:rPr lang="en-ZA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">
      <a:dk1>
        <a:srgbClr val="000000"/>
      </a:dk1>
      <a:lt1>
        <a:srgbClr val="FFFFFF"/>
      </a:lt1>
      <a:dk2>
        <a:srgbClr val="20409A"/>
      </a:dk2>
      <a:lt2>
        <a:srgbClr val="EAE5EB"/>
      </a:lt2>
      <a:accent1>
        <a:srgbClr val="00A14B"/>
      </a:accent1>
      <a:accent2>
        <a:srgbClr val="20409A"/>
      </a:accent2>
      <a:accent3>
        <a:srgbClr val="FFDE17"/>
      </a:accent3>
      <a:accent4>
        <a:srgbClr val="9DCC9D"/>
      </a:accent4>
      <a:accent5>
        <a:srgbClr val="A3A3C1"/>
      </a:accent5>
      <a:accent6>
        <a:srgbClr val="37335B"/>
      </a:accent6>
      <a:hlink>
        <a:srgbClr val="0066FF"/>
      </a:hlink>
      <a:folHlink>
        <a:srgbClr val="8387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2082</Words>
  <Application>Microsoft Office PowerPoint</Application>
  <PresentationFormat>Widescreen</PresentationFormat>
  <Paragraphs>229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Roboto</vt:lpstr>
      <vt:lpstr>Noto Sans Symbols</vt:lpstr>
      <vt:lpstr>Calibri</vt:lpstr>
      <vt:lpstr>Custom</vt:lpstr>
      <vt:lpstr>Using Policy to Build South Africa’s Renewable Energy Industry and Create Decent, Equitable Jobs</vt:lpstr>
      <vt:lpstr>CONTENT</vt:lpstr>
      <vt:lpstr>PowerPoint Presentation</vt:lpstr>
      <vt:lpstr>WHAT THE RE SECTOR LOOKS LIKE IN SA TODAY </vt:lpstr>
      <vt:lpstr>WHAT THE RE SECTOR LOOKS LIKE IN SA TODAY </vt:lpstr>
      <vt:lpstr>WHAT THE RE SECTOR LOOKS LIKE IN SA </vt:lpstr>
      <vt:lpstr>WHAT RE SECTOR LOOKS LIKE IN SA </vt:lpstr>
      <vt:lpstr>METHODOLOGY</vt:lpstr>
      <vt:lpstr>MARKET DYNAMICS: </vt:lpstr>
      <vt:lpstr>MARKET DYNAMICS</vt:lpstr>
      <vt:lpstr>Institutions and Governance: </vt:lpstr>
      <vt:lpstr>INSTITUTIONS &amp; GOVERNANCE</vt:lpstr>
      <vt:lpstr>INSTITUTIONS &amp; GOVERNANCE</vt:lpstr>
      <vt:lpstr>INSTITUTIONS &amp; GOVERNANCE</vt:lpstr>
      <vt:lpstr>Domestic Productive Capabilities: </vt:lpstr>
      <vt:lpstr>DOMESTIC PRODUCTIVE CAPABILITIES</vt:lpstr>
      <vt:lpstr>Inclusion and Decent Work: </vt:lpstr>
      <vt:lpstr>INCLUSION &amp; DECENT WORK</vt:lpstr>
      <vt:lpstr>TOWARDS DEVELOPING AN INCLUSIVE LOCALISED RE MANUFACTURING IN SOUTH AFRICA</vt:lpstr>
      <vt:lpstr>Shaping Demand  </vt:lpstr>
      <vt:lpstr>Trade, Investment and Regional Market Development</vt:lpstr>
      <vt:lpstr>Supporting Business Upgrading</vt:lpstr>
      <vt:lpstr>Driving Decent Work</vt:lpstr>
      <vt:lpstr>Inclusivity </vt:lpstr>
      <vt:lpstr>Government’s Role  </vt:lpstr>
      <vt:lpstr>Kea Leboga!</vt:lpstr>
      <vt:lpstr>ANNEX - SHAPING DEMAND</vt:lpstr>
      <vt:lpstr>ANNEX- TRADE, INVESTMENT AND MARKET DEVELOPMENT</vt:lpstr>
      <vt:lpstr>ANNEX- ENABLING ENVIRONMENT</vt:lpstr>
      <vt:lpstr>ANNEX - GOVERNMENT EFFECTIVENESS</vt:lpstr>
      <vt:lpstr>ANNEX - DRIVING DECENT WORK &amp; INCLUSIVITY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Seutame Maimele</cp:lastModifiedBy>
  <cp:revision>2</cp:revision>
  <dcterms:created xsi:type="dcterms:W3CDTF">2023-12-12T16:04:07Z</dcterms:created>
  <dcterms:modified xsi:type="dcterms:W3CDTF">2026-10-08T06:35:37Z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