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648" r:id="rId1"/>
  </p:sldMasterIdLst>
  <p:notesMasterIdLst>
    <p:notesMasterId r:id="rId24"/>
  </p:notesMasterIdLst>
  <p:handoutMasterIdLst>
    <p:handoutMasterId r:id="rId25"/>
  </p:handoutMasterIdLst>
  <p:sldIdLst>
    <p:sldId id="256" r:id="rId2"/>
    <p:sldId id="276" r:id="rId3"/>
    <p:sldId id="257" r:id="rId4"/>
    <p:sldId id="258" r:id="rId5"/>
    <p:sldId id="278" r:id="rId6"/>
    <p:sldId id="279" r:id="rId7"/>
    <p:sldId id="260" r:id="rId8"/>
    <p:sldId id="275" r:id="rId9"/>
    <p:sldId id="282" r:id="rId10"/>
    <p:sldId id="262" r:id="rId11"/>
    <p:sldId id="283" r:id="rId12"/>
    <p:sldId id="263" r:id="rId13"/>
    <p:sldId id="264" r:id="rId14"/>
    <p:sldId id="288" r:id="rId15"/>
    <p:sldId id="266" r:id="rId16"/>
    <p:sldId id="290" r:id="rId17"/>
    <p:sldId id="291" r:id="rId18"/>
    <p:sldId id="292" r:id="rId19"/>
    <p:sldId id="293" r:id="rId20"/>
    <p:sldId id="289" r:id="rId21"/>
    <p:sldId id="286" r:id="rId22"/>
    <p:sldId id="271" r:id="rId23"/>
  </p:sldIdLst>
  <p:sldSz cx="12192000" cy="6858000"/>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593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5616" autoAdjust="0"/>
  </p:normalViewPr>
  <p:slideViewPr>
    <p:cSldViewPr snapToGrid="0">
      <p:cViewPr varScale="1">
        <p:scale>
          <a:sx n="87" d="100"/>
          <a:sy n="87" d="100"/>
        </p:scale>
        <p:origin x="389" y="58"/>
      </p:cViewPr>
      <p:guideLst/>
    </p:cSldViewPr>
  </p:slideViewPr>
  <p:outlineViewPr>
    <p:cViewPr>
      <p:scale>
        <a:sx n="33" d="100"/>
        <a:sy n="33" d="100"/>
      </p:scale>
      <p:origin x="0" y="-5760"/>
    </p:cViewPr>
  </p:outlineViewPr>
  <p:notesTextViewPr>
    <p:cViewPr>
      <p:scale>
        <a:sx n="1" d="1"/>
        <a:sy n="1" d="1"/>
      </p:scale>
      <p:origin x="0" y="0"/>
    </p:cViewPr>
  </p:notesTextViewPr>
  <p:sorterViewPr>
    <p:cViewPr varScale="1">
      <p:scale>
        <a:sx n="100" d="100"/>
        <a:sy n="100" d="100"/>
      </p:scale>
      <p:origin x="0" y="-7325"/>
    </p:cViewPr>
  </p:sorterViewPr>
  <p:notesViewPr>
    <p:cSldViewPr snapToGrid="0">
      <p:cViewPr varScale="1">
        <p:scale>
          <a:sx n="125" d="100"/>
          <a:sy n="125" d="100"/>
        </p:scale>
        <p:origin x="2160" y="16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v>Share of electricity supplied (%)</c:v>
          </c:tx>
          <c:dPt>
            <c:idx val="0"/>
            <c:bubble3D val="0"/>
            <c:spPr>
              <a:solidFill>
                <a:srgbClr val="20409A"/>
              </a:solidFill>
              <a:ln w="9525">
                <a:solidFill>
                  <a:srgbClr val="FFFFFF"/>
                </a:solidFill>
                <a:prstDash val="solid"/>
              </a:ln>
            </c:spPr>
            <c:extLst>
              <c:ext xmlns:c16="http://schemas.microsoft.com/office/drawing/2014/chart" uri="{C3380CC4-5D6E-409C-BE32-E72D297353CC}">
                <c16:uniqueId val="{00000001-3B75-4818-AE14-B5F03B4D0B1F}"/>
              </c:ext>
            </c:extLst>
          </c:dPt>
          <c:dPt>
            <c:idx val="1"/>
            <c:bubble3D val="0"/>
            <c:spPr>
              <a:solidFill>
                <a:srgbClr val="00A14B"/>
              </a:solidFill>
              <a:ln w="9525">
                <a:solidFill>
                  <a:srgbClr val="FFFFFF"/>
                </a:solidFill>
                <a:prstDash val="solid"/>
              </a:ln>
            </c:spPr>
            <c:extLst>
              <c:ext xmlns:c16="http://schemas.microsoft.com/office/drawing/2014/chart" uri="{C3380CC4-5D6E-409C-BE32-E72D297353CC}">
                <c16:uniqueId val="{00000003-3B75-4818-AE14-B5F03B4D0B1F}"/>
              </c:ext>
            </c:extLst>
          </c:dPt>
          <c:dPt>
            <c:idx val="2"/>
            <c:bubble3D val="0"/>
            <c:spPr>
              <a:solidFill>
                <a:srgbClr val="9DCC9D"/>
              </a:solidFill>
              <a:ln w="9525">
                <a:solidFill>
                  <a:srgbClr val="FFFFFF"/>
                </a:solidFill>
                <a:prstDash val="solid"/>
              </a:ln>
            </c:spPr>
            <c:extLst>
              <c:ext xmlns:c16="http://schemas.microsoft.com/office/drawing/2014/chart" uri="{C3380CC4-5D6E-409C-BE32-E72D297353CC}">
                <c16:uniqueId val="{00000005-3B75-4818-AE14-B5F03B4D0B1F}"/>
              </c:ext>
            </c:extLst>
          </c:dPt>
          <c:dPt>
            <c:idx val="3"/>
            <c:bubble3D val="0"/>
            <c:spPr>
              <a:solidFill>
                <a:srgbClr val="A3A3C1"/>
              </a:solidFill>
              <a:ln w="9525">
                <a:solidFill>
                  <a:srgbClr val="FFFFFF"/>
                </a:solidFill>
                <a:prstDash val="solid"/>
              </a:ln>
            </c:spPr>
            <c:extLst>
              <c:ext xmlns:c16="http://schemas.microsoft.com/office/drawing/2014/chart" uri="{C3380CC4-5D6E-409C-BE32-E72D297353CC}">
                <c16:uniqueId val="{00000007-3B75-4818-AE14-B5F03B4D0B1F}"/>
              </c:ext>
            </c:extLst>
          </c:dPt>
          <c:dPt>
            <c:idx val="4"/>
            <c:bubble3D val="0"/>
            <c:spPr>
              <a:solidFill>
                <a:srgbClr val="37335B"/>
              </a:solidFill>
              <a:ln w="9525">
                <a:solidFill>
                  <a:srgbClr val="FFFFFF"/>
                </a:solidFill>
                <a:prstDash val="solid"/>
              </a:ln>
            </c:spPr>
            <c:extLst>
              <c:ext xmlns:c16="http://schemas.microsoft.com/office/drawing/2014/chart" uri="{C3380CC4-5D6E-409C-BE32-E72D297353CC}">
                <c16:uniqueId val="{00000009-3B75-4818-AE14-B5F03B4D0B1F}"/>
              </c:ext>
            </c:extLst>
          </c:dPt>
          <c:cat>
            <c:strRef>
              <c:f>Mix!$A$2:$A$6</c:f>
              <c:strCache>
                <c:ptCount val="5"/>
                <c:pt idx="0">
                  <c:v>Geothermal 26.77%</c:v>
                </c:pt>
                <c:pt idx="1">
                  <c:v>Hydro 23.04%</c:v>
                </c:pt>
                <c:pt idx="2">
                  <c:v>Wind 11.51%</c:v>
                </c:pt>
                <c:pt idx="3">
                  <c:v>Solar 15.51%</c:v>
                </c:pt>
                <c:pt idx="4">
                  <c:v>Bioenergy 4.33%</c:v>
                </c:pt>
              </c:strCache>
            </c:strRef>
          </c:cat>
          <c:val>
            <c:numRef>
              <c:f>Mix!$B$2:$B$6</c:f>
              <c:numCache>
                <c:formatCode>0.00</c:formatCode>
                <c:ptCount val="5"/>
                <c:pt idx="0">
                  <c:v>26.77</c:v>
                </c:pt>
                <c:pt idx="1">
                  <c:v>23.04</c:v>
                </c:pt>
                <c:pt idx="2">
                  <c:v>11.51</c:v>
                </c:pt>
                <c:pt idx="3">
                  <c:v>15.51</c:v>
                </c:pt>
                <c:pt idx="4">
                  <c:v>4.33</c:v>
                </c:pt>
              </c:numCache>
            </c:numRef>
          </c:val>
          <c:extLst>
            <c:ext xmlns:c16="http://schemas.microsoft.com/office/drawing/2014/chart" uri="{C3380CC4-5D6E-409C-BE32-E72D297353CC}">
              <c16:uniqueId val="{0000000E-3B75-4818-AE14-B5F03B4D0B1F}"/>
            </c:ext>
          </c:extLst>
        </c:ser>
        <c:dLbls>
          <c:showLegendKey val="0"/>
          <c:showVal val="0"/>
          <c:showCatName val="0"/>
          <c:showSerName val="0"/>
          <c:showPercent val="0"/>
          <c:showBubbleSize val="0"/>
          <c:showLeaderLines val="0"/>
        </c:dLbls>
        <c:firstSliceAng val="270"/>
      </c:pieChart>
      <c:spPr>
        <a:solidFill>
          <a:srgbClr val="FFFFFF"/>
        </a:solidFill>
        <a:ln w="0">
          <a:noFill/>
          <a:prstDash val="solid"/>
        </a:ln>
      </c:spPr>
    </c:plotArea>
    <c:legend>
      <c:legendPos val="r"/>
      <c:layout/>
      <c:overlay val="0"/>
      <c:txPr>
        <a:bodyPr anchorCtr="1"/>
        <a:lstStyle/>
        <a:p>
          <a:pPr>
            <a:defRPr sz="1500">
              <a:solidFill>
                <a:srgbClr val="37335B"/>
              </a:solidFill>
              <a:latin typeface="Source Sans Pro"/>
              <a:ea typeface="Source Sans Pro"/>
              <a:cs typeface="Source Sans Pro"/>
            </a:defRPr>
          </a:pPr>
          <a:endParaRPr lang="en-US"/>
        </a:p>
      </c:txPr>
    </c:legend>
    <c:plotVisOnly val="1"/>
    <c:dispBlanksAs val="zero"/>
    <c:showDLblsOverMax val="1"/>
  </c:chart>
  <c:spPr>
    <a:solidFill>
      <a:srgbClr val="FFFFFF"/>
    </a:solidFill>
    <a:ln w="0">
      <a:noFill/>
      <a:prstDash val="solid"/>
    </a:ln>
  </c:sp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FB8B65A-D69F-C26C-B67E-036EF77BF1FA}"/>
              </a:ext>
            </a:extLst>
          </p:cNvPr>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652B9064-AE57-427F-E5AF-71DE7D52FE6E}"/>
              </a:ext>
            </a:extLst>
          </p:cNvPr>
          <p:cNvSpPr>
            <a:spLocks noGrp="1"/>
          </p:cNvSpPr>
          <p:nvPr>
            <p:ph type="dt" sz="quarter" idx="1"/>
          </p:nvPr>
        </p:nvSpPr>
        <p:spPr>
          <a:xfrm>
            <a:off x="5179484" y="0"/>
            <a:ext cx="3962400" cy="344091"/>
          </a:xfrm>
          <a:prstGeom prst="rect">
            <a:avLst/>
          </a:prstGeom>
        </p:spPr>
        <p:txBody>
          <a:bodyPr vert="horz" lIns="91440" tIns="45720" rIns="91440" bIns="45720" rtlCol="0"/>
          <a:lstStyle>
            <a:lvl1pPr algn="r">
              <a:defRPr sz="1200"/>
            </a:lvl1pPr>
          </a:lstStyle>
          <a:p>
            <a:fld id="{9D8190EA-5EEC-4300-B6AE-D9734C6C648E}" type="datetimeFigureOut">
              <a:rPr lang="en-US" smtClean="0"/>
              <a:t>10/6/2026</a:t>
            </a:fld>
            <a:endParaRPr lang="en-US" dirty="0"/>
          </a:p>
        </p:txBody>
      </p:sp>
      <p:sp>
        <p:nvSpPr>
          <p:cNvPr id="4" name="Footer Placeholder 3">
            <a:extLst>
              <a:ext uri="{FF2B5EF4-FFF2-40B4-BE49-F238E27FC236}">
                <a16:creationId xmlns:a16="http://schemas.microsoft.com/office/drawing/2014/main" id="{8186157A-CEB9-B0FC-3A49-BE950AEAD6F3}"/>
              </a:ext>
            </a:extLst>
          </p:cNvPr>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E0819CA0-A57D-42D7-A625-56C22D0FA7C6}"/>
              </a:ext>
            </a:extLst>
          </p:cNvPr>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200"/>
            </a:lvl1pPr>
          </a:lstStyle>
          <a:p>
            <a:fld id="{EAFF3A6F-DEFA-45E0-9496-BEE7C2C6F3D0}" type="slidenum">
              <a:rPr lang="en-US" smtClean="0"/>
              <a:t>‹#›</a:t>
            </a:fld>
            <a:endParaRPr lang="en-US" dirty="0"/>
          </a:p>
        </p:txBody>
      </p:sp>
    </p:spTree>
    <p:extLst>
      <p:ext uri="{BB962C8B-B14F-4D97-AF65-F5344CB8AC3E}">
        <p14:creationId xmlns:p14="http://schemas.microsoft.com/office/powerpoint/2010/main" val="14060022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37845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Suggested delivery: 1 minute. Open with the central question: can Kenya’s rapid renewable-energy expansion also build domestic industrial capability, decent work and gender-equitable participation?</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1386901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Evidence notes: EPRA (2026), Energy &amp; Petroleum Statistics Report for the Year Ended 30th June 2026, p.33, Table 3.1 and Figure 3.1. Renewable electricity supplied: 91.65%, consisting of 79.46% domestic renewable generation and 12.19% cross-border imports. Installed solar: 587.43 MW; wind: 436.05 MW. Rounded on slide to whole MW. Capacity is not electricity generation. https://www.epra.go.ke/sites/default/files/2026-09/Energy%20%26%20Petroleum%20Statistics%20Report%202026.pdf
Power for All (2022), Powering Jobs Census 2022: Focus on Kenya, September 2022, section 2.1, p.5. Estimated over 48,000 jobs in decentralised renewable energy in 2021. This is not a current estimate or a count of every solar and wind job. The report’s 53,000 figure is a projection for end-2022, not an observed total. https://powerforall.org/application/files/3316/6634/3760/Powering-Jobs-Census-2022-Kenya.pdf</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19091940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Suggested delivery: 1.5 minutes. </a:t>
            </a:r>
            <a:r>
              <a:rPr dirty="0" err="1"/>
              <a:t>Emphasise</a:t>
            </a:r>
            <a:r>
              <a:rPr dirty="0"/>
              <a:t> that the study does not assess renewable deployment alone; it examines who creates value, who captures it, what kinds of jobs result, and who can progress.</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33459274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Suggested delivery: 1.5 minutes. Explain the mixed evidence base. The strength of the case is triangulation rather than reliance on a single survey.</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1039562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A global production network is the set of relationships through which a product is designed, financed, made, sold and maintained across countries. I’ll use the abbreviation GPN from here.</a:t>
            </a:r>
          </a:p>
          <a:p>
            <a:endParaRPr dirty="0"/>
          </a:p>
          <a:p>
            <a:r>
              <a:rPr dirty="0"/>
              <a:t>On the left are the manufacturers and technology owners producing core components. China is a major manufacturing hub, particularly in solar. Europe, the United States and other Asian economies also participate in these networks. In wind, global turbine manufacturers retain </a:t>
            </a:r>
            <a:r>
              <a:rPr dirty="0" err="1"/>
              <a:t>specialised</a:t>
            </a:r>
            <a:r>
              <a:rPr dirty="0"/>
              <a:t> design, components and service capabilities.</a:t>
            </a:r>
          </a:p>
          <a:p>
            <a:endParaRPr dirty="0"/>
          </a:p>
          <a:p>
            <a:r>
              <a:rPr dirty="0"/>
              <a:t>In the </a:t>
            </a:r>
            <a:r>
              <a:rPr dirty="0" err="1"/>
              <a:t>centre</a:t>
            </a:r>
            <a:r>
              <a:rPr dirty="0"/>
              <a:t> are Kenyan firms and workers. They create value through assembly, distribution, installation, repair and, in wind projects, civil works and logistics. On the right are the customers and projects that need those activities. These contributions are economically useful. The issue is whether participation also enables firms to develop more demanding capabilities and retain stronger returns.</a:t>
            </a:r>
          </a:p>
          <a:p>
            <a:endParaRPr dirty="0"/>
          </a:p>
          <a:p>
            <a:r>
              <a:rPr dirty="0"/>
              <a:t>The actors above and below the chain help explain that outcome. Technology owners control designs and licensing. Financiers influence which suppliers a project considers sufficiently reliable to fund. Buyers set procurement and performance requirements. Kenyan institutions shape standards, skills and the business environment. These relationships influence which opportunities a smaller enterprise can reach.</a:t>
            </a:r>
          </a:p>
          <a:p>
            <a:endParaRPr dirty="0"/>
          </a:p>
          <a:p>
            <a:r>
              <a:rPr dirty="0"/>
              <a:t>Value creation means doing useful productive work. Value capture means retaining income or benefits from it. A firm can install an imported system successfully while receiving a thin margin and learning little about its design or manufacture.</a:t>
            </a:r>
          </a:p>
          <a:p>
            <a:endParaRPr dirty="0"/>
          </a:p>
          <a:p>
            <a:r>
              <a:rPr dirty="0"/>
              <a:t>Solar offers a wider ecosystem of smaller businesses, while utility-scale wind depends more on large investments and project contracts. Our policy implication is to connect domestic firms to buyers and technology partners through arrangements that support learning and stronger capabilities. That brings us to the question of how those firms can demonstrate quality.</a:t>
            </a:r>
          </a:p>
          <a:p>
            <a:endParaRPr dirty="0"/>
          </a:p>
          <a:p>
            <a:r>
              <a:rPr dirty="0"/>
              <a:t>SPOKEN SCRIPT TIMING</a:t>
            </a:r>
          </a:p>
          <a:p>
            <a:r>
              <a:rPr dirty="0"/>
              <a:t>276 words. Approximately 2:12 at 125 words per minute.</a:t>
            </a:r>
          </a:p>
          <a:p>
            <a:endParaRPr dirty="0"/>
          </a:p>
          <a:p>
            <a:r>
              <a:rPr dirty="0"/>
              <a:t>SOURCES AND ACCURACY NOTES (NOT SPOKEN)</a:t>
            </a:r>
          </a:p>
          <a:p>
            <a:r>
              <a:rPr dirty="0"/>
              <a:t>Andega, J., </a:t>
            </a:r>
            <a:r>
              <a:rPr dirty="0" err="1"/>
              <a:t>Achieng</a:t>
            </a:r>
            <a:r>
              <a:rPr dirty="0"/>
              <a:t>, G.F., Onyango, J. and Magale, E. (2026a) Global production networks and local realities: Kenya solar and wind manufacturing in the renewable energy transition. Johannesburg: Institute for Economic Justice. Locations: GPN definition, section 2, p. 9; production mapping, section 3.2, pp. 10–12; value capture, section 5, pp. 15–16; power, sections 6.1–6.2, pp. 17–19; financier and procurement mechanisms, pp. 18–19. Simplified editable map </a:t>
            </a:r>
            <a:r>
              <a:rPr dirty="0" err="1"/>
              <a:t>synthesises</a:t>
            </a:r>
            <a:r>
              <a:rPr dirty="0"/>
              <a:t> these relationships. It does not reproduce all actors or imply that every firm has the same contract structure.</a:t>
            </a:r>
          </a:p>
          <a:p>
            <a:r>
              <a:rPr dirty="0"/>
              <a:t>Onyango, J., Andega, J., Kemunto, F., Magale, E., </a:t>
            </a:r>
            <a:r>
              <a:rPr dirty="0" err="1"/>
              <a:t>Achieng</a:t>
            </a:r>
            <a:r>
              <a:rPr dirty="0"/>
              <a:t>, G. and </a:t>
            </a:r>
            <a:r>
              <a:rPr dirty="0" err="1"/>
              <a:t>Atieno</a:t>
            </a:r>
            <a:r>
              <a:rPr dirty="0"/>
              <a:t>, E. (2026b) A case study analysis of </a:t>
            </a:r>
            <a:r>
              <a:rPr dirty="0" err="1"/>
              <a:t>localisation</a:t>
            </a:r>
            <a:r>
              <a:rPr dirty="0"/>
              <a:t>, decent work and gender equity in Kenya’s renewable energy sector. Johannesburg: Institute for Economic Justice. Locations: sections 2.1–2.3, pp. 11–20; section 5.4, p. 33.</a:t>
            </a:r>
          </a:p>
          <a:p>
            <a:r>
              <a:rPr dirty="0"/>
              <a:t>Policy implication is a research recommendation, not an implemented </a:t>
            </a:r>
            <a:r>
              <a:rPr dirty="0" err="1"/>
              <a:t>programme</a:t>
            </a:r>
            <a:r>
              <a:rPr dirty="0"/>
              <a:t>. No claim is made that all foreign participation is harmful or that domestic ownership alone ensures equitable value capture.</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5412871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A global production network is the set of relationships through which a product is designed, financed, made, sold and maintained across countries. I’ll use the abbreviation GPN from here.</a:t>
            </a:r>
          </a:p>
          <a:p>
            <a:endParaRPr dirty="0"/>
          </a:p>
          <a:p>
            <a:r>
              <a:rPr dirty="0"/>
              <a:t>On the left are the manufacturers and technology owners producing core components. China is a major manufacturing hub, particularly in solar. Europe, the United States and other Asian economies also participate in these networks. In wind, global turbine manufacturers retain </a:t>
            </a:r>
            <a:r>
              <a:rPr dirty="0" err="1"/>
              <a:t>specialised</a:t>
            </a:r>
            <a:r>
              <a:rPr dirty="0"/>
              <a:t> design, components and service capabilities.</a:t>
            </a:r>
          </a:p>
          <a:p>
            <a:endParaRPr dirty="0"/>
          </a:p>
          <a:p>
            <a:r>
              <a:rPr dirty="0"/>
              <a:t>In the </a:t>
            </a:r>
            <a:r>
              <a:rPr dirty="0" err="1"/>
              <a:t>centre</a:t>
            </a:r>
            <a:r>
              <a:rPr dirty="0"/>
              <a:t> are Kenyan firms and workers. They create value through assembly, distribution, installation, repair and, in wind projects, civil works and logistics. On the right are the customers and projects that need those activities. These contributions are economically useful. The issue is whether participation also enables firms to develop more demanding capabilities and retain stronger returns.</a:t>
            </a:r>
          </a:p>
          <a:p>
            <a:endParaRPr dirty="0"/>
          </a:p>
          <a:p>
            <a:r>
              <a:rPr dirty="0"/>
              <a:t>The actors above and below the chain help explain that outcome. Technology owners control designs and licensing. Financiers influence which suppliers a project considers sufficiently reliable to fund. Buyers set procurement and performance requirements. Kenyan institutions shape standards, skills and the business environment. These relationships influence which opportunities a smaller enterprise can reach.</a:t>
            </a:r>
          </a:p>
          <a:p>
            <a:endParaRPr dirty="0"/>
          </a:p>
          <a:p>
            <a:r>
              <a:rPr dirty="0"/>
              <a:t>Value creation means doing useful productive work. Value capture means retaining income or benefits from it. A firm can install an imported system successfully while receiving a thin margin and learning little about its design or manufacture.</a:t>
            </a:r>
          </a:p>
          <a:p>
            <a:endParaRPr dirty="0"/>
          </a:p>
          <a:p>
            <a:r>
              <a:rPr dirty="0"/>
              <a:t>Solar offers a wider ecosystem of smaller businesses, while utility-scale wind depends more on large investments and project contracts. Our policy implication is to connect domestic firms to buyers and technology partners through arrangements that support learning and stronger capabilities. That brings us to the question of how those firms can demonstrate quality.</a:t>
            </a:r>
          </a:p>
          <a:p>
            <a:endParaRPr dirty="0"/>
          </a:p>
          <a:p>
            <a:r>
              <a:rPr dirty="0"/>
              <a:t>SPOKEN SCRIPT TIMING</a:t>
            </a:r>
          </a:p>
          <a:p>
            <a:r>
              <a:rPr dirty="0"/>
              <a:t>276 words. Approximately 2:12 at 125 words per minute.</a:t>
            </a:r>
          </a:p>
          <a:p>
            <a:endParaRPr dirty="0"/>
          </a:p>
          <a:p>
            <a:r>
              <a:rPr dirty="0"/>
              <a:t>SOURCES AND ACCURACY NOTES (NOT SPOKEN)</a:t>
            </a:r>
          </a:p>
          <a:p>
            <a:r>
              <a:rPr dirty="0"/>
              <a:t>Andega, J., </a:t>
            </a:r>
            <a:r>
              <a:rPr dirty="0" err="1"/>
              <a:t>Achieng</a:t>
            </a:r>
            <a:r>
              <a:rPr dirty="0"/>
              <a:t>, G.F., Onyango, J. and Magale, E. (2026a) Global production networks and local realities: Kenya solar and wind manufacturing in the renewable energy transition. Johannesburg: Institute for Economic Justice. Locations: GPN definition, section 2, p. 9; production mapping, section 3.2, pp. 10–12; value capture, section 5, pp. 15–16; power, sections 6.1–6.2, pp. 17–19; financier and procurement mechanisms, pp. 18–19. Simplified editable map </a:t>
            </a:r>
            <a:r>
              <a:rPr dirty="0" err="1"/>
              <a:t>synthesises</a:t>
            </a:r>
            <a:r>
              <a:rPr dirty="0"/>
              <a:t> these relationships. It does not reproduce all actors or imply that every firm has the same contract structure.</a:t>
            </a:r>
          </a:p>
          <a:p>
            <a:r>
              <a:rPr dirty="0"/>
              <a:t>Onyango, J., Andega, J., Kemunto, F., Magale, E., </a:t>
            </a:r>
            <a:r>
              <a:rPr dirty="0" err="1"/>
              <a:t>Achieng</a:t>
            </a:r>
            <a:r>
              <a:rPr dirty="0"/>
              <a:t>, G. and </a:t>
            </a:r>
            <a:r>
              <a:rPr dirty="0" err="1"/>
              <a:t>Atieno</a:t>
            </a:r>
            <a:r>
              <a:rPr dirty="0"/>
              <a:t>, E. (2026b) A case study analysis of </a:t>
            </a:r>
            <a:r>
              <a:rPr dirty="0" err="1"/>
              <a:t>localisation</a:t>
            </a:r>
            <a:r>
              <a:rPr dirty="0"/>
              <a:t>, decent work and gender equity in Kenya’s renewable energy sector. Johannesburg: Institute for Economic Justice. Locations: sections 2.1–2.3, pp. 11–20; section 5.4, p. 33.</a:t>
            </a:r>
          </a:p>
          <a:p>
            <a:r>
              <a:rPr dirty="0"/>
              <a:t>Policy implication is a research recommendation, not an implemented </a:t>
            </a:r>
            <a:r>
              <a:rPr dirty="0" err="1"/>
              <a:t>programme</a:t>
            </a:r>
            <a:r>
              <a:rPr dirty="0"/>
              <a:t>. No claim is made that all foreign participation is harmful or that domestic ownership alone ensures equitable value capture.</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4802685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Suggested delivery: 2 minutes. Use the flow to explain the distinction between value creation and value capture. The study finds that the highest returns remain associated with externally controlled technology, capital and specialised components.</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42496891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Suggested delivery: 2 minutes. This is the presentation’s core message. Distinguish value creation in Kenya from control of the highest-value technologies and components.</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19065091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Notes body"/>
          <p:cNvSpPr>
            <a:spLocks noGrp="1"/>
          </p:cNvSpPr>
          <p:nvPr>
            <p:ph type="body" idx="13"/>
          </p:nvPr>
        </p:nvSpPr>
        <p:spPr>
          <a:xfrm>
            <a:off x="685800" y="4206240"/>
            <a:ext cx="5486400" cy="4114800"/>
          </a:xfrm>
          <a:prstGeom prst="rect">
            <a:avLst/>
          </a:prstGeom>
        </p:spPr>
        <p:txBody>
          <a:bodyPr/>
          <a:lstStyle/>
          <a:p>
            <a:r>
              <a:t>SPOKEN EXPLANATION — approximately 60–90 seconds</a:t>
            </a:r>
          </a:p>
          <a:p>
            <a:r>
              <a:t>The key distinction is between access to imported equipment and the capability to produce it. Kenyan firms can expand sales and installation without acquiring the knowledge, licences or technology that support higher-value manufacturing. Cheaper imports and high production costs also make local alternatives difficult to sell competitively. At the same time, standard lending terms can exclude smaller firms from the tooling, testing and certification needed to upgrade. This is not only a finance problem. Firms also need skilled workers, stronger research links and organised supplier relationships. Certification and tender requirements can restrict access to formal contracts. Finally, local-content commitments need monitoring and coordinated support, including clear national and county responsibilities. Solar offers a wider service and assembly ecosystem; wind is more concentrated around capital-intensive projects and externally supplied technologies. The study therefore supports staged capability building, rather than assuming either that local ownership guarantees value capture or that demand growth automatically creates domestic manufacturing.</a:t>
            </a:r>
          </a:p>
          <a:p>
            <a:endParaRPr/>
          </a:p>
          <a:p>
            <a:r>
              <a:t>SUPPORTING EVIDENCE AND COMPLETE CONSTRAINT INVENTORY — preparation material, not to read aloud</a:t>
            </a:r>
          </a:p>
          <a:p>
            <a:endParaRPr/>
          </a:p>
          <a:p>
            <a:r>
              <a:t>L01 — External technology, IP, specialised component and service control</a:t>
            </a:r>
          </a:p>
          <a:p>
            <a:r>
              <a:t>Location: Visible group 1; supporting evidence L01.</a:t>
            </a:r>
          </a:p>
          <a:p>
            <a:r>
              <a:t>Evidence: 2.1 Country’s Role in the Sector (Value Creation); 2.2 Current Patterns of Value Capture; 5.4 Global Value-Chain Actors; Table 1.</a:t>
            </a:r>
          </a:p>
          <a:p>
            <a:r>
              <a:t>Strength: Explicit case-study argument; literature and descriptive evidence.</a:t>
            </a:r>
          </a:p>
          <a:p>
            <a:r>
              <a:t>Explanation: Foreign suppliers retain core technologies and intellectual property and capture component, licensing and long-term service revenues. Solar firms import cells, wafers, inverters and other components; wind firms mainly supply civil works, logistics and foundations while turbines, blades, nacelles and control systems remain externally supplied. These different entry positions restrict access to higher-value production. No numerical comparison of actor returns is established.</a:t>
            </a:r>
          </a:p>
          <a:p>
            <a:endParaRPr/>
          </a:p>
          <a:p>
            <a:r>
              <a:t>L02 — Products without sustained production knowledge or licensing</a:t>
            </a:r>
          </a:p>
          <a:p>
            <a:r>
              <a:t>Location: Visible group 1; supporting evidence L02.</a:t>
            </a:r>
          </a:p>
          <a:p>
            <a:r>
              <a:t>Evidence: 5.2 Firms; 5.4 Global Value-Chain Actors; Table 2.</a:t>
            </a:r>
          </a:p>
          <a:p>
            <a:r>
              <a:t>Strength: Explicit case-study explanation based on firm evidence.</a:t>
            </a:r>
          </a:p>
          <a:p>
            <a:r>
              <a:t>Explanation: Buyer–seller relationships provide products but not necessarily production knowledge, licensing or manufacturing capabilities. Transfer is inconsistent and unstructured; networking is not equivalent to a technology-transfer agreement. Joint ventures, training and partnerships are potential supports rather than demonstrated sector-wide solutions.</a:t>
            </a:r>
          </a:p>
          <a:p>
            <a:endParaRPr/>
          </a:p>
          <a:p>
            <a:r>
              <a:t>L03 — Import competition and high energy or production costs</a:t>
            </a:r>
          </a:p>
          <a:p>
            <a:r>
              <a:t>Location: Visible group 2; supporting evidence L03.</a:t>
            </a:r>
          </a:p>
          <a:p>
            <a:r>
              <a:t>Evidence: 2.3 Conclusion: Localisation and Industrial Development; 5.2 Firms; 6.1 Key Challenges; Table 2.</a:t>
            </a:r>
          </a:p>
          <a:p>
            <a:r>
              <a:t>Strength: Explicit case-study explanation.</a:t>
            </a:r>
          </a:p>
          <a:p>
            <a:r>
              <a:t>Explanation: Cheaper imported alternatives and high local energy and production costs weaken manufacturing competitiveness. The Executive Summary links low import costs to equipment duty/VAT exemptions, but the study does not isolate their causal contribution. Do not infer that removing exemptions alone would make domestic manufacturing viable.</a:t>
            </a:r>
          </a:p>
          <a:p>
            <a:endParaRPr/>
          </a:p>
          <a:p>
            <a:r>
              <a:t>L04 — Inaccessible finance and investment requirements</a:t>
            </a:r>
          </a:p>
          <a:p>
            <a:r>
              <a:t>Location: Visible group 2; supporting evidence L04.</a:t>
            </a:r>
          </a:p>
          <a:p>
            <a:r>
              <a:t>Evidence: 2.2 Current Patterns of Value Capture; 5.4 Global Value-Chain Actors; 6.1 Key Challenges; Tables 1–2.</a:t>
            </a:r>
          </a:p>
          <a:p>
            <a:r>
              <a:t>Strength: Explicit case-study explanation.</a:t>
            </a:r>
          </a:p>
          <a:p>
            <a:r>
              <a:t>Explanation: High interest rates, collateral requirements, perceived risk and unsuitable lending instruments restrict smaller firms. Component production requires patient investment in equipment, tooling, testing, certification and skills. Larger or better-capitalised firms and joint ventures have advantages. Proposed equipment-backed loans and lower-cost blended finance are recommendations, not interventions evaluated by this study.</a:t>
            </a:r>
          </a:p>
          <a:p>
            <a:endParaRPr/>
          </a:p>
          <a:p>
            <a:r>
              <a:t>L05 — Small scale, weak bargaining, thin margins and currency exposure</a:t>
            </a:r>
          </a:p>
          <a:p>
            <a:r>
              <a:t>Location: Supporting notes L05; grouped with visible groups 2 and 4.</a:t>
            </a:r>
          </a:p>
          <a:p>
            <a:r>
              <a:t>Evidence: 2.2 Current Patterns of Value Capture; 2.3 Conclusion: Localisation and Industrial Development; Table 1.</a:t>
            </a:r>
          </a:p>
          <a:p>
            <a:r>
              <a:t>Strength: Explicit descriptive findings and analytical argument.</a:t>
            </a:r>
          </a:p>
          <a:p>
            <a:r>
              <a:t>Explanation: Distribution, sales and installation have lower entry barriers but are competitive and lower-margin. Small size, currency fluctuations, input costs and weak bargaining constrain profitability and upgrading. Market activity can increase without functional upgrading. Local ownership alone does not imply production capability or strong value capture. Regional market scale and complementary production partnerships are proposed ways to improve investment viability (6.2 Key Opportunities; 6.3 Recommendations), not tested outcomes.</a:t>
            </a:r>
          </a:p>
          <a:p>
            <a:endParaRPr/>
          </a:p>
          <a:p>
            <a:r>
              <a:t>L06 — Advanced skills, research capacity and commercial learning gaps</a:t>
            </a:r>
          </a:p>
          <a:p>
            <a:r>
              <a:t>Location: Visible group 3; supporting evidence L06.</a:t>
            </a:r>
          </a:p>
          <a:p>
            <a:r>
              <a:t>Evidence: 2.3 Conclusion: Localisation and Industrial Development; 5.1 Local Context; 6.2 Key Opportunities; Tables 2–3.</a:t>
            </a:r>
          </a:p>
          <a:p>
            <a:r>
              <a:t>Strength: Explicit case-study explanation; prospective upgrading argument.</a:t>
            </a:r>
          </a:p>
          <a:p>
            <a:r>
              <a:t>Explanation: Shortages of skilled labour, limited R&amp;D and weak research–industry connections restrict higher-value production. Full upstream manufacturing requires specialised skills, capital, technology ownership and global competitiveness that are not yet available at scale. Staged fabrication, assembly and repair build on existing capabilities; future upgrading remains conditional.</a:t>
            </a:r>
          </a:p>
          <a:p>
            <a:endParaRPr/>
          </a:p>
          <a:p>
            <a:r>
              <a:t>L07 — Territorial finance, infrastructure and clustering differences</a:t>
            </a:r>
          </a:p>
          <a:p>
            <a:r>
              <a:t>Location: Supporting notes L07; grouped with visible group 3.</a:t>
            </a:r>
          </a:p>
          <a:p>
            <a:r>
              <a:t>Evidence: 5.1 Local Context; 5.4 Global Value-Chain Actors; Appendix A.1, A.3 Geographic Scope; Table 2.</a:t>
            </a:r>
          </a:p>
          <a:p>
            <a:r>
              <a:t>Strength: Explicit regional interpretation.</a:t>
            </a:r>
          </a:p>
          <a:p>
            <a:r>
              <a:t>Explanation: Central (Nairobi, Kiambu, Kajiado): institutional and market proximity eases access to customers, training and regulators, but reliance on community/family investment and crowdfunding shows that proximity is not universal access to formal finance. Coastal (Mombasa, Kilifi, Kwale): port access supports imports and distribution, while finance and technical infrastructure constrain production; the study reports the highest financial-aid exclusion. Western (Kisumu, Kakamega, Uasin Gishu): research orientation offers learning potential, but weak firm links restrict commercial application; international funding is more important. No region has established a sufficiently strong industrial cluster.</a:t>
            </a:r>
          </a:p>
          <a:p>
            <a:endParaRPr/>
          </a:p>
          <a:p>
            <a:r>
              <a:t>L08 — Informal collaboration and weak collective supplier development</a:t>
            </a:r>
          </a:p>
          <a:p>
            <a:r>
              <a:t>Location: Visible group 3; supporting evidence L08.</a:t>
            </a:r>
          </a:p>
          <a:p>
            <a:r>
              <a:t>Evidence: 5.4 Global Value-Chain Actors; 5.5 Business Associations; 6.1 Key Challenges; Table 2.</a:t>
            </a:r>
          </a:p>
          <a:p>
            <a:r>
              <a:t>Strength: Explicit case-study interpretation of firm evidence.</a:t>
            </a:r>
          </a:p>
          <a:p>
            <a:r>
              <a:t>Explanation: Networking and knowledge-sharing are more common than organised subcontracting, joint ventures or collective advocacy. Business associations have potential to support standards, markets and policy engagement, but that potential should not be described as an established coordinated industrial strategy.</a:t>
            </a:r>
          </a:p>
          <a:p>
            <a:endParaRPr/>
          </a:p>
          <a:p>
            <a:r>
              <a:t>L09 — Certification costs and tender qualification requirements</a:t>
            </a:r>
          </a:p>
          <a:p>
            <a:r>
              <a:t>Location: Visible group 4; supporting evidence L09.</a:t>
            </a:r>
          </a:p>
          <a:p>
            <a:r>
              <a:t>Evidence: 2.2 Current Patterns of Value Capture; 6.2 Key Opportunities; Table 1.</a:t>
            </a:r>
          </a:p>
          <a:p>
            <a:r>
              <a:t>Strength: Interview-reported explanation plus case-study synthesis.</a:t>
            </a:r>
          </a:p>
          <a:p>
            <a:r>
              <a:t>Explanation: An SMME interview account describes difficulty affording certification required by tenders. Certification, technical compliance and qualification requirements restrict smaller firms’ access to formal contracts. Standards serve product quality; the problem described is unequal ability to meet them, not evidence that quality requirements should be abolished.</a:t>
            </a:r>
          </a:p>
          <a:p>
            <a:endParaRPr/>
          </a:p>
          <a:p>
            <a:r>
              <a:t>L10 — Externally shaped finance, standards and procurement terms</a:t>
            </a:r>
          </a:p>
          <a:p>
            <a:r>
              <a:t>Location: Supporting notes L10; grouped with visible groups 1 and 4.</a:t>
            </a:r>
          </a:p>
          <a:p>
            <a:r>
              <a:t>Evidence: 2.1 Country’s Role in the Sector (Value Creation); 5.4 Global Value-Chain Actors; Tables 1–2.</a:t>
            </a:r>
          </a:p>
          <a:p>
            <a:r>
              <a:t>Strength: Explicit production-network interpretation.</a:t>
            </a:r>
          </a:p>
          <a:p>
            <a:r>
              <a:t>Explanation: International financiers influence project bankability, procurement conditions and risk allocation. Utility-scale wind depends particularly on capital, technical guarantees and long-term servicing. Smaller domestic firms have limited influence over these terms. The source does not establish a specific lender rule or contract clause; do not invent one.</a:t>
            </a:r>
          </a:p>
          <a:p>
            <a:endParaRPr/>
          </a:p>
          <a:p>
            <a:r>
              <a:t>L11 — Local-content monitoring and incomplete manufacturing support</a:t>
            </a:r>
          </a:p>
          <a:p>
            <a:r>
              <a:t>Location: Visible group 5; supporting evidence L11.</a:t>
            </a:r>
          </a:p>
          <a:p>
            <a:r>
              <a:t>Evidence: 5.3 Government; 6.1 Key Challenges; 6.2 Key Opportunities; Table 2.</a:t>
            </a:r>
          </a:p>
          <a:p>
            <a:r>
              <a:t>Strength: Explicit policy-scan and empirical synthesis.</a:t>
            </a:r>
          </a:p>
          <a:p>
            <a:r>
              <a:t>Explanation: Local-content and enterprise frameworks exist, but slow development of a local-content unit, weak monitoring, limited R&amp;D investment, weak training–industry collaboration and delayed industrial parks/SEZs prevent a coherent capability-building pathway. Deployment-focused support is insufficient to establish domestic manufacturing.</a:t>
            </a:r>
          </a:p>
          <a:p>
            <a:endParaRPr/>
          </a:p>
          <a:p>
            <a:r>
              <a:t>L12 — National–county mandates, finance and coordination</a:t>
            </a:r>
          </a:p>
          <a:p>
            <a:r>
              <a:t>Location: Visible group 5; supporting evidence L12.</a:t>
            </a:r>
          </a:p>
          <a:p>
            <a:r>
              <a:t>Evidence: 5.3 Government; 6.3 Recommendations; Table 2.</a:t>
            </a:r>
          </a:p>
          <a:p>
            <a:r>
              <a:t>Strength: Explicit case-study explanation.</a:t>
            </a:r>
          </a:p>
          <a:p>
            <a:r>
              <a:t>Explanation: County governments face unclear responsibilities, limited finance and weak coordination. Procurement, standards, industrial policy, skills and firm support need practical connections. This is not evidence of a complete absence of policy.</a:t>
            </a:r>
          </a:p>
          <a:p>
            <a:endParaRPr/>
          </a:p>
          <a:p>
            <a:r>
              <a:t>L13 — Policy reversals, tariff lock-ins and regulatory predictability</a:t>
            </a:r>
          </a:p>
          <a:p>
            <a:r>
              <a:t>Location: Supporting notes L13.</a:t>
            </a:r>
          </a:p>
          <a:p>
            <a:r>
              <a:t>Evidence: 5.3 Government.</a:t>
            </a:r>
          </a:p>
          <a:p>
            <a:r>
              <a:t>Strength: Explicit policy discussion; causal effects not quantified.</a:t>
            </a:r>
          </a:p>
          <a:p>
            <a:r>
              <a:t>Explanation: The study describes earlier VAT incentive reversals as disrupting markets and regulatory certainty. Its Feed-in Tariff discussion describes fixed long-term tariff arrangements and comparatively high consumer prices despite falling global technology costs. These are wider policy/affordability constraints; do not claim that the tariff structure is proven to cause the manufacturing gap.</a:t>
            </a:r>
          </a:p>
          <a:p>
            <a:endParaRPr/>
          </a:p>
          <a:p>
            <a:r>
              <a:t>L14 — Weak local economic links and community participation</a:t>
            </a:r>
          </a:p>
          <a:p>
            <a:r>
              <a:t>Location: Supporting notes L14.</a:t>
            </a:r>
          </a:p>
          <a:p>
            <a:r>
              <a:t>Evidence: 2.2 Current Patterns of Value Capture; 5.8 Communities; Tables 1–2.</a:t>
            </a:r>
          </a:p>
          <a:p>
            <a:r>
              <a:t>Strength: Case-study interpretation plus Kenyan project literature.</a:t>
            </a:r>
          </a:p>
          <a:p>
            <a:r>
              <a:t>Explanation: Projects with few local employment or enterprise links and weak participation can provide limited community benefit. Last-mile distribution and pay-as-you-go networks support embeddedness; externally financed or land-intensive projects need meaningful participation and benefit sharing. Ndi (2024) and Simberg-Koulumies (2024) are Kenyan wind literature discussed by the study, not findings from the five-firm survey. Do not repeat the detailed land-judgment claim as an independently verified legal finding.</a:t>
            </a:r>
          </a:p>
          <a:p>
            <a:endParaRPr/>
          </a:p>
          <a:p>
            <a:r>
              <a:t>L15 — Weak worker influence over value and upgrading</a:t>
            </a:r>
          </a:p>
          <a:p>
            <a:r>
              <a:t>Location: Supporting notes L15; cross-reference decent-work group 4.</a:t>
            </a:r>
          </a:p>
          <a:p>
            <a:r>
              <a:t>Evidence: 5.7 Trade Unions and Workers; Table 2.</a:t>
            </a:r>
          </a:p>
          <a:p>
            <a:r>
              <a:t>Strength: Explicit case-study argument.</a:t>
            </a:r>
          </a:p>
          <a:p>
            <a:r>
              <a:t>Explanation: Weak unions limit workers’ influence over safety, skills, wages and upgrading priorities. This constrains equitable localisation; worker weakness is not proof that it directly caused the absence of component manufacturing.</a:t>
            </a:r>
          </a:p>
          <a:p>
            <a:endParaRPr/>
          </a:p>
          <a:p>
            <a:r>
              <a:t>ADDITIONAL MATERIAL CONSTRAINTS</a:t>
            </a:r>
          </a:p>
          <a:p>
            <a:r>
              <a:t>The supporting entries L05, L07 and L10–L15 retain material mechanisms that cannot all fit on the slide: thin margins, currency exposure, scale, regional clustering, financiers’ project terms, policy reversals, community participation and worker influence. The slide is a grouped explanatory synthesis, not a ranking or an exhaustive visible list.</a:t>
            </a:r>
          </a:p>
          <a:p>
            <a:endParaRPr/>
          </a:p>
          <a:p>
            <a:r>
              <a:t>EVIDENCE QUALIFICATIONS — NOT PART OF THE SPOKEN SCRIPT</a:t>
            </a:r>
          </a:p>
          <a:p>
            <a:r>
              <a:t>The slides express explanatory accounts and analytical synthesis. The descriptive surveys and purposive interviews do not establish statistical causal effects or rank the relative contribution of each constraint.</a:t>
            </a:r>
          </a:p>
          <a:p>
            <a:r>
              <a:t>Appendix A.1, A.2 Evidence Base and Data Sources and A.5 Limitations and Delimitations: 700 firms in the wider survey, five manufacturing firms, 54 interviews and one union focus group. The five-firm evidence is illustrative, not nationally representative; solar dominates the enterprise survey; wind access was more limited. Some employers restricted worker access, limiting independent verification of wage, contract and gender-policy claims.</a:t>
            </a:r>
          </a:p>
          <a:p>
            <a:r>
              <a:t>Appendix A.1, A.3 Geographic Scope: Central, Coastal and Western evidence must not be silently expanded to a national workforce estimate. Appendix A.1, A.4 Data Collection and Analysis distinguishes descriptive survey findings from wider structural interpretation.</a:t>
            </a:r>
          </a:p>
          <a:p>
            <a:r>
              <a:t>The reference presentation labels some source years differently from the report. These slides cite the attached case study as Onyango et al. (2026b), following the citation convention already used in the presentation. Original source citations in evidence entries follow the report’s own details; no new bibliography or page numbers have been invented.</a:t>
            </a:r>
          </a:p>
          <a:p>
            <a:r>
              <a:t>Source consistency: Section 5.3 gives a procurement Act number inconsistent with the reference list (23 versus 33); the NIPF year remains a placeholder; Table 5 is reused/miscaptioned. These details are not repeated as verified slide claims. The source’s 30% training reservation and below-15% technical-role participation are different measures, so no numerical compliance gap is calculated. The study’s comparison of Kenyan occupation-specific women’s shares with global whole-sector employment shares is not treated as a like-for-like comparison.</a:t>
            </a:r>
          </a:p>
          <a:p>
            <a:r>
              <a:t>Occupational scope: 42–46% refers to women in reported solar installation/maintenance roles in the surveyed firms; below 20% refers to specified design, engineering and wind technician roles. These are not the national female workforce share and do not prove individual promotion histories. IRENA management figures are international literature, not Kenyan survey findings.</a:t>
            </a:r>
          </a:p>
          <a:p>
            <a:r>
              <a:t>The wage band KES 300–1,000/day comes from qualitative informal/casual accounts, particularly Coastal interviews, not a national mean. Approximately 53,000 direct, indirect and induced decentralised renewable-energy jobs is the cited 2022 estimate, not a current solar/wind workforce count. Union membership below 5% is retained with study-region scope despite a broader formulation elsewhere in Section 5.7.</a:t>
            </a:r>
          </a:p>
          <a:p>
            <a:r>
              <a:t>No direct tax-revenue comparison, national future-job forecast, measured gender wage gap or disability-exclusion mechanism is added; the report does not support those claims. International examples and suggested interventions remain literature or policy propositions, not tested Kenyan effects.</a:t>
            </a:r>
          </a:p>
          <a:p>
            <a:endParaRPr/>
          </a:p>
          <a:p>
            <a:r>
              <a:t>SOURCE FILES AND REFERENCES</a:t>
            </a:r>
          </a:p>
          <a:p>
            <a:r>
              <a:t>Primary: Detailed Case Study Analysis ACTS_JA280926clean(5).docx, October 2026, authored by Joel Onyango, Joan Andega, Faith Kemunto, Eric Magale, Gillian Achieng and Erica Atieno.</a:t>
            </a:r>
          </a:p>
          <a:p>
            <a:r>
              <a:t>Design and placement reference: ACTS Case Study Analysis PPT(4).pptx, 22 slides; actual positions used throughout.</a:t>
            </a:r>
          </a:p>
          <a:p>
            <a:r>
              <a:t>Underlying study sources retained as cited: Andega et al. (2026a), Kenya Solar and Wind Manufacturing in the Renewable Energy Transition: Global Production Networks and Local Realities; Andega et al. (2026b), Analysis of Kenya’s Just Energy Transition in Solar and Wind; Kemunto, Andega and Magale (2026), Kenya JET Firm Survey Report; Onyango, Owano and Andega (2026), Firm-Level Dynamics, Employment Quality, and Inclusive Growth in the Solar and Wind Energy Sector in Kenya; Achieng et al. (2026), Just Energy Transition: Kenya Renewable Energy Policy Scan. These are discussed within the attached case study, not independently retrieved for this task.</a:t>
            </a:r>
          </a:p>
          <a:p>
            <a:endParaRPr/>
          </a:p>
        </p:txBody>
      </p:sp>
    </p:spTree>
    <p:extLst>
      <p:ext uri="{BB962C8B-B14F-4D97-AF65-F5344CB8AC3E}">
        <p14:creationId xmlns:p14="http://schemas.microsoft.com/office/powerpoint/2010/main" val="9405731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Suggested delivery: 2 minutes. Clarify that the 53,000 figure is for decentralised renewable-energy activity in 2022, while the wage range is qualitative field evidence from Coastal Kenya. Do not generalise either as a national forecast.</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38328152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Notes body"/>
          <p:cNvSpPr>
            <a:spLocks noGrp="1"/>
          </p:cNvSpPr>
          <p:nvPr>
            <p:ph type="body" idx="13"/>
          </p:nvPr>
        </p:nvSpPr>
        <p:spPr>
          <a:xfrm>
            <a:off x="685800" y="4206240"/>
            <a:ext cx="5486400" cy="4114800"/>
          </a:xfrm>
          <a:prstGeom prst="rect">
            <a:avLst/>
          </a:prstGeom>
        </p:spPr>
        <p:txBody>
          <a:bodyPr/>
          <a:lstStyle/>
          <a:p>
            <a:r>
              <a:t>SPOKEN EXPLANATION — approximately 60–90 seconds</a:t>
            </a:r>
          </a:p>
          <a:p>
            <a:r>
              <a:t>More jobs do not automatically change the employment model. Construction and installation generate project-specific work, and smaller firms often operate with thin margins, limited finance and unstable cash flow. The study argues that these conditions encourage casual hiring and restrict investment in training, safety and benefits. They help explain employer practices; they do not excuse non-compliance. Kenya already has employment and occupational safety laws. The problem identified here is weak enforcement, compounded by subcontracting and fragmented accountability. Workers also struggle to organise when employment is casual and spread across many small firms, limiting their bargaining over wages and protection. Finally, a sector concentrated in lower-skill services offers limited routes into advanced technical work, particularly where training focuses on installation. Larger or better-resourced firms can provide better conditions, so the pattern is uneven. When earnings or protection fail, households often cover the gaps through care, borrowing and fundraising. Improving work therefore requires capability building, enforceable standards and worker voice together.</a:t>
            </a:r>
          </a:p>
          <a:p>
            <a:endParaRPr/>
          </a:p>
          <a:p>
            <a:r>
              <a:t>SUPPORTING EVIDENCE AND COMPLETE CONSTRAINT INVENTORY — preparation material, not to read aloud</a:t>
            </a:r>
          </a:p>
          <a:p>
            <a:endParaRPr/>
          </a:p>
          <a:p>
            <a:r>
              <a:t>D01 — Temporary construction and installation workloads</a:t>
            </a:r>
          </a:p>
          <a:p>
            <a:r>
              <a:t>Location: Visible group 1; supporting evidence D01.</a:t>
            </a:r>
          </a:p>
          <a:p>
            <a:r>
              <a:t>Evidence: 3.1 Work in the Sector; 3.2 Trajectories of Work; 5.7 Trade Unions and Workers.</a:t>
            </a:r>
          </a:p>
          <a:p>
            <a:r>
              <a:t>Strength: Explicit case-study interpretation.</a:t>
            </a:r>
          </a:p>
          <a:p>
            <a:r>
              <a:t>Explanation: Construction, installation and wind project support create project-specific work. Temporary workloads are associated with short-term and casual arrangements; the study does not compare contract outcomes causally across project types. Do not imply all operations, maintenance or solar jobs are temporary.</a:t>
            </a:r>
          </a:p>
          <a:p>
            <a:endParaRPr/>
          </a:p>
          <a:p>
            <a:r>
              <a:t>D02 — Thin margins, cash flow, finance and technical capability</a:t>
            </a:r>
          </a:p>
          <a:p>
            <a:r>
              <a:t>Location: Visible group 2; supporting evidence D02.</a:t>
            </a:r>
          </a:p>
          <a:p>
            <a:r>
              <a:t>Evidence: 5.2 Firms; 5.7 Trade Unions and Workers; 6.1 Key Challenges; Table 3.</a:t>
            </a:r>
          </a:p>
          <a:p>
            <a:r>
              <a:t>Strength: Explicit explanatory argument based on firm evidence.</a:t>
            </a:r>
          </a:p>
          <a:p>
            <a:r>
              <a:t>Explanation: Small firms’ cash-flow constraints, limited finance and weak technical capacity make casual labour attractive and restrict investment in stable employment, training, safety systems and benefits. Finance is one interacting explanation. Employers remain responsible for lawful contracts, safety and protection.</a:t>
            </a:r>
          </a:p>
          <a:p>
            <a:endParaRPr/>
          </a:p>
          <a:p>
            <a:r>
              <a:t>D03 — Unequal employment conditions by firm size and resources</a:t>
            </a:r>
          </a:p>
          <a:p>
            <a:r>
              <a:t>Location: Supporting notes D03; grouped with visible group 2.</a:t>
            </a:r>
          </a:p>
          <a:p>
            <a:r>
              <a:t>Evidence: 3.2 Trajectories of Work; 5.2 Firms; Table 3.</a:t>
            </a:r>
          </a:p>
          <a:p>
            <a:r>
              <a:t>Strength: Descriptive findings and case-study explanation.</a:t>
            </a:r>
          </a:p>
          <a:p>
            <a:r>
              <a:t>Explanation: Larger, more formal or donor-backed firms may offer engineers and managers more stable contracts, training and benefits, while informal workers absorb more risk. This is a differentiated pattern, not evidence that every large firm complies or every SMME fails.</a:t>
            </a:r>
          </a:p>
          <a:p>
            <a:endParaRPr/>
          </a:p>
          <a:p>
            <a:r>
              <a:t>D04 — Enforcement resources and subcontracted accountability</a:t>
            </a:r>
          </a:p>
          <a:p>
            <a:r>
              <a:t>Location: Visible group 3; supporting evidence D04.</a:t>
            </a:r>
          </a:p>
          <a:p>
            <a:r>
              <a:t>Evidence: 5.3 Government; 5.7 Trade Unions and Workers; 6.1 Key Challenges; Table 3.</a:t>
            </a:r>
          </a:p>
          <a:p>
            <a:r>
              <a:t>Strength: Explicit case-study explanation.</a:t>
            </a:r>
          </a:p>
          <a:p>
            <a:r>
              <a:t>Explanation: Existing employment and OSH legislation provides a basis for protection, but regulators are described as understaffed and underfunded. Project, informal and subcontracted work weaken monitoring and accountability. Distinguish this enforcement gap from missing labour legislation.</a:t>
            </a:r>
          </a:p>
          <a:p>
            <a:endParaRPr/>
          </a:p>
          <a:p>
            <a:r>
              <a:t>D05 — Labour standards insufficiently connected to energy support</a:t>
            </a:r>
          </a:p>
          <a:p>
            <a:r>
              <a:t>Location: Supporting notes D05; grouped with visible group 3.</a:t>
            </a:r>
          </a:p>
          <a:p>
            <a:r>
              <a:t>Evidence: 5.3 Government; 6.2 Key Opportunities; 6.3 Recommendations; Table 3.</a:t>
            </a:r>
          </a:p>
          <a:p>
            <a:r>
              <a:t>Strength: Explicit case-study argument and proposed policy remedy.</a:t>
            </a:r>
          </a:p>
          <a:p>
            <a:r>
              <a:t>Explanation: The study finds decent work inconsistently embedded in energy policy and recommends tying procurement, donor finance and enterprise support to contracts, OSH, social protection, certification and worker voice. It does not evaluate the effectiveness of such conditions.</a:t>
            </a:r>
          </a:p>
          <a:p>
            <a:endParaRPr/>
          </a:p>
          <a:p>
            <a:r>
              <a:t>D06 — Organisation across casual and dispersed employment</a:t>
            </a:r>
          </a:p>
          <a:p>
            <a:r>
              <a:t>Location: Visible group 4; supporting evidence D06.</a:t>
            </a:r>
          </a:p>
          <a:p>
            <a:r>
              <a:t>Evidence: 5.7 Trade Unions and Workers; Tables 2–3.</a:t>
            </a:r>
          </a:p>
          <a:p>
            <a:r>
              <a:t>Strength: Explicit explanation; worker and union perspectives.</a:t>
            </a:r>
          </a:p>
          <a:p>
            <a:r>
              <a:t>Explanation: Casual, project-based work is dispersed across small firms and informal installers, making union organisation structurally difficult. Low density limits bargaining over wages, contracts, benefits, safety and learning. Use the below-5% figure only with the Central, Coastal and Western study-region scope.</a:t>
            </a:r>
          </a:p>
          <a:p>
            <a:endParaRPr/>
          </a:p>
          <a:p>
            <a:r>
              <a:t>D07 — Worker voice in workplace and policy decisions</a:t>
            </a:r>
          </a:p>
          <a:p>
            <a:r>
              <a:t>Location: Supporting notes D07; grouped with visible group 4.</a:t>
            </a:r>
          </a:p>
          <a:p>
            <a:r>
              <a:t>Evidence: 5.7 Trade Unions and Workers.</a:t>
            </a:r>
          </a:p>
          <a:p>
            <a:r>
              <a:t>Strength: Interview-reported explanation and case-study synthesis.</a:t>
            </a:r>
          </a:p>
          <a:p>
            <a:r>
              <a:t>Explanation: Interview evidence describes workers lacking channels to raise concerns and leaving jobs when conditions become intolerable. Weak representation can also leave employment quality secondary in policy debates focused on investment and deployment. No assumed retaliation or union prohibition is added.</a:t>
            </a:r>
          </a:p>
          <a:p>
            <a:endParaRPr/>
          </a:p>
          <a:p>
            <a:r>
              <a:t>D08 — Limited advanced functions and training pathways</a:t>
            </a:r>
          </a:p>
          <a:p>
            <a:r>
              <a:t>Location: Visible group 5; supporting evidence D08.</a:t>
            </a:r>
          </a:p>
          <a:p>
            <a:r>
              <a:t>Evidence: 2.2 Current Patterns of Value Capture; 3.2 Trajectories of Work; Table 3.</a:t>
            </a:r>
          </a:p>
          <a:p>
            <a:r>
              <a:t>Strength: Explicit case-study explanation.</a:t>
            </a:r>
          </a:p>
          <a:p>
            <a:r>
              <a:t>Explanation: Jobs are concentrated in low- and mid-skill downstream functions. Training is stronger for installation than for advanced manufacturing and technical work, limiting access to skills progression and potentially higher wages. Domestic capability may expand such opportunities, but upgrading alone does not guarantee decent work (6.2 Key Opportunities).</a:t>
            </a:r>
          </a:p>
          <a:p>
            <a:endParaRPr/>
          </a:p>
          <a:p>
            <a:r>
              <a:t>D09 — Wider informality, infrastructure and regional inequality</a:t>
            </a:r>
          </a:p>
          <a:p>
            <a:r>
              <a:t>Location: Supporting notes D09.</a:t>
            </a:r>
          </a:p>
          <a:p>
            <a:r>
              <a:t>Evidence: 3.2 Trajectories of Work; Table 3.</a:t>
            </a:r>
          </a:p>
          <a:p>
            <a:r>
              <a:t>Strength: Descriptive context and broad case-study argument.</a:t>
            </a:r>
          </a:p>
          <a:p>
            <a:r>
              <a:t>Explanation: Renewable-energy employment emerges within an already informal labour market, with uneven infrastructure and regional opportunities. These conditions contextualise insecurity but the study does not isolate their individual causal effects.</a:t>
            </a:r>
          </a:p>
          <a:p>
            <a:endParaRPr/>
          </a:p>
          <a:p>
            <a:r>
              <a:t>D10 — Unprotected hazards and household cost transfer</a:t>
            </a:r>
          </a:p>
          <a:p>
            <a:r>
              <a:t>Location: Supporting notes D10.</a:t>
            </a:r>
          </a:p>
          <a:p>
            <a:r>
              <a:t>Evidence: 3.2 Trajectories of Work; 4.2 Gender and Societal Expectations.</a:t>
            </a:r>
          </a:p>
          <a:p>
            <a:r>
              <a:t>Strength: Interview-reported explanation plus analytical synthesis.</a:t>
            </a:r>
          </a:p>
          <a:p>
            <a:r>
              <a:t>Explanation: Missing helmets or safe access equipment expose workers to head injury or falls. In the absence of insurance or employer protection, interviewees describe families and communities funding injuries and healthcare. Irregular income and missing leave/pensions shift costs to households through care, borrowing, housing support, side work, remittances and reduced consumption. This may affect retention and training, but the study does not estimate those effects.</a:t>
            </a:r>
          </a:p>
          <a:p>
            <a:endParaRPr/>
          </a:p>
          <a:p>
            <a:r>
              <a:t>D11 — Youth, gender and disability scope</a:t>
            </a:r>
          </a:p>
          <a:p>
            <a:r>
              <a:t>Location: Supporting notes D11; disability mechanism omitted for insufficient evidence.</a:t>
            </a:r>
          </a:p>
          <a:p>
            <a:r>
              <a:t>Evidence: 3.2 Trajectories of Work; Appendix A.2 Summary of Key Quantitative Findings; Table 3.</a:t>
            </a:r>
          </a:p>
          <a:p>
            <a:r>
              <a:t>Strength: Descriptive survey findings; insufficient disability mechanism evidence.</a:t>
            </a:r>
          </a:p>
          <a:p>
            <a:r>
              <a:t>Explanation: 65% is the share of surveyed firms reporting youth employment, not the youth workforce share. Youth are described as often in casual field roles with limited progression. 17% is firms reporting any employment of persons with disabilities; the survey does not identify excluded occupations or establish causes such as access barriers or discrimination. Table 3 makes a broader exclusion claim, but the more precise Section 3.2 limitation governs interpretation. Women’s mechanisms are covered on slide 3.</a:t>
            </a:r>
          </a:p>
          <a:p>
            <a:endParaRPr/>
          </a:p>
          <a:p>
            <a:r>
              <a:t>ADDITIONAL MATERIAL CONSTRAINTS</a:t>
            </a:r>
          </a:p>
          <a:p>
            <a:r>
              <a:t>Entries D03, D05, D07 and D09–D11 retain the differentiated labour regime, policy integration, workplace complaint channels, wider informality, hazards, household costs and inclusion scope. Neither industrial upgrading nor access to finance guarantees decent work without employment protections.</a:t>
            </a:r>
          </a:p>
          <a:p>
            <a:endParaRPr/>
          </a:p>
          <a:p>
            <a:r>
              <a:t>EVIDENCE QUALIFICATIONS — NOT PART OF THE SPOKEN SCRIPT</a:t>
            </a:r>
          </a:p>
          <a:p>
            <a:r>
              <a:t>The slides express explanatory accounts and analytical synthesis. The descriptive surveys and purposive interviews do not establish statistical causal effects or rank the relative contribution of each constraint.</a:t>
            </a:r>
          </a:p>
          <a:p>
            <a:r>
              <a:t>Appendix A.1, A.2 Evidence Base and Data Sources and A.5 Limitations and Delimitations: 700 firms in the wider survey, five manufacturing firms, 54 interviews and one union focus group. The five-firm evidence is illustrative, not nationally representative; solar dominates the enterprise survey; wind access was more limited. Some employers restricted worker access, limiting independent verification of wage, contract and gender-policy claims.</a:t>
            </a:r>
          </a:p>
          <a:p>
            <a:r>
              <a:t>Appendix A.1, A.3 Geographic Scope: Central, Coastal and Western evidence must not be silently expanded to a national workforce estimate. Appendix A.1, A.4 Data Collection and Analysis distinguishes descriptive survey findings from wider structural interpretation.</a:t>
            </a:r>
          </a:p>
          <a:p>
            <a:r>
              <a:t>The reference presentation labels some source years differently from the report. These slides cite the attached case study as Onyango et al. (2026b), following the citation convention already used in the presentation. Original source citations in evidence entries follow the report’s own details; no new bibliography or page numbers have been invented.</a:t>
            </a:r>
          </a:p>
          <a:p>
            <a:r>
              <a:t>Source consistency: Section 5.3 gives a procurement Act number inconsistent with the reference list (23 versus 33); the NIPF year remains a placeholder; Table 5 is reused/miscaptioned. These details are not repeated as verified slide claims. The source’s 30% training reservation and below-15% technical-role participation are different measures, so no numerical compliance gap is calculated. The study’s comparison of Kenyan occupation-specific women’s shares with global whole-sector employment shares is not treated as a like-for-like comparison.</a:t>
            </a:r>
          </a:p>
          <a:p>
            <a:r>
              <a:t>Occupational scope: 42–46% refers to women in reported solar installation/maintenance roles in the surveyed firms; below 20% refers to specified design, engineering and wind technician roles. These are not the national female workforce share and do not prove individual promotion histories. IRENA management figures are international literature, not Kenyan survey findings.</a:t>
            </a:r>
          </a:p>
          <a:p>
            <a:r>
              <a:t>The wage band KES 300–1,000/day comes from qualitative informal/casual accounts, particularly Coastal interviews, not a national mean. Approximately 53,000 direct, indirect and induced decentralised renewable-energy jobs is the cited 2022 estimate, not a current solar/wind workforce count. Union membership below 5% is retained with study-region scope despite a broader formulation elsewhere in Section 5.7.</a:t>
            </a:r>
          </a:p>
          <a:p>
            <a:r>
              <a:t>No direct tax-revenue comparison, national future-job forecast, measured gender wage gap or disability-exclusion mechanism is added; the report does not support those claims. International examples and suggested interventions remain literature or policy propositions, not tested Kenyan effects.</a:t>
            </a:r>
          </a:p>
          <a:p>
            <a:endParaRPr/>
          </a:p>
          <a:p>
            <a:r>
              <a:t>SOURCE FILES AND REFERENCES</a:t>
            </a:r>
          </a:p>
          <a:p>
            <a:r>
              <a:t>Primary: Detailed Case Study Analysis ACTS_JA280926clean(5).docx, October 2026, authored by Joel Onyango, Joan Andega, Faith Kemunto, Eric Magale, Gillian Achieng and Erica Atieno.</a:t>
            </a:r>
          </a:p>
          <a:p>
            <a:r>
              <a:t>Design and placement reference: ACTS Case Study Analysis PPT(4).pptx, 22 slides; actual positions used throughout.</a:t>
            </a:r>
          </a:p>
          <a:p>
            <a:r>
              <a:t>Underlying study sources retained as cited: Andega et al. (2026a), Kenya Solar and Wind Manufacturing in the Renewable Energy Transition: Global Production Networks and Local Realities; Andega et al. (2026b), Analysis of Kenya’s Just Energy Transition in Solar and Wind; Kemunto, Andega and Magale (2026), Kenya JET Firm Survey Report; Onyango, Owano and Andega (2026), Firm-Level Dynamics, Employment Quality, and Inclusive Growth in the Solar and Wind Energy Sector in Kenya; Achieng et al. (2026), Just Energy Transition: Kenya Renewable Energy Policy Scan. These are discussed within the attached case study, not independently retrieved for this task.</a:t>
            </a:r>
          </a:p>
          <a:p>
            <a:endParaRPr/>
          </a:p>
        </p:txBody>
      </p:sp>
    </p:spTree>
    <p:extLst>
      <p:ext uri="{BB962C8B-B14F-4D97-AF65-F5344CB8AC3E}">
        <p14:creationId xmlns:p14="http://schemas.microsoft.com/office/powerpoint/2010/main" val="11440973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Suggested delivery: 2 minutes. Make the measurement caveat explicit. The study shows that women have entered some technical-adjacent spaces, but representation drops sharply in system design, engineering and wind-technician roles.</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5475535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Suggested delivery: 1.5 minutes. Introduce social reproduction as a bridge between labour-market conditions and gender outcomes. The case study links care responsibilities, mobility and insecure work.</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23349065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Notes body"/>
          <p:cNvSpPr>
            <a:spLocks noGrp="1"/>
          </p:cNvSpPr>
          <p:nvPr>
            <p:ph type="body" idx="13"/>
          </p:nvPr>
        </p:nvSpPr>
        <p:spPr>
          <a:xfrm>
            <a:off x="685800" y="4206240"/>
            <a:ext cx="5486400" cy="4114800"/>
          </a:xfrm>
          <a:prstGeom prst="rect">
            <a:avLst/>
          </a:prstGeom>
        </p:spPr>
        <p:txBody>
          <a:bodyPr/>
          <a:lstStyle/>
          <a:p>
            <a:r>
              <a:t>This slide separates five related constraints using the barriers requested by the presenter. All explanations are paraphrases of the uploaded detailed case study, not verbatim quotations or new statistics.</a:t>
            </a:r>
          </a:p>
          <a:p>
            <a:endParaRPr/>
          </a:p>
          <a:p>
            <a:r>
              <a:t>1. Employer/customer doubts about competence: Section 4.1 describes regional interview evidence of employers and customers questioning women’s technical ability, and firms placing women in sales or administrative jobs despite equivalent technical qualifications.</a:t>
            </a:r>
          </a:p>
          <a:p>
            <a:r>
              <a:t>2. Harassment and weak safeguarding: Section 4.1 identifies harassment; the Gender and Inclusion Systems discussion in Section 5.2 identifies weak safeguarding enforcement and the need for grievance mechanisms and anti-harassment policies.</a:t>
            </a:r>
          </a:p>
          <a:p>
            <a:r>
              <a:t>3. Limited mentorship and leadership pathways: Section 4.1 and the gender analysis in Section 5 describe unequal access to mentorship and workplace learning, underrepresentation in engineering and leadership, and the need for deliberate pathways into advanced roles.</a:t>
            </a:r>
          </a:p>
          <a:p>
            <a:r>
              <a:t>4. Unpaid care and mobility constraints: Section 4.2 discusses care burdens, travel, irregular hours, training, limited childcare and household restrictions. Regional interviews include spousal resistance and restricted mobility.</a:t>
            </a:r>
          </a:p>
          <a:p>
            <a:r>
              <a:t>5. Cultural norms: Section 4.1 and the gender analysis in Section 5 discuss norms that code technical and field work as masculine. This row identifies the social expectations; row 1 identifies how employers and customers act on these expectations.</a:t>
            </a:r>
          </a:p>
          <a:p>
            <a:endParaRPr/>
          </a:p>
          <a:p>
            <a:r>
              <a:t>Interpretation: These overlapping constraints limit women’s ability to enter, remain and progress in the sector. Greater representation alone will not automatically ensure equitable access to technical work, leadership or ownership.</a:t>
            </a:r>
          </a:p>
          <a:p>
            <a:endParaRPr/>
          </a:p>
          <a:p>
            <a:r>
              <a:t>Reference: Onyango, J., Andega, J., Kemunto, F., Magale, E., Achieng, G. and Atieno, E. (2026b) A case study analysis of localisation, decent work and gender equity in Kenya’s renewable energy sector. Johannesburg: Institute for Economic Justice.</a:t>
            </a:r>
          </a:p>
          <a:p>
            <a:endParaRPr/>
          </a:p>
        </p:txBody>
      </p:sp>
    </p:spTree>
    <p:extLst>
      <p:ext uri="{BB962C8B-B14F-4D97-AF65-F5344CB8AC3E}">
        <p14:creationId xmlns:p14="http://schemas.microsoft.com/office/powerpoint/2010/main" val="1764098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Suggested delivery: 1.5 minutes. The study frames the problem as relational: firm capability is shaped by finance, policy, standards, procurement, global suppliers, workers and communities.</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12995272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Notes Placeholder 17"/>
          <p:cNvSpPr txBox="1">
            <a:spLocks noGrp="1"/>
          </p:cNvSpPr>
          <p:nvPr>
            <p:ph type="body" idx="13"/>
          </p:nvPr>
        </p:nvSpPr>
        <p:spPr>
          <a:xfrm>
            <a:off x="914400" y="914400"/>
            <a:ext cx="9144000" cy="4572000"/>
          </a:xfrm>
          <a:prstGeom prst="rect">
            <a:avLst/>
          </a:prstGeom>
          <a:noFill/>
        </p:spPr>
        <p:txBody>
          <a:bodyPr wrap="square" lIns="0" tIns="0" rIns="0" bIns="0">
            <a:spAutoFit/>
          </a:bodyPr>
          <a:lstStyle/>
          <a:p>
            <a:r>
              <a:t>The policy scan discusses these as instruments supporting renewable-energy investment. Net metering enables eligible producers to supply surplus electricity to the grid. Partial risk guarantees are financial instruments, rather than laws; the scan uses the Lake Turkana Wind Power project as an example. Dates and policy descriptions reflect the scan, rather than a separate assessment of current regulations.</a:t>
            </a:r>
          </a:p>
          <a:p>
            <a:endParaRPr/>
          </a:p>
          <a:p>
            <a:r>
              <a:t>Source: Achieng, G. F., Onyango, J., Magale, E. and Atieno, E. (2026) Kenya Renewable Energy Policy Scan: Insights and Questions for Localisation and Decent Employment. Johannesburg: Institute for Economic Justice. Pages 17–18.</a:t>
            </a:r>
          </a:p>
          <a:p>
            <a:endParaRPr/>
          </a:p>
          <a:p>
            <a:r>
              <a:t>Suggested placement: insert this four-slide sequence immediately before Policy landscape and gaps. Visible labels 16a–16d supplement the existing slide labelled 16. Policy names and their purposes only; no implementation gaps are added.</a:t>
            </a:r>
          </a:p>
        </p:txBody>
      </p:sp>
    </p:spTree>
    <p:extLst>
      <p:ext uri="{BB962C8B-B14F-4D97-AF65-F5344CB8AC3E}">
        <p14:creationId xmlns:p14="http://schemas.microsoft.com/office/powerpoint/2010/main" val="42100734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Notes Placeholder 17"/>
          <p:cNvSpPr txBox="1">
            <a:spLocks noGrp="1"/>
          </p:cNvSpPr>
          <p:nvPr>
            <p:ph type="body" idx="13"/>
          </p:nvPr>
        </p:nvSpPr>
        <p:spPr>
          <a:xfrm>
            <a:off x="914400" y="914400"/>
            <a:ext cx="9144000" cy="4572000"/>
          </a:xfrm>
          <a:prstGeom prst="rect">
            <a:avLst/>
          </a:prstGeom>
          <a:noFill/>
        </p:spPr>
        <p:txBody>
          <a:bodyPr wrap="square" lIns="0" tIns="0" rIns="0" bIns="0">
            <a:spAutoFit/>
          </a:bodyPr>
          <a:lstStyle/>
          <a:p>
            <a:r>
              <a:t>Wider frameworks discussed in the scan include Vision 2030, the Medium-Term Plan 2008–2012, the Big Four Agenda 2018–2022 and Buy Kenya, Build Kenya. They seek infrastructure development, economic diversification and stronger domestic production. The Energy Act 2019 also includes support for local goods, services and capability development. The scan calls the Micro and Small Enterprises Act a 2022 Act, but its reference points to the 2012 Act in a version dated 2022; this slide follows the 2012 date already used in the presentation. The scan’s numerical local-content thresholds are omitted here because their exact legal scope and underlying references require separate verification.</a:t>
            </a:r>
          </a:p>
          <a:p>
            <a:endParaRPr/>
          </a:p>
          <a:p>
            <a:r>
              <a:t>Source: Achieng, G. F., Onyango, J., Magale, E. and Atieno, E. (2026) Kenya Renewable Energy Policy Scan: Insights and Questions for Localisation and Decent Employment. Johannesburg: Institute for Economic Justice. Pages 20–22.</a:t>
            </a:r>
          </a:p>
          <a:p>
            <a:endParaRPr/>
          </a:p>
          <a:p>
            <a:r>
              <a:t>Suggested placement: insert this four-slide sequence immediately before Policy landscape and gaps. Visible labels 16a–16d supplement the existing slide labelled 16. Policy names and their purposes only; no implementation gaps are added.</a:t>
            </a:r>
          </a:p>
        </p:txBody>
      </p:sp>
    </p:spTree>
    <p:extLst>
      <p:ext uri="{BB962C8B-B14F-4D97-AF65-F5344CB8AC3E}">
        <p14:creationId xmlns:p14="http://schemas.microsoft.com/office/powerpoint/2010/main" val="21559470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Notes Placeholder 17"/>
          <p:cNvSpPr txBox="1">
            <a:spLocks noGrp="1"/>
          </p:cNvSpPr>
          <p:nvPr>
            <p:ph type="body" idx="13"/>
          </p:nvPr>
        </p:nvSpPr>
        <p:spPr>
          <a:xfrm>
            <a:off x="914400" y="914400"/>
            <a:ext cx="9144000" cy="4572000"/>
          </a:xfrm>
          <a:prstGeom prst="rect">
            <a:avLst/>
          </a:prstGeom>
          <a:noFill/>
        </p:spPr>
        <p:txBody>
          <a:bodyPr wrap="square" lIns="0" tIns="0" rIns="0" bIns="0">
            <a:spAutoFit/>
          </a:bodyPr>
          <a:lstStyle/>
          <a:p>
            <a:r>
              <a:t>These are general labour laws relevant to renewable-energy employment. The Constitution of Kenya 2010, Article 41, provides the foundation for fair labour practices, remuneration and worker organisation. These slides introduce the intended protections; implementation gaps are addressed in the existing Policy landscape and gaps slide.</a:t>
            </a:r>
          </a:p>
          <a:p>
            <a:endParaRPr/>
          </a:p>
          <a:p>
            <a:r>
              <a:t>Source: Achieng, G. F., Onyango, J., Magale, E. and Atieno, E. (2026) Kenya Renewable Energy Policy Scan: Insights and Questions for Localisation and Decent Employment. Johannesburg: Institute for Economic Justice. Pages 23–24.</a:t>
            </a:r>
          </a:p>
          <a:p>
            <a:endParaRPr/>
          </a:p>
          <a:p>
            <a:r>
              <a:t>Suggested placement: insert this four-slide sequence immediately before Policy landscape and gaps. Visible labels 16a–16d supplement the existing slide labelled 16. Policy names and their purposes only; no implementation gaps are added.</a:t>
            </a:r>
          </a:p>
        </p:txBody>
      </p:sp>
    </p:spTree>
    <p:extLst>
      <p:ext uri="{BB962C8B-B14F-4D97-AF65-F5344CB8AC3E}">
        <p14:creationId xmlns:p14="http://schemas.microsoft.com/office/powerpoint/2010/main" val="39037790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Notes Placeholder 17"/>
          <p:cNvSpPr txBox="1">
            <a:spLocks noGrp="1"/>
          </p:cNvSpPr>
          <p:nvPr>
            <p:ph type="body" idx="13"/>
          </p:nvPr>
        </p:nvSpPr>
        <p:spPr>
          <a:xfrm>
            <a:off x="914400" y="914400"/>
            <a:ext cx="9144000" cy="4572000"/>
          </a:xfrm>
          <a:prstGeom prst="rect">
            <a:avLst/>
          </a:prstGeom>
          <a:noFill/>
        </p:spPr>
        <p:txBody>
          <a:bodyPr wrap="square" lIns="0" tIns="0" rIns="0" bIns="0">
            <a:spAutoFit/>
          </a:bodyPr>
          <a:lstStyle/>
          <a:p>
            <a:r>
              <a:t>Vision 2030 also promotes women’s and marginalised groups’ economic participation. The Gender Policy in Energy links institutional gender mainstreaming with women’s representation and access to cleaner energy. The Social Protection Policy is the 2011 policy discussed in this scan; the slide does not assert that this is the latest policy version.</a:t>
            </a:r>
          </a:p>
          <a:p>
            <a:endParaRPr/>
          </a:p>
          <a:p>
            <a:r>
              <a:t>Source: Achieng, G. F., Onyango, J., Magale, E. and Atieno, E. (2026) Kenya Renewable Energy Policy Scan: Insights and Questions for Localisation and Decent Employment. Johannesburg: Institute for Economic Justice. Pages 22–23.</a:t>
            </a:r>
          </a:p>
          <a:p>
            <a:endParaRPr/>
          </a:p>
          <a:p>
            <a:r>
              <a:t>Suggested placement: insert this four-slide sequence immediately before Policy landscape and gaps. Visible labels 16a–16d supplement the existing slide labelled 16. Policy names and their purposes only; no implementation gaps are added.</a:t>
            </a:r>
          </a:p>
        </p:txBody>
      </p:sp>
    </p:spTree>
    <p:extLst>
      <p:ext uri="{BB962C8B-B14F-4D97-AF65-F5344CB8AC3E}">
        <p14:creationId xmlns:p14="http://schemas.microsoft.com/office/powerpoint/2010/main" val="8815835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Notes Placeholder 41"/>
          <p:cNvSpPr txBox="1">
            <a:spLocks noGrp="1"/>
          </p:cNvSpPr>
          <p:nvPr>
            <p:ph type="body" idx="13"/>
          </p:nvPr>
        </p:nvSpPr>
        <p:spPr>
          <a:xfrm>
            <a:off x="914400" y="914400"/>
            <a:ext cx="9144000" cy="4572000"/>
          </a:xfrm>
          <a:prstGeom prst="rect">
            <a:avLst/>
          </a:prstGeom>
          <a:noFill/>
        </p:spPr>
        <p:txBody>
          <a:bodyPr wrap="square" lIns="0" tIns="0" rIns="0" bIns="0">
            <a:spAutoFit/>
          </a:bodyPr>
          <a:lstStyle/>
          <a:p>
            <a:r>
              <a:t>All visible gaps are paraphrases of the attached Kenya-Renewable-Energy-Policy-Scan (1)(7).pdf. No case-study or external evidence has been added.</a:t>
            </a:r>
          </a:p>
          <a:p>
            <a:endParaRPr/>
          </a:p>
          <a:p>
            <a:r>
              <a:t>VAT exemptions (reinstated 2021) — pp. 17–18: Abrupt tax reversals undermine confidence and stall market growth.</a:t>
            </a:r>
          </a:p>
          <a:p>
            <a:r>
              <a:t>Feed-in Tariff policy (introduced 2008) — pp. 17: Rigid tariffs lock consumers into higher prices despite falling technology costs.</a:t>
            </a:r>
          </a:p>
          <a:p>
            <a:r>
              <a:t>National Industrial Policy Framework — pp. 21: Bureaucracy, land and infrastructure delays slow industrial parks.</a:t>
            </a:r>
          </a:p>
          <a:p>
            <a:r>
              <a:t>Micro and Small Enterprises Act (2012) — pp. 21–22: Generic training, limited finance and weak research–industry links.</a:t>
            </a:r>
          </a:p>
          <a:p>
            <a:r>
              <a:t>Employment Act (2007) — pp. 23: Weak enforcement allows underpayment and gaps in maternity protection.</a:t>
            </a:r>
          </a:p>
          <a:p>
            <a:r>
              <a:t>Occupational Safety and Health Act (2007) — pp. 23: Poor compliance, insufficient oversight and limited small-firm resources.</a:t>
            </a:r>
          </a:p>
          <a:p>
            <a:r>
              <a:t>Labour Relations Act (2007) — pp. 23–24: Casualisation and informality weaken collective bargaining.</a:t>
            </a:r>
          </a:p>
          <a:p>
            <a:r>
              <a:t>Work Injury Benefits Act (2007) — pp. 24: Delays, low worker awareness and employers’ reluctance to report injuries.</a:t>
            </a:r>
          </a:p>
          <a:p>
            <a:r>
              <a:t>Gender Policy in Energy (2019) — pp. 23: Limited political will, resources and patriarchal norms restrict delivery.</a:t>
            </a:r>
          </a:p>
          <a:p>
            <a:endParaRPr/>
          </a:p>
          <a:p>
            <a:r>
              <a:t>Evidence detail:</a:t>
            </a:r>
          </a:p>
          <a:p>
            <a:r>
              <a:t>VAT: section 3.1 describes vulnerability to abrupt policy reversals, previous removals stalling market growth, and the need for stable fiscal policy.</a:t>
            </a:r>
          </a:p>
          <a:p>
            <a:r>
              <a:t>Feed-in Tariff: section 3.1 describes rigid long-term prices and lock-ins despite falling global renewable technology costs.</a:t>
            </a:r>
          </a:p>
          <a:p>
            <a:r>
              <a:t>NIPF: section 4.1.1 describes industrial park and SEZ delays arising from bureaucracy, land acquisition and underdeveloped infrastructure.</a:t>
            </a:r>
          </a:p>
          <a:p>
            <a:r>
              <a:t>MSE Act: section 4.1.1 describes generic capacity building, limited affordable finance and weak research–industry collaboration.</a:t>
            </a:r>
          </a:p>
          <a:p>
            <a:r>
              <a:t>Employment Act: section 4.3 describes weak enforcement, underpayment and lack of maternity protection.</a:t>
            </a:r>
          </a:p>
          <a:p>
            <a:r>
              <a:t>OSH Act: section 4.3 describes poor compliance, insufficient oversight and small enterprises lacking capacity and resources for safety.</a:t>
            </a:r>
          </a:p>
          <a:p>
            <a:r>
              <a:t>Labour Relations Act: section 4.3 links casualisation and informality to weaker bargaining.</a:t>
            </a:r>
          </a:p>
          <a:p>
            <a:r>
              <a:t>WIBA: section 4.3 identifies bureaucratic delays, worker unawareness and employer reluctance to report incidents.</a:t>
            </a:r>
          </a:p>
          <a:p>
            <a:r>
              <a:t>Gender Policy in Energy: section 4.2 identifies lack of political will, resource constraints and patriarchal norms affecting access to finance and training.</a:t>
            </a:r>
          </a:p>
          <a:p>
            <a:endParaRPr/>
          </a:p>
          <a:p>
            <a:r>
              <a:t>The report calls the MSE Act a 2022 Act, while its own reference points to the 2012 Act in a version dated 2022. This slide uses 2012 as specifically requested and as used in the existing presentation. Dates on this slide identify the instruments discussed in the scan and do not claim a separate verification of current legal status.</a:t>
            </a:r>
          </a:p>
          <a:p>
            <a:endParaRPr/>
          </a:p>
          <a:p>
            <a:r>
              <a:t>Suggested placement: replace the existing Policy landscape and gaps slide (visible number 16).</a:t>
            </a:r>
          </a:p>
          <a:p>
            <a:r>
              <a:t>Source: Achieng, G. F., Onyango, J., Magale, E. and Atieno, E. (2026), Kenya Renewable Energy Policy Scan.</a:t>
            </a:r>
          </a:p>
        </p:txBody>
      </p:sp>
    </p:spTree>
    <p:extLst>
      <p:ext uri="{BB962C8B-B14F-4D97-AF65-F5344CB8AC3E}">
        <p14:creationId xmlns:p14="http://schemas.microsoft.com/office/powerpoint/2010/main" val="4044970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Comparison and evidence for the replacement Recommendations slide</a:t>
            </a:r>
          </a:p>
          <a:p>
            <a:endParaRPr/>
          </a:p>
          <a:p>
            <a:r>
              <a:t>The original six recommendations in slide 17 match the six substantive entries in Section 6.3, Table 5 of the uploaded case study: B1, C1, C2, D1, D2 and E1. The original labels refer to strategic-objective codes, not a consecutive audience-facing sequence. This replacement uses 1–6 in reading order.</a:t>
            </a:r>
          </a:p>
          <a:p>
            <a:endParaRPr/>
          </a:p>
          <a:p>
            <a:r>
              <a:t>The case study is more specific in Section 6.2 than the original slide, but its recommendations remain strategic proposals. The study does not establish programme costs, available budgets, financing terms, implementation schedules or institutional delivery capacity. The five-firm manufacturing survey is illustrative, and wind evidence is more limited than solar evidence (Appendix A.5). Do not present these proposals as demonstrated feasibility or agreed programmes.</a:t>
            </a:r>
          </a:p>
          <a:p>
            <a:endParaRPr/>
          </a:p>
          <a:p>
            <a:r>
              <a:t>Traceability:</a:t>
            </a:r>
          </a:p>
          <a:p>
            <a:r>
              <a:t>1 (original C1): Sections 2.3 and 6.2 identify mounting structures, wiring, electrical fittings, repair and maintenance, and wind tower foundations/civil works as staged entry points. Section 6.2 identifies certification and procurement support. Testing and certification support with access to contracts is an implementation formulation of these findings. Full wind turbine towers appear in Table 5, but tower foundations and civil works are more cautious first steps supported by the detailed discussion; full towers are not treated here as proven immediately feasible.</a:t>
            </a:r>
          </a:p>
          <a:p>
            <a:r>
              <a:t>2 (original C2): Section 5.4 and Section 6.3, C2 identify equipment-backed loans, clean-energy lending and combinations of lower-cost public/development and private finance. Tooling, testing, certification and skills need patient capital. A pilot is a proposed way to test delivery, not an evaluated programme in the case study.</a:t>
            </a:r>
          </a:p>
          <a:p>
            <a:r>
              <a:t>3 (original D1): Sections 6.2 and 6.3 call for formal contracts, occupational safety, social protection, skills certification and worker voice in procurement, donor funding and enterprise support. Sections 5 and 6.1 identify subcontracting as an accountability gap. Checking subcontractors is a proposed operational response.</a:t>
            </a:r>
          </a:p>
          <a:p>
            <a:r>
              <a:t>4 (original D2): Sections 4, 5.4 and 6.2–6.3 support gender-responsive technical training, mentorship, safeguarding, childcare and targeted finance for women-led enterprises. Linking training to placements is a proposed implementation detail; the study did not test a placement scheme.</a:t>
            </a:r>
          </a:p>
          <a:p>
            <a:r>
              <a:t>5 (original E1): Sections 5 and 6.2–6.3 support coordination and accountability across national/county governments on planning, industry, standards and procurement. A shared action plan, named leads and reporting are proposed delivery mechanisms, not agreed institutional arrangements.</a:t>
            </a:r>
          </a:p>
          <a:p>
            <a:r>
              <a:t>6 (original B1): The regional-scale recommendation is explicitly in Section 6.2 (final regional-production discussion) and Table 5. It is a strategic, longer-term option. The document does not identify a tested regional component market, named production partner, agreed cross-border standard or business case. Assessing demand, partners and standards is a proposed first step before investment.</a:t>
            </a:r>
          </a:p>
          <a:p>
            <a:endParaRPr/>
          </a:p>
          <a:p>
            <a:r>
              <a:t>The actor labels on the slide are proposed counterparts based on the institutional roles described in the case study, not verified legal assignments or commitments by those institutions.</a:t>
            </a:r>
          </a:p>
          <a:p>
            <a:endParaRPr/>
          </a:p>
          <a:p>
            <a:r>
              <a:t>Suggested spoken explanation:</a:t>
            </a:r>
          </a:p>
          <a:p>
            <a:r>
              <a:t>These recommendations match the case study, but they should be read as proposed first steps, not as costed programmes. We can start with components that fit existing capabilities, support equipment and skills investment, and attach labour and gender requirements to procurement and enterprise support. Coordination needs clear responsibilities and reporting. East African production networks are a longer-term option: demand, partners and standards need to be assessed before manufacturing commitments.</a:t>
            </a:r>
          </a:p>
          <a:p>
            <a:endParaRPr/>
          </a:p>
          <a:p>
            <a:r>
              <a:t>Reference: Onyango, J., Andega, J., Kemunto, F., Magale, E., Achieng, G. and Atieno, E. (2026b) A case study analysis of localisation, decent work and gender equity in Kenya’s renewable energy sector. Johannesburg: Institute for Economic Justice.</a:t>
            </a:r>
          </a:p>
          <a:p>
            <a:endParaRP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18982714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Suggested delivery: 1 minute + questions. Invite discussion around the feasibility of staged </a:t>
            </a:r>
            <a:r>
              <a:rPr dirty="0" err="1"/>
              <a:t>localisation</a:t>
            </a:r>
            <a:r>
              <a:rPr dirty="0"/>
              <a:t>, the role of procurement and finance, and how decent-work and gender requirements can be embedded in industrial upgrading.</a:t>
            </a:r>
          </a:p>
        </p:txBody>
      </p:sp>
      <p:sp>
        <p:nvSpPr>
          <p:cNvPr id="4" name="Slide Number Placeholder 3"/>
          <p:cNvSpPr>
            <a:spLocks noGrp="1"/>
          </p:cNvSpPr>
          <p:nvPr>
            <p:ph type="sldNum" sz="quarter" idx="5"/>
          </p:nvPr>
        </p:nvSpPr>
        <p:spPr/>
      </p:sp>
    </p:spTree>
    <p:extLst>
      <p:ext uri="{BB962C8B-B14F-4D97-AF65-F5344CB8AC3E}">
        <p14:creationId xmlns:p14="http://schemas.microsoft.com/office/powerpoint/2010/main" val="49737694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2" name="Freeform 21">
            <a:extLst>
              <a:ext uri="{FF2B5EF4-FFF2-40B4-BE49-F238E27FC236}">
                <a16:creationId xmlns:a16="http://schemas.microsoft.com/office/drawing/2014/main" id="{BC68F289-2744-2F48-893A-3F17911625C8}"/>
              </a:ext>
            </a:extLst>
          </p:cNvPr>
          <p:cNvSpPr/>
          <p:nvPr userDrawn="1"/>
        </p:nvSpPr>
        <p:spPr>
          <a:xfrm rot="5400000">
            <a:off x="11024507"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494248F2-5264-4601-AA0B-6C092F77F2DD}"/>
              </a:ext>
            </a:extLst>
          </p:cNvPr>
          <p:cNvSpPr>
            <a:spLocks noGrp="1"/>
          </p:cNvSpPr>
          <p:nvPr>
            <p:ph type="ctrTitle" hasCustomPrompt="1"/>
          </p:nvPr>
        </p:nvSpPr>
        <p:spPr>
          <a:xfrm>
            <a:off x="4651740" y="576469"/>
            <a:ext cx="5768168" cy="3486573"/>
          </a:xfrm>
        </p:spPr>
        <p:txBody>
          <a:bodyPr anchor="b">
            <a:noAutofit/>
          </a:bodyPr>
          <a:lstStyle>
            <a:lvl1pPr algn="l">
              <a:defRPr sz="6000" b="1" i="0">
                <a:latin typeface="Source Sans Pro" panose="020B0503030403020204" pitchFamily="34" charset="0"/>
                <a:ea typeface="Source Sans Pro" panose="020B0503030403020204" pitchFamily="34" charset="0"/>
              </a:defRPr>
            </a:lvl1pPr>
          </a:lstStyle>
          <a:p>
            <a:r>
              <a:rPr lang="en-US" dirty="0"/>
              <a:t>Click to add title</a:t>
            </a:r>
          </a:p>
        </p:txBody>
      </p:sp>
      <p:pic>
        <p:nvPicPr>
          <p:cNvPr id="3" name="Picture 2">
            <a:extLst>
              <a:ext uri="{FF2B5EF4-FFF2-40B4-BE49-F238E27FC236}">
                <a16:creationId xmlns:a16="http://schemas.microsoft.com/office/drawing/2014/main" id="{5514B7AD-3D92-E542-0D83-B8F2C805DD15}"/>
              </a:ext>
            </a:extLst>
          </p:cNvPr>
          <p:cNvPicPr>
            <a:picLocks noChangeAspect="1"/>
          </p:cNvPicPr>
          <p:nvPr userDrawn="1"/>
        </p:nvPicPr>
        <p:blipFill>
          <a:blip r:embed="rId2"/>
          <a:srcRect/>
          <a:stretch/>
        </p:blipFill>
        <p:spPr>
          <a:xfrm>
            <a:off x="923215" y="5516881"/>
            <a:ext cx="8915339" cy="743830"/>
          </a:xfrm>
          <a:prstGeom prst="rect">
            <a:avLst/>
          </a:prstGeom>
        </p:spPr>
      </p:pic>
      <p:pic>
        <p:nvPicPr>
          <p:cNvPr id="8" name="Picture 7">
            <a:extLst>
              <a:ext uri="{FF2B5EF4-FFF2-40B4-BE49-F238E27FC236}">
                <a16:creationId xmlns:a16="http://schemas.microsoft.com/office/drawing/2014/main" id="{9EB4FBB7-D73E-6A4A-6B88-3BA44868D670}"/>
              </a:ext>
            </a:extLst>
          </p:cNvPr>
          <p:cNvPicPr>
            <a:picLocks noChangeAspect="1"/>
          </p:cNvPicPr>
          <p:nvPr userDrawn="1"/>
        </p:nvPicPr>
        <p:blipFill rotWithShape="1">
          <a:blip r:embed="rId3"/>
          <a:srcRect r="30119" b="32692"/>
          <a:stretch/>
        </p:blipFill>
        <p:spPr>
          <a:xfrm>
            <a:off x="923216" y="1167492"/>
            <a:ext cx="2964414" cy="2911218"/>
          </a:xfrm>
          <a:prstGeom prst="rect">
            <a:avLst/>
          </a:prstGeom>
        </p:spPr>
      </p:pic>
    </p:spTree>
    <p:extLst>
      <p:ext uri="{BB962C8B-B14F-4D97-AF65-F5344CB8AC3E}">
        <p14:creationId xmlns:p14="http://schemas.microsoft.com/office/powerpoint/2010/main" val="2916498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AC10D125-AB73-D276-4947-94204736A30D}"/>
              </a:ext>
              <a:ext uri="{C183D7F6-B498-43B3-948B-1728B52AA6E4}">
                <adec:decorative xmlns:adec="http://schemas.microsoft.com/office/drawing/2017/decorative" xmlns="" val="1"/>
              </a:ext>
            </a:extLst>
          </p:cNvPr>
          <p:cNvGrpSpPr/>
          <p:nvPr userDrawn="1"/>
        </p:nvGrpSpPr>
        <p:grpSpPr>
          <a:xfrm>
            <a:off x="1" y="0"/>
            <a:ext cx="12191999" cy="3611105"/>
            <a:chOff x="1" y="0"/>
            <a:chExt cx="12191999" cy="3611105"/>
          </a:xfrm>
        </p:grpSpPr>
        <p:sp>
          <p:nvSpPr>
            <p:cNvPr id="4" name="Freeform 3">
              <a:extLst>
                <a:ext uri="{FF2B5EF4-FFF2-40B4-BE49-F238E27FC236}">
                  <a16:creationId xmlns:a16="http://schemas.microsoft.com/office/drawing/2014/main" id="{6A7F6A3F-E1DD-A246-9A6D-5F9B18BA2588}"/>
                </a:ext>
                <a:ext uri="{C183D7F6-B498-43B3-948B-1728B52AA6E4}">
                  <adec:decorative xmlns:adec="http://schemas.microsoft.com/office/drawing/2017/decorative" xmlns="" val="1"/>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Freeform 5">
              <a:extLst>
                <a:ext uri="{FF2B5EF4-FFF2-40B4-BE49-F238E27FC236}">
                  <a16:creationId xmlns:a16="http://schemas.microsoft.com/office/drawing/2014/main" id="{D11C9832-A021-954E-A34F-2988D1189AE9}"/>
                </a:ext>
                <a:ext uri="{C183D7F6-B498-43B3-948B-1728B52AA6E4}">
                  <adec:decorative xmlns:adec="http://schemas.microsoft.com/office/drawing/2017/decorative" xmlns="" val="1"/>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1158864" y="102021"/>
            <a:ext cx="9779183" cy="1744415"/>
          </a:xfrm>
        </p:spPr>
        <p:txBody>
          <a:bodyPr anchor="b">
            <a:noAutofit/>
          </a:bodyPr>
          <a:lstStyle>
            <a:lvl1pPr>
              <a:defRPr sz="4200" b="1" i="0">
                <a:latin typeface="Source Sans Pro" panose="020B0503030403020204" pitchFamily="34" charset="0"/>
                <a:ea typeface="Source Sans Pro" panose="020B0503030403020204" pitchFamily="34" charset="0"/>
              </a:defRPr>
            </a:lvl1pPr>
          </a:lstStyle>
          <a:p>
            <a:r>
              <a:rPr lang="en-US" dirty="0"/>
              <a:t>Click to add title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hasCustomPrompt="1"/>
          </p:nvPr>
        </p:nvSpPr>
        <p:spPr>
          <a:xfrm>
            <a:off x="1158865" y="2017467"/>
            <a:ext cx="9779182" cy="3366815"/>
          </a:xfrm>
        </p:spPr>
        <p:txBody>
          <a:bodyPr>
            <a:normAutofit/>
          </a:bodyPr>
          <a:lstStyle>
            <a:lvl1pPr marL="0" indent="0">
              <a:buNone/>
              <a:defRPr b="0" i="0">
                <a:latin typeface="Source Sans Pro" panose="020B0503030403020204" pitchFamily="34" charset="0"/>
                <a:ea typeface="Source Sans Pro" panose="020B0503030403020204" pitchFamily="34" charset="0"/>
              </a:defRPr>
            </a:lvl1pPr>
            <a:lvl2pPr marL="457200" indent="0">
              <a:buNone/>
              <a:defRPr b="0" i="0">
                <a:latin typeface="Source Sans Pro" panose="020B0503030403020204" pitchFamily="34" charset="0"/>
                <a:ea typeface="Source Sans Pro" panose="020B0503030403020204" pitchFamily="34" charset="0"/>
              </a:defRPr>
            </a:lvl2pPr>
            <a:lvl3pPr marL="914400" indent="0">
              <a:buNone/>
              <a:defRPr b="0" i="0">
                <a:latin typeface="Source Sans Pro" panose="020B0503030403020204" pitchFamily="34" charset="0"/>
                <a:ea typeface="Source Sans Pro" panose="020B0503030403020204" pitchFamily="34" charset="0"/>
              </a:defRPr>
            </a:lvl3pPr>
            <a:lvl4pPr marL="1371600" indent="0">
              <a:buNone/>
              <a:defRPr b="0" i="0">
                <a:latin typeface="Source Sans Pro" panose="020B0503030403020204" pitchFamily="34" charset="0"/>
                <a:ea typeface="Source Sans Pro" panose="020B0503030403020204" pitchFamily="34" charset="0"/>
              </a:defRPr>
            </a:lvl4pPr>
            <a:lvl5pPr marL="1828800" indent="0">
              <a:buNone/>
              <a:defRPr b="0" i="0">
                <a:latin typeface="Source Sans Pro" panose="020B0503030403020204" pitchFamily="34" charset="0"/>
                <a:ea typeface="Source Sans Pro" panose="020B0503030403020204" pitchFamily="34" charset="0"/>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7" name="Picture 16">
            <a:extLst>
              <a:ext uri="{FF2B5EF4-FFF2-40B4-BE49-F238E27FC236}">
                <a16:creationId xmlns:a16="http://schemas.microsoft.com/office/drawing/2014/main" id="{78E97487-E868-5B8D-559B-5126D9133653}"/>
              </a:ext>
            </a:extLst>
          </p:cNvPr>
          <p:cNvPicPr>
            <a:picLocks noChangeAspect="1"/>
          </p:cNvPicPr>
          <p:nvPr userDrawn="1"/>
        </p:nvPicPr>
        <p:blipFill rotWithShape="1">
          <a:blip r:embed="rId2"/>
          <a:srcRect r="30119" b="32692"/>
          <a:stretch/>
        </p:blipFill>
        <p:spPr>
          <a:xfrm>
            <a:off x="282477" y="5637359"/>
            <a:ext cx="985243" cy="967563"/>
          </a:xfrm>
          <a:prstGeom prst="rect">
            <a:avLst/>
          </a:prstGeom>
        </p:spPr>
      </p:pic>
      <p:pic>
        <p:nvPicPr>
          <p:cNvPr id="18" name="Picture 17">
            <a:extLst>
              <a:ext uri="{FF2B5EF4-FFF2-40B4-BE49-F238E27FC236}">
                <a16:creationId xmlns:a16="http://schemas.microsoft.com/office/drawing/2014/main" id="{CBDAD4F3-9957-B25D-5A5B-03BD0EBD031D}"/>
              </a:ext>
            </a:extLst>
          </p:cNvPr>
          <p:cNvPicPr>
            <a:picLocks noChangeAspect="1"/>
          </p:cNvPicPr>
          <p:nvPr userDrawn="1"/>
        </p:nvPicPr>
        <p:blipFill>
          <a:blip r:embed="rId3"/>
          <a:srcRect/>
          <a:stretch/>
        </p:blipFill>
        <p:spPr>
          <a:xfrm>
            <a:off x="1526644" y="5955691"/>
            <a:ext cx="5023012" cy="419083"/>
          </a:xfrm>
          <a:prstGeom prst="rect">
            <a:avLst/>
          </a:prstGeom>
        </p:spPr>
      </p:pic>
      <p:sp>
        <p:nvSpPr>
          <p:cNvPr id="19" name="Slide Number Placeholder 5">
            <a:extLst>
              <a:ext uri="{FF2B5EF4-FFF2-40B4-BE49-F238E27FC236}">
                <a16:creationId xmlns:a16="http://schemas.microsoft.com/office/drawing/2014/main" id="{A0E408E1-5796-057B-BCC1-BE4D82CF0B43}"/>
              </a:ext>
            </a:extLst>
          </p:cNvPr>
          <p:cNvSpPr>
            <a:spLocks noGrp="1"/>
          </p:cNvSpPr>
          <p:nvPr>
            <p:ph type="sldNum" sz="quarter" idx="4"/>
          </p:nvPr>
        </p:nvSpPr>
        <p:spPr>
          <a:xfrm>
            <a:off x="10153276" y="5956684"/>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782271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and Right Image">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AC10D125-AB73-D276-4947-94204736A30D}"/>
              </a:ext>
              <a:ext uri="{C183D7F6-B498-43B3-948B-1728B52AA6E4}">
                <adec:decorative xmlns:adec="http://schemas.microsoft.com/office/drawing/2017/decorative" xmlns="" val="1"/>
              </a:ext>
            </a:extLst>
          </p:cNvPr>
          <p:cNvGrpSpPr/>
          <p:nvPr userDrawn="1"/>
        </p:nvGrpSpPr>
        <p:grpSpPr>
          <a:xfrm flipH="1">
            <a:off x="1" y="0"/>
            <a:ext cx="12191999" cy="3611105"/>
            <a:chOff x="1" y="0"/>
            <a:chExt cx="12191999" cy="3611105"/>
          </a:xfrm>
        </p:grpSpPr>
        <p:sp>
          <p:nvSpPr>
            <p:cNvPr id="4" name="Freeform 3">
              <a:extLst>
                <a:ext uri="{FF2B5EF4-FFF2-40B4-BE49-F238E27FC236}">
                  <a16:creationId xmlns:a16="http://schemas.microsoft.com/office/drawing/2014/main" id="{6A7F6A3F-E1DD-A246-9A6D-5F9B18BA2588}"/>
                </a:ext>
                <a:ext uri="{C183D7F6-B498-43B3-948B-1728B52AA6E4}">
                  <adec:decorative xmlns:adec="http://schemas.microsoft.com/office/drawing/2017/decorative" xmlns="" val="1"/>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Freeform 5">
              <a:extLst>
                <a:ext uri="{FF2B5EF4-FFF2-40B4-BE49-F238E27FC236}">
                  <a16:creationId xmlns:a16="http://schemas.microsoft.com/office/drawing/2014/main" id="{D11C9832-A021-954E-A34F-2988D1189AE9}"/>
                </a:ext>
                <a:ext uri="{C183D7F6-B498-43B3-948B-1728B52AA6E4}">
                  <adec:decorative xmlns:adec="http://schemas.microsoft.com/office/drawing/2017/decorative" xmlns="" val="1"/>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1167492" y="1371600"/>
            <a:ext cx="5486400" cy="3742660"/>
          </a:xfrm>
        </p:spPr>
        <p:txBody>
          <a:bodyPr anchor="ctr" anchorCtr="0">
            <a:noAutofit/>
          </a:bodyPr>
          <a:lstStyle>
            <a:lvl1pPr>
              <a:defRPr sz="6000" b="1" i="0">
                <a:latin typeface="Source Sans Pro" panose="020B0503030403020204" pitchFamily="34" charset="0"/>
                <a:ea typeface="Source Sans Pro" panose="020B0503030403020204" pitchFamily="34" charset="0"/>
              </a:defRPr>
            </a:lvl1pPr>
          </a:lstStyle>
          <a:p>
            <a:r>
              <a:rPr lang="en-US" dirty="0"/>
              <a:t>Click to add title</a:t>
            </a:r>
          </a:p>
        </p:txBody>
      </p:sp>
      <p:sp>
        <p:nvSpPr>
          <p:cNvPr id="15" name="Picture Placeholder 14">
            <a:extLst>
              <a:ext uri="{FF2B5EF4-FFF2-40B4-BE49-F238E27FC236}">
                <a16:creationId xmlns:a16="http://schemas.microsoft.com/office/drawing/2014/main" id="{3124234B-E1C4-2616-9993-A23142AA69B2}"/>
              </a:ext>
            </a:extLst>
          </p:cNvPr>
          <p:cNvSpPr>
            <a:spLocks noGrp="1"/>
          </p:cNvSpPr>
          <p:nvPr>
            <p:ph type="pic" sz="quarter" idx="10"/>
          </p:nvPr>
        </p:nvSpPr>
        <p:spPr>
          <a:xfrm>
            <a:off x="7183438" y="1168400"/>
            <a:ext cx="4500562" cy="4521200"/>
          </a:xfrm>
          <a:prstGeom prst="ellipse">
            <a:avLst/>
          </a:prstGeom>
          <a:solidFill>
            <a:schemeClr val="accent2"/>
          </a:solidFill>
        </p:spPr>
        <p:txBody>
          <a:bodyPr/>
          <a:lstStyle>
            <a:lvl1pPr marL="0" indent="0" algn="ctr">
              <a:buNone/>
              <a:defRPr sz="2000"/>
            </a:lvl1pPr>
          </a:lstStyle>
          <a:p>
            <a:r>
              <a:rPr lang="en-US" dirty="0"/>
              <a:t>Click icon to add picture</a:t>
            </a:r>
          </a:p>
        </p:txBody>
      </p:sp>
      <p:sp>
        <p:nvSpPr>
          <p:cNvPr id="3" name="Slide Number Placeholder 5">
            <a:extLst>
              <a:ext uri="{FF2B5EF4-FFF2-40B4-BE49-F238E27FC236}">
                <a16:creationId xmlns:a16="http://schemas.microsoft.com/office/drawing/2014/main" id="{E342C3B6-1663-10E6-44E8-FACB65663459}"/>
              </a:ext>
            </a:extLst>
          </p:cNvPr>
          <p:cNvSpPr>
            <a:spLocks noGrp="1"/>
          </p:cNvSpPr>
          <p:nvPr>
            <p:ph type="sldNum" sz="quarter" idx="4"/>
          </p:nvPr>
        </p:nvSpPr>
        <p:spPr>
          <a:xfrm>
            <a:off x="10153276" y="598267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pic>
        <p:nvPicPr>
          <p:cNvPr id="14" name="Picture 13">
            <a:extLst>
              <a:ext uri="{FF2B5EF4-FFF2-40B4-BE49-F238E27FC236}">
                <a16:creationId xmlns:a16="http://schemas.microsoft.com/office/drawing/2014/main" id="{D62F3084-1D91-FD6F-B3D9-FC6BBA63AA76}"/>
              </a:ext>
            </a:extLst>
          </p:cNvPr>
          <p:cNvPicPr>
            <a:picLocks noChangeAspect="1"/>
          </p:cNvPicPr>
          <p:nvPr userDrawn="1"/>
        </p:nvPicPr>
        <p:blipFill rotWithShape="1">
          <a:blip r:embed="rId2"/>
          <a:srcRect r="30119" b="32692"/>
          <a:stretch/>
        </p:blipFill>
        <p:spPr>
          <a:xfrm>
            <a:off x="282477" y="5637359"/>
            <a:ext cx="985243" cy="967563"/>
          </a:xfrm>
          <a:prstGeom prst="rect">
            <a:avLst/>
          </a:prstGeom>
        </p:spPr>
      </p:pic>
      <p:pic>
        <p:nvPicPr>
          <p:cNvPr id="16" name="Picture 15">
            <a:extLst>
              <a:ext uri="{FF2B5EF4-FFF2-40B4-BE49-F238E27FC236}">
                <a16:creationId xmlns:a16="http://schemas.microsoft.com/office/drawing/2014/main" id="{AFD806D8-2DEC-FEE9-7443-8E2EA11B064B}"/>
              </a:ext>
            </a:extLst>
          </p:cNvPr>
          <p:cNvPicPr>
            <a:picLocks noChangeAspect="1"/>
          </p:cNvPicPr>
          <p:nvPr userDrawn="1"/>
        </p:nvPicPr>
        <p:blipFill>
          <a:blip r:embed="rId3"/>
          <a:srcRect/>
          <a:stretch/>
        </p:blipFill>
        <p:spPr>
          <a:xfrm>
            <a:off x="1526644" y="5955691"/>
            <a:ext cx="5023012" cy="419083"/>
          </a:xfrm>
          <a:prstGeom prst="rect">
            <a:avLst/>
          </a:prstGeom>
        </p:spPr>
      </p:pic>
    </p:spTree>
    <p:extLst>
      <p:ext uri="{BB962C8B-B14F-4D97-AF65-F5344CB8AC3E}">
        <p14:creationId xmlns:p14="http://schemas.microsoft.com/office/powerpoint/2010/main" val="2491266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itle and Left Image">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AC10D125-AB73-D276-4947-94204736A30D}"/>
              </a:ext>
              <a:ext uri="{C183D7F6-B498-43B3-948B-1728B52AA6E4}">
                <adec:decorative xmlns:adec="http://schemas.microsoft.com/office/drawing/2017/decorative" xmlns="" val="1"/>
              </a:ext>
            </a:extLst>
          </p:cNvPr>
          <p:cNvGrpSpPr/>
          <p:nvPr userDrawn="1"/>
        </p:nvGrpSpPr>
        <p:grpSpPr>
          <a:xfrm>
            <a:off x="1" y="0"/>
            <a:ext cx="12191999" cy="3611105"/>
            <a:chOff x="1" y="0"/>
            <a:chExt cx="12191999" cy="3611105"/>
          </a:xfrm>
        </p:grpSpPr>
        <p:sp>
          <p:nvSpPr>
            <p:cNvPr id="4" name="Freeform 3">
              <a:extLst>
                <a:ext uri="{FF2B5EF4-FFF2-40B4-BE49-F238E27FC236}">
                  <a16:creationId xmlns:a16="http://schemas.microsoft.com/office/drawing/2014/main" id="{6A7F6A3F-E1DD-A246-9A6D-5F9B18BA2588}"/>
                </a:ext>
                <a:ext uri="{C183D7F6-B498-43B3-948B-1728B52AA6E4}">
                  <adec:decorative xmlns:adec="http://schemas.microsoft.com/office/drawing/2017/decorative" xmlns="" val="1"/>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Freeform 5">
              <a:extLst>
                <a:ext uri="{FF2B5EF4-FFF2-40B4-BE49-F238E27FC236}">
                  <a16:creationId xmlns:a16="http://schemas.microsoft.com/office/drawing/2014/main" id="{D11C9832-A021-954E-A34F-2988D1189AE9}"/>
                </a:ext>
                <a:ext uri="{C183D7F6-B498-43B3-948B-1728B52AA6E4}">
                  <adec:decorative xmlns:adec="http://schemas.microsoft.com/office/drawing/2017/decorative" xmlns="" val="1"/>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5943600" y="457200"/>
            <a:ext cx="5120640" cy="3200400"/>
          </a:xfrm>
        </p:spPr>
        <p:txBody>
          <a:bodyPr anchor="b" anchorCtr="0">
            <a:noAutofit/>
          </a:bodyPr>
          <a:lstStyle>
            <a:lvl1pPr>
              <a:defRPr sz="6000" b="1">
                <a:latin typeface="Source Sans Pro" panose="020B0503030403020204" pitchFamily="34" charset="0"/>
                <a:ea typeface="Source Sans Pro" panose="020B0503030403020204" pitchFamily="34" charset="0"/>
              </a:defRPr>
            </a:lvl1pPr>
          </a:lstStyle>
          <a:p>
            <a:r>
              <a:rPr lang="en-US" dirty="0"/>
              <a:t>Click to add title</a:t>
            </a:r>
          </a:p>
        </p:txBody>
      </p:sp>
      <p:sp>
        <p:nvSpPr>
          <p:cNvPr id="3" name="Subtitle 2">
            <a:extLst>
              <a:ext uri="{FF2B5EF4-FFF2-40B4-BE49-F238E27FC236}">
                <a16:creationId xmlns:a16="http://schemas.microsoft.com/office/drawing/2014/main" id="{8763DBBF-E63D-81E5-E7CE-32F6F2C2F935}"/>
              </a:ext>
            </a:extLst>
          </p:cNvPr>
          <p:cNvSpPr>
            <a:spLocks noGrp="1"/>
          </p:cNvSpPr>
          <p:nvPr>
            <p:ph type="subTitle" idx="1" hasCustomPrompt="1"/>
          </p:nvPr>
        </p:nvSpPr>
        <p:spPr>
          <a:xfrm>
            <a:off x="5943598" y="3657600"/>
            <a:ext cx="5120640" cy="1828800"/>
          </a:xfrm>
        </p:spPr>
        <p:txBody>
          <a:bodyPr anchor="t" anchorCtr="0">
            <a:noAutofit/>
          </a:bodyPr>
          <a:lstStyle>
            <a:lvl1pPr marL="0" indent="0" algn="l">
              <a:buNone/>
              <a:defRPr sz="3200" b="0" i="0">
                <a:latin typeface="Source Sans Pro" panose="020B0503030403020204" pitchFamily="34" charset="0"/>
                <a:ea typeface="Source Sans Pro" panose="020B05030304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15" name="Picture Placeholder 14">
            <a:extLst>
              <a:ext uri="{FF2B5EF4-FFF2-40B4-BE49-F238E27FC236}">
                <a16:creationId xmlns:a16="http://schemas.microsoft.com/office/drawing/2014/main" id="{64033732-ADA1-C540-7276-3FF5CDEF2C5E}"/>
              </a:ext>
            </a:extLst>
          </p:cNvPr>
          <p:cNvSpPr>
            <a:spLocks noGrp="1"/>
          </p:cNvSpPr>
          <p:nvPr>
            <p:ph type="pic" sz="quarter" idx="10"/>
          </p:nvPr>
        </p:nvSpPr>
        <p:spPr>
          <a:xfrm>
            <a:off x="904238" y="888251"/>
            <a:ext cx="4500562" cy="4521200"/>
          </a:xfrm>
          <a:prstGeom prst="ellipse">
            <a:avLst/>
          </a:prstGeom>
          <a:solidFill>
            <a:schemeClr val="accent2"/>
          </a:solidFill>
        </p:spPr>
        <p:txBody>
          <a:bodyPr/>
          <a:lstStyle>
            <a:lvl1pPr marL="0" indent="0" algn="ctr">
              <a:buNone/>
              <a:defRPr sz="2000"/>
            </a:lvl1pPr>
          </a:lstStyle>
          <a:p>
            <a:r>
              <a:rPr lang="en-US" dirty="0"/>
              <a:t>Click icon to add picture</a:t>
            </a:r>
          </a:p>
        </p:txBody>
      </p:sp>
      <p:sp>
        <p:nvSpPr>
          <p:cNvPr id="14" name="Slide Number Placeholder 5">
            <a:extLst>
              <a:ext uri="{FF2B5EF4-FFF2-40B4-BE49-F238E27FC236}">
                <a16:creationId xmlns:a16="http://schemas.microsoft.com/office/drawing/2014/main" id="{FECA2562-8A9F-BA45-4A3B-EE19B868318E}"/>
              </a:ext>
            </a:extLst>
          </p:cNvPr>
          <p:cNvSpPr>
            <a:spLocks noGrp="1"/>
          </p:cNvSpPr>
          <p:nvPr>
            <p:ph type="sldNum" sz="quarter" idx="4"/>
          </p:nvPr>
        </p:nvSpPr>
        <p:spPr>
          <a:xfrm>
            <a:off x="10153276" y="598267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pic>
        <p:nvPicPr>
          <p:cNvPr id="16" name="Picture 15">
            <a:extLst>
              <a:ext uri="{FF2B5EF4-FFF2-40B4-BE49-F238E27FC236}">
                <a16:creationId xmlns:a16="http://schemas.microsoft.com/office/drawing/2014/main" id="{16899257-914B-C50E-D652-212B4501DE4F}"/>
              </a:ext>
            </a:extLst>
          </p:cNvPr>
          <p:cNvPicPr>
            <a:picLocks noChangeAspect="1"/>
          </p:cNvPicPr>
          <p:nvPr userDrawn="1"/>
        </p:nvPicPr>
        <p:blipFill rotWithShape="1">
          <a:blip r:embed="rId2"/>
          <a:srcRect r="30119" b="32692"/>
          <a:stretch/>
        </p:blipFill>
        <p:spPr>
          <a:xfrm>
            <a:off x="282477" y="5637359"/>
            <a:ext cx="985243" cy="967563"/>
          </a:xfrm>
          <a:prstGeom prst="rect">
            <a:avLst/>
          </a:prstGeom>
        </p:spPr>
      </p:pic>
      <p:pic>
        <p:nvPicPr>
          <p:cNvPr id="17" name="Picture 16">
            <a:extLst>
              <a:ext uri="{FF2B5EF4-FFF2-40B4-BE49-F238E27FC236}">
                <a16:creationId xmlns:a16="http://schemas.microsoft.com/office/drawing/2014/main" id="{9C19ECD9-3642-E74D-94AA-8A2E74BB64C8}"/>
              </a:ext>
            </a:extLst>
          </p:cNvPr>
          <p:cNvPicPr>
            <a:picLocks noChangeAspect="1"/>
          </p:cNvPicPr>
          <p:nvPr userDrawn="1"/>
        </p:nvPicPr>
        <p:blipFill>
          <a:blip r:embed="rId3"/>
          <a:srcRect/>
          <a:stretch/>
        </p:blipFill>
        <p:spPr>
          <a:xfrm>
            <a:off x="1526644" y="5955691"/>
            <a:ext cx="5023012" cy="419083"/>
          </a:xfrm>
          <a:prstGeom prst="rect">
            <a:avLst/>
          </a:prstGeom>
        </p:spPr>
      </p:pic>
    </p:spTree>
    <p:extLst>
      <p:ext uri="{BB962C8B-B14F-4D97-AF65-F5344CB8AC3E}">
        <p14:creationId xmlns:p14="http://schemas.microsoft.com/office/powerpoint/2010/main" val="38238562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2">
    <p:bg>
      <p:bgPr>
        <a:solidFill>
          <a:schemeClr val="accent2"/>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CEDB282-8288-C81F-52B5-048A3E80C931}"/>
              </a:ext>
              <a:ext uri="{C183D7F6-B498-43B3-948B-1728B52AA6E4}">
                <adec:decorative xmlns:adec="http://schemas.microsoft.com/office/drawing/2017/decorative" xmlns="" val="1"/>
              </a:ext>
            </a:extLst>
          </p:cNvPr>
          <p:cNvGrpSpPr/>
          <p:nvPr userDrawn="1"/>
        </p:nvGrpSpPr>
        <p:grpSpPr>
          <a:xfrm>
            <a:off x="0" y="0"/>
            <a:ext cx="12208822" cy="6858002"/>
            <a:chOff x="0" y="0"/>
            <a:chExt cx="12208822" cy="6858002"/>
          </a:xfrm>
        </p:grpSpPr>
        <p:sp>
          <p:nvSpPr>
            <p:cNvPr id="7" name="Rectangle 6">
              <a:extLst>
                <a:ext uri="{FF2B5EF4-FFF2-40B4-BE49-F238E27FC236}">
                  <a16:creationId xmlns:a16="http://schemas.microsoft.com/office/drawing/2014/main" id="{2A62587F-7496-384A-AF40-18FC8CF0709D}"/>
                </a:ext>
              </a:extLst>
            </p:cNvPr>
            <p:cNvSpPr/>
            <p:nvPr userDrawn="1"/>
          </p:nvSpPr>
          <p:spPr>
            <a:xfrm>
              <a:off x="0" y="2286002"/>
              <a:ext cx="12208822" cy="457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reeform 13">
              <a:extLst>
                <a:ext uri="{FF2B5EF4-FFF2-40B4-BE49-F238E27FC236}">
                  <a16:creationId xmlns:a16="http://schemas.microsoft.com/office/drawing/2014/main" id="{61C34955-105B-4D4D-B51D-754C5D38A85D}"/>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3" name="Title 1">
            <a:extLst>
              <a:ext uri="{FF2B5EF4-FFF2-40B4-BE49-F238E27FC236}">
                <a16:creationId xmlns:a16="http://schemas.microsoft.com/office/drawing/2014/main" id="{5E932F0D-7FC3-634B-932C-3625C16C8DE2}"/>
              </a:ext>
            </a:extLst>
          </p:cNvPr>
          <p:cNvSpPr>
            <a:spLocks noGrp="1"/>
          </p:cNvSpPr>
          <p:nvPr>
            <p:ph type="title" hasCustomPrompt="1"/>
          </p:nvPr>
        </p:nvSpPr>
        <p:spPr>
          <a:xfrm>
            <a:off x="1167492" y="45085"/>
            <a:ext cx="9779183" cy="1600835"/>
          </a:xfrm>
        </p:spPr>
        <p:txBody>
          <a:bodyPr anchor="b">
            <a:noAutofit/>
          </a:bodyPr>
          <a:lstStyle>
            <a:lvl1pPr>
              <a:defRPr sz="4200" b="1" i="0">
                <a:solidFill>
                  <a:schemeClr val="bg1"/>
                </a:solidFill>
                <a:latin typeface="Source Sans Pro" panose="020B0503030403020204" pitchFamily="34" charset="0"/>
                <a:ea typeface="Source Sans Pro" panose="020B0503030403020204" pitchFamily="34" charset="0"/>
              </a:defRPr>
            </a:lvl1pPr>
          </a:lstStyle>
          <a:p>
            <a:r>
              <a:rPr lang="en-US" dirty="0"/>
              <a:t>Click to add title</a:t>
            </a:r>
          </a:p>
        </p:txBody>
      </p:sp>
      <p:sp>
        <p:nvSpPr>
          <p:cNvPr id="3" name="Content Placeholder 2">
            <a:extLst>
              <a:ext uri="{FF2B5EF4-FFF2-40B4-BE49-F238E27FC236}">
                <a16:creationId xmlns:a16="http://schemas.microsoft.com/office/drawing/2014/main" id="{CA1EED44-783E-8705-4119-D7E9F7D4F2B4}"/>
              </a:ext>
            </a:extLst>
          </p:cNvPr>
          <p:cNvSpPr>
            <a:spLocks noGrp="1"/>
          </p:cNvSpPr>
          <p:nvPr>
            <p:ph idx="14" hasCustomPrompt="1"/>
          </p:nvPr>
        </p:nvSpPr>
        <p:spPr>
          <a:xfrm>
            <a:off x="1166087" y="2652713"/>
            <a:ext cx="9780587" cy="2429650"/>
          </a:xfrm>
        </p:spPr>
        <p:txBody>
          <a:bodyPr>
            <a:normAutofit/>
          </a:bodyPr>
          <a:lstStyle>
            <a:lvl1pPr marL="342900" indent="-283464">
              <a:spcBef>
                <a:spcPts val="1000"/>
              </a:spcBef>
              <a:buFont typeface="Arial" panose="020B0604020202020204" pitchFamily="34" charset="0"/>
              <a:buChar char="•"/>
              <a:defRPr sz="2000" b="0" i="0">
                <a:solidFill>
                  <a:schemeClr val="tx1"/>
                </a:solidFill>
                <a:latin typeface="Source Sans Pro" panose="020B0503030403020204" pitchFamily="34" charset="0"/>
                <a:ea typeface="Source Sans Pro" panose="020B0503030403020204" pitchFamily="34" charset="0"/>
              </a:defRPr>
            </a:lvl1pPr>
            <a:lvl2pPr marL="566928" indent="-283464">
              <a:spcBef>
                <a:spcPts val="1000"/>
              </a:spcBef>
              <a:buFont typeface="Arial" panose="020B0604020202020204" pitchFamily="34" charset="0"/>
              <a:buChar char="•"/>
              <a:defRPr sz="2000" b="0" i="0">
                <a:solidFill>
                  <a:schemeClr val="tx1"/>
                </a:solidFill>
                <a:latin typeface="Source Sans Pro" panose="020B0503030403020204" pitchFamily="34" charset="0"/>
                <a:ea typeface="Source Sans Pro" panose="020B0503030403020204" pitchFamily="34" charset="0"/>
              </a:defRPr>
            </a:lvl2pPr>
            <a:lvl3pPr marL="850392" indent="-283464">
              <a:spcBef>
                <a:spcPts val="1000"/>
              </a:spcBef>
              <a:buFont typeface="Arial" panose="020B0604020202020204" pitchFamily="34" charset="0"/>
              <a:buChar char="•"/>
              <a:defRPr sz="2000" b="0" i="0">
                <a:solidFill>
                  <a:schemeClr val="tx1"/>
                </a:solidFill>
                <a:latin typeface="Source Sans Pro" panose="020B0503030403020204" pitchFamily="34" charset="0"/>
                <a:ea typeface="Source Sans Pro" panose="020B0503030403020204" pitchFamily="34" charset="0"/>
              </a:defRPr>
            </a:lvl3pPr>
            <a:lvl4pPr marL="1097280" indent="-283464">
              <a:spcBef>
                <a:spcPts val="1000"/>
              </a:spcBef>
              <a:buFont typeface="Arial" panose="020B0604020202020204" pitchFamily="34" charset="0"/>
              <a:buChar char="•"/>
              <a:defRPr sz="2000" b="0" i="0">
                <a:solidFill>
                  <a:schemeClr val="tx1"/>
                </a:solidFill>
                <a:latin typeface="Source Sans Pro" panose="020B0503030403020204" pitchFamily="34" charset="0"/>
                <a:ea typeface="Source Sans Pro" panose="020B0503030403020204" pitchFamily="34" charset="0"/>
              </a:defRPr>
            </a:lvl4pPr>
            <a:lvl5pPr marL="1371600" indent="-283464">
              <a:spcBef>
                <a:spcPts val="1000"/>
              </a:spcBef>
              <a:buFont typeface="Arial" panose="020B0604020202020204" pitchFamily="34" charset="0"/>
              <a:buChar char="•"/>
              <a:defRPr sz="2000" b="0" i="0">
                <a:solidFill>
                  <a:schemeClr val="tx1"/>
                </a:solidFill>
                <a:latin typeface="Source Sans Pro" panose="020B0503030403020204" pitchFamily="34" charset="0"/>
                <a:ea typeface="Source Sans Pro" panose="020B0503030403020204" pitchFamily="34" charset="0"/>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a:extLst>
              <a:ext uri="{FF2B5EF4-FFF2-40B4-BE49-F238E27FC236}">
                <a16:creationId xmlns:a16="http://schemas.microsoft.com/office/drawing/2014/main" id="{02AC52DB-8F2F-806F-4D4B-C97E0A3FC115}"/>
              </a:ext>
            </a:extLst>
          </p:cNvPr>
          <p:cNvSpPr>
            <a:spLocks noGrp="1"/>
          </p:cNvSpPr>
          <p:nvPr>
            <p:ph type="sldNum" sz="quarter" idx="4"/>
          </p:nvPr>
        </p:nvSpPr>
        <p:spPr>
          <a:xfrm>
            <a:off x="10153276" y="598267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pic>
        <p:nvPicPr>
          <p:cNvPr id="9" name="Picture 8">
            <a:extLst>
              <a:ext uri="{FF2B5EF4-FFF2-40B4-BE49-F238E27FC236}">
                <a16:creationId xmlns:a16="http://schemas.microsoft.com/office/drawing/2014/main" id="{A5EDA37F-0EB1-8893-38B7-0C1507D6914D}"/>
              </a:ext>
            </a:extLst>
          </p:cNvPr>
          <p:cNvPicPr>
            <a:picLocks noChangeAspect="1"/>
          </p:cNvPicPr>
          <p:nvPr userDrawn="1"/>
        </p:nvPicPr>
        <p:blipFill rotWithShape="1">
          <a:blip r:embed="rId2"/>
          <a:srcRect r="30119" b="32692"/>
          <a:stretch/>
        </p:blipFill>
        <p:spPr>
          <a:xfrm>
            <a:off x="282477" y="5637359"/>
            <a:ext cx="985243" cy="967563"/>
          </a:xfrm>
          <a:prstGeom prst="rect">
            <a:avLst/>
          </a:prstGeom>
        </p:spPr>
      </p:pic>
      <p:pic>
        <p:nvPicPr>
          <p:cNvPr id="4" name="Picture 3">
            <a:extLst>
              <a:ext uri="{FF2B5EF4-FFF2-40B4-BE49-F238E27FC236}">
                <a16:creationId xmlns:a16="http://schemas.microsoft.com/office/drawing/2014/main" id="{8613483E-B7F8-0A0F-2DDB-208CDEDB4FE5}"/>
              </a:ext>
            </a:extLst>
          </p:cNvPr>
          <p:cNvPicPr>
            <a:picLocks noChangeAspect="1"/>
          </p:cNvPicPr>
          <p:nvPr userDrawn="1"/>
        </p:nvPicPr>
        <p:blipFill>
          <a:blip r:embed="rId3"/>
          <a:srcRect/>
          <a:stretch/>
        </p:blipFill>
        <p:spPr>
          <a:xfrm>
            <a:off x="1526644" y="5955691"/>
            <a:ext cx="5023012" cy="419083"/>
          </a:xfrm>
          <a:prstGeom prst="rect">
            <a:avLst/>
          </a:prstGeom>
        </p:spPr>
      </p:pic>
    </p:spTree>
    <p:extLst>
      <p:ext uri="{BB962C8B-B14F-4D97-AF65-F5344CB8AC3E}">
        <p14:creationId xmlns:p14="http://schemas.microsoft.com/office/powerpoint/2010/main" val="28831769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2">
    <p:bg>
      <p:bgPr>
        <a:solidFill>
          <a:schemeClr val="accent2"/>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CEDB282-8288-C81F-52B5-048A3E80C931}"/>
              </a:ext>
              <a:ext uri="{C183D7F6-B498-43B3-948B-1728B52AA6E4}">
                <adec:decorative xmlns:adec="http://schemas.microsoft.com/office/drawing/2017/decorative" xmlns="" val="1"/>
              </a:ext>
            </a:extLst>
          </p:cNvPr>
          <p:cNvGrpSpPr/>
          <p:nvPr userDrawn="1"/>
        </p:nvGrpSpPr>
        <p:grpSpPr>
          <a:xfrm>
            <a:off x="0" y="0"/>
            <a:ext cx="12208822" cy="6858002"/>
            <a:chOff x="0" y="0"/>
            <a:chExt cx="12208822" cy="6858002"/>
          </a:xfrm>
        </p:grpSpPr>
        <p:sp>
          <p:nvSpPr>
            <p:cNvPr id="7" name="Rectangle 6">
              <a:extLst>
                <a:ext uri="{FF2B5EF4-FFF2-40B4-BE49-F238E27FC236}">
                  <a16:creationId xmlns:a16="http://schemas.microsoft.com/office/drawing/2014/main" id="{2A62587F-7496-384A-AF40-18FC8CF0709D}"/>
                </a:ext>
              </a:extLst>
            </p:cNvPr>
            <p:cNvSpPr/>
            <p:nvPr userDrawn="1"/>
          </p:nvSpPr>
          <p:spPr>
            <a:xfrm>
              <a:off x="0" y="2286002"/>
              <a:ext cx="12208822" cy="457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reeform 13">
              <a:extLst>
                <a:ext uri="{FF2B5EF4-FFF2-40B4-BE49-F238E27FC236}">
                  <a16:creationId xmlns:a16="http://schemas.microsoft.com/office/drawing/2014/main" id="{61C34955-105B-4D4D-B51D-754C5D38A85D}"/>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3" name="Title 1">
            <a:extLst>
              <a:ext uri="{FF2B5EF4-FFF2-40B4-BE49-F238E27FC236}">
                <a16:creationId xmlns:a16="http://schemas.microsoft.com/office/drawing/2014/main" id="{5E932F0D-7FC3-634B-932C-3625C16C8DE2}"/>
              </a:ext>
            </a:extLst>
          </p:cNvPr>
          <p:cNvSpPr>
            <a:spLocks noGrp="1"/>
          </p:cNvSpPr>
          <p:nvPr>
            <p:ph type="title" hasCustomPrompt="1"/>
          </p:nvPr>
        </p:nvSpPr>
        <p:spPr>
          <a:xfrm>
            <a:off x="1167492" y="45085"/>
            <a:ext cx="9779183" cy="1600835"/>
          </a:xfrm>
        </p:spPr>
        <p:txBody>
          <a:bodyPr anchor="b">
            <a:noAutofit/>
          </a:bodyPr>
          <a:lstStyle>
            <a:lvl1pPr>
              <a:defRPr sz="4200" b="1" i="0">
                <a:solidFill>
                  <a:schemeClr val="bg1"/>
                </a:solidFill>
                <a:latin typeface="Source Sans Pro" panose="020B0503030403020204" pitchFamily="34" charset="0"/>
                <a:ea typeface="Source Sans Pro" panose="020B0503030403020204" pitchFamily="34" charset="0"/>
              </a:defRPr>
            </a:lvl1pPr>
          </a:lstStyle>
          <a:p>
            <a:r>
              <a:rPr lang="en-US" dirty="0"/>
              <a:t>Click to add title</a:t>
            </a:r>
          </a:p>
        </p:txBody>
      </p:sp>
      <p:sp>
        <p:nvSpPr>
          <p:cNvPr id="8" name="Slide Number Placeholder 5">
            <a:extLst>
              <a:ext uri="{FF2B5EF4-FFF2-40B4-BE49-F238E27FC236}">
                <a16:creationId xmlns:a16="http://schemas.microsoft.com/office/drawing/2014/main" id="{02AC52DB-8F2F-806F-4D4B-C97E0A3FC115}"/>
              </a:ext>
            </a:extLst>
          </p:cNvPr>
          <p:cNvSpPr>
            <a:spLocks noGrp="1"/>
          </p:cNvSpPr>
          <p:nvPr>
            <p:ph type="sldNum" sz="quarter" idx="4"/>
          </p:nvPr>
        </p:nvSpPr>
        <p:spPr>
          <a:xfrm>
            <a:off x="10153276" y="598267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pic>
        <p:nvPicPr>
          <p:cNvPr id="9" name="Picture 8">
            <a:extLst>
              <a:ext uri="{FF2B5EF4-FFF2-40B4-BE49-F238E27FC236}">
                <a16:creationId xmlns:a16="http://schemas.microsoft.com/office/drawing/2014/main" id="{A5EDA37F-0EB1-8893-38B7-0C1507D6914D}"/>
              </a:ext>
            </a:extLst>
          </p:cNvPr>
          <p:cNvPicPr>
            <a:picLocks noChangeAspect="1"/>
          </p:cNvPicPr>
          <p:nvPr userDrawn="1"/>
        </p:nvPicPr>
        <p:blipFill rotWithShape="1">
          <a:blip r:embed="rId2"/>
          <a:srcRect r="30119" b="32692"/>
          <a:stretch/>
        </p:blipFill>
        <p:spPr>
          <a:xfrm>
            <a:off x="282477" y="5637359"/>
            <a:ext cx="985243" cy="967563"/>
          </a:xfrm>
          <a:prstGeom prst="rect">
            <a:avLst/>
          </a:prstGeom>
        </p:spPr>
      </p:pic>
      <p:sp>
        <p:nvSpPr>
          <p:cNvPr id="4" name="Content Placeholder 2">
            <a:extLst>
              <a:ext uri="{FF2B5EF4-FFF2-40B4-BE49-F238E27FC236}">
                <a16:creationId xmlns:a16="http://schemas.microsoft.com/office/drawing/2014/main" id="{EFCA6F46-FE8E-148A-92E5-F2690BEBCC4E}"/>
              </a:ext>
            </a:extLst>
          </p:cNvPr>
          <p:cNvSpPr>
            <a:spLocks noGrp="1"/>
          </p:cNvSpPr>
          <p:nvPr>
            <p:ph idx="15" hasCustomPrompt="1"/>
          </p:nvPr>
        </p:nvSpPr>
        <p:spPr>
          <a:xfrm>
            <a:off x="1166088" y="2652713"/>
            <a:ext cx="5394959" cy="2649422"/>
          </a:xfrm>
        </p:spPr>
        <p:txBody>
          <a:bodyPr>
            <a:normAutofit/>
          </a:bodyPr>
          <a:lstStyle>
            <a:lvl1pPr marL="0" indent="0">
              <a:spcBef>
                <a:spcPts val="1000"/>
              </a:spcBef>
              <a:buFont typeface="Arial" panose="020B0604020202020204" pitchFamily="34" charset="0"/>
              <a:buNone/>
              <a:defRPr sz="2000" b="0" i="0">
                <a:solidFill>
                  <a:schemeClr val="tx1"/>
                </a:solidFill>
                <a:latin typeface="Source Sans Pro" panose="020B0503030403020204" pitchFamily="34" charset="0"/>
                <a:ea typeface="Source Sans Pro" panose="020B0503030403020204" pitchFamily="34" charset="0"/>
              </a:defRPr>
            </a:lvl1pPr>
            <a:lvl2pPr marL="283464" indent="-283464">
              <a:spcBef>
                <a:spcPts val="1000"/>
              </a:spcBef>
              <a:buFont typeface="Arial" panose="020B0604020202020204" pitchFamily="34" charset="0"/>
              <a:buChar char="•"/>
              <a:defRPr sz="2000" b="0" i="0">
                <a:solidFill>
                  <a:schemeClr val="tx1"/>
                </a:solidFill>
                <a:latin typeface="Source Sans Pro" panose="020B0503030403020204" pitchFamily="34" charset="0"/>
                <a:ea typeface="Source Sans Pro" panose="020B0503030403020204" pitchFamily="34" charset="0"/>
              </a:defRPr>
            </a:lvl2pPr>
            <a:lvl3pPr marL="566928" indent="-283464">
              <a:spcBef>
                <a:spcPts val="1000"/>
              </a:spcBef>
              <a:buFont typeface="Arial" panose="020B0604020202020204" pitchFamily="34" charset="0"/>
              <a:buChar char="•"/>
              <a:defRPr sz="2000" b="0" i="0">
                <a:solidFill>
                  <a:schemeClr val="tx1"/>
                </a:solidFill>
                <a:latin typeface="Source Sans Pro" panose="020B0503030403020204" pitchFamily="34" charset="0"/>
                <a:ea typeface="Source Sans Pro" panose="020B0503030403020204" pitchFamily="34" charset="0"/>
              </a:defRPr>
            </a:lvl3pPr>
            <a:lvl4pPr marL="850392" indent="-283464">
              <a:spcBef>
                <a:spcPts val="1000"/>
              </a:spcBef>
              <a:buFont typeface="Arial" panose="020B0604020202020204" pitchFamily="34" charset="0"/>
              <a:buChar char="•"/>
              <a:defRPr sz="2000" b="0" i="0">
                <a:solidFill>
                  <a:schemeClr val="tx1"/>
                </a:solidFill>
                <a:latin typeface="Source Sans Pro" panose="020B0503030403020204" pitchFamily="34" charset="0"/>
                <a:ea typeface="Source Sans Pro" panose="020B0503030403020204" pitchFamily="34" charset="0"/>
              </a:defRPr>
            </a:lvl4pPr>
            <a:lvl5pPr marL="1133856" indent="-283464">
              <a:spcBef>
                <a:spcPts val="1000"/>
              </a:spcBef>
              <a:buFont typeface="Arial" panose="020B0604020202020204" pitchFamily="34" charset="0"/>
              <a:buChar char="•"/>
              <a:defRPr sz="2000" b="0" i="0">
                <a:solidFill>
                  <a:schemeClr val="tx1"/>
                </a:solidFill>
                <a:latin typeface="Source Sans Pro" panose="020B0503030403020204" pitchFamily="34" charset="0"/>
                <a:ea typeface="Source Sans Pro" panose="020B0503030403020204" pitchFamily="34" charset="0"/>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Picture Placeholder 14">
            <a:extLst>
              <a:ext uri="{FF2B5EF4-FFF2-40B4-BE49-F238E27FC236}">
                <a16:creationId xmlns:a16="http://schemas.microsoft.com/office/drawing/2014/main" id="{8691EDDA-30A6-F52B-5BE4-6DABB9ACAB19}"/>
              </a:ext>
            </a:extLst>
          </p:cNvPr>
          <p:cNvSpPr>
            <a:spLocks noGrp="1"/>
          </p:cNvSpPr>
          <p:nvPr>
            <p:ph type="pic" sz="quarter" idx="14"/>
          </p:nvPr>
        </p:nvSpPr>
        <p:spPr>
          <a:xfrm>
            <a:off x="7317920" y="1447800"/>
            <a:ext cx="4214010" cy="4214010"/>
          </a:xfrm>
          <a:prstGeom prst="ellipse">
            <a:avLst/>
          </a:prstGeom>
          <a:solidFill>
            <a:schemeClr val="accent2"/>
          </a:solidFill>
        </p:spPr>
        <p:txBody>
          <a:bodyPr/>
          <a:lstStyle>
            <a:lvl1pPr marL="0" indent="0" algn="ctr">
              <a:buNone/>
              <a:defRPr sz="2000"/>
            </a:lvl1pPr>
          </a:lstStyle>
          <a:p>
            <a:r>
              <a:rPr lang="en-US" dirty="0"/>
              <a:t>Click icon to add picture</a:t>
            </a:r>
          </a:p>
        </p:txBody>
      </p:sp>
      <p:pic>
        <p:nvPicPr>
          <p:cNvPr id="3" name="Picture 2">
            <a:extLst>
              <a:ext uri="{FF2B5EF4-FFF2-40B4-BE49-F238E27FC236}">
                <a16:creationId xmlns:a16="http://schemas.microsoft.com/office/drawing/2014/main" id="{771D4E2F-CC6F-103E-8465-1BBC4E522E7A}"/>
              </a:ext>
            </a:extLst>
          </p:cNvPr>
          <p:cNvPicPr>
            <a:picLocks noChangeAspect="1"/>
          </p:cNvPicPr>
          <p:nvPr userDrawn="1"/>
        </p:nvPicPr>
        <p:blipFill>
          <a:blip r:embed="rId3"/>
          <a:srcRect/>
          <a:stretch/>
        </p:blipFill>
        <p:spPr>
          <a:xfrm>
            <a:off x="1526644" y="5955691"/>
            <a:ext cx="5023012" cy="419083"/>
          </a:xfrm>
          <a:prstGeom prst="rect">
            <a:avLst/>
          </a:prstGeom>
        </p:spPr>
      </p:pic>
    </p:spTree>
    <p:extLst>
      <p:ext uri="{BB962C8B-B14F-4D97-AF65-F5344CB8AC3E}">
        <p14:creationId xmlns:p14="http://schemas.microsoft.com/office/powerpoint/2010/main" val="6240918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Section title">
    <p:spTree>
      <p:nvGrpSpPr>
        <p:cNvPr id="1" name=""/>
        <p:cNvGrpSpPr/>
        <p:nvPr/>
      </p:nvGrpSpPr>
      <p:grpSpPr>
        <a:xfrm>
          <a:off x="0" y="0"/>
          <a:ext cx="0" cy="0"/>
          <a:chOff x="0" y="0"/>
          <a:chExt cx="0" cy="0"/>
        </a:xfrm>
      </p:grpSpPr>
      <p:sp>
        <p:nvSpPr>
          <p:cNvPr id="23" name="Freeform 22">
            <a:extLst>
              <a:ext uri="{FF2B5EF4-FFF2-40B4-BE49-F238E27FC236}">
                <a16:creationId xmlns:a16="http://schemas.microsoft.com/office/drawing/2014/main" id="{067EACEC-C2DD-EA42-8504-176673AD1F20}"/>
              </a:ext>
            </a:extLst>
          </p:cNvPr>
          <p:cNvSpPr/>
          <p:nvPr userDrawn="1"/>
        </p:nvSpPr>
        <p:spPr>
          <a:xfrm>
            <a:off x="-10634" y="0"/>
            <a:ext cx="9109973" cy="5358809"/>
          </a:xfrm>
          <a:custGeom>
            <a:avLst/>
            <a:gdLst>
              <a:gd name="connsiteX0" fmla="*/ 0 w 8025490"/>
              <a:gd name="connsiteY0" fmla="*/ 0 h 6858000"/>
              <a:gd name="connsiteX1" fmla="*/ 4596490 w 8025490"/>
              <a:gd name="connsiteY1" fmla="*/ 0 h 6858000"/>
              <a:gd name="connsiteX2" fmla="*/ 8025490 w 8025490"/>
              <a:gd name="connsiteY2" fmla="*/ 3429000 h 6858000"/>
              <a:gd name="connsiteX3" fmla="*/ 4596490 w 8025490"/>
              <a:gd name="connsiteY3" fmla="*/ 6858000 h 6858000"/>
              <a:gd name="connsiteX4" fmla="*/ 0 w 8025490"/>
              <a:gd name="connsiteY4" fmla="*/ 6858000 h 6858000"/>
              <a:gd name="connsiteX0" fmla="*/ 0 w 11658597"/>
              <a:gd name="connsiteY0" fmla="*/ 0 h 6858000"/>
              <a:gd name="connsiteX1" fmla="*/ 8229597 w 11658597"/>
              <a:gd name="connsiteY1" fmla="*/ 0 h 6858000"/>
              <a:gd name="connsiteX2" fmla="*/ 11658597 w 11658597"/>
              <a:gd name="connsiteY2" fmla="*/ 3429000 h 6858000"/>
              <a:gd name="connsiteX3" fmla="*/ 8229597 w 11658597"/>
              <a:gd name="connsiteY3" fmla="*/ 6858000 h 6858000"/>
              <a:gd name="connsiteX4" fmla="*/ 3633107 w 11658597"/>
              <a:gd name="connsiteY4" fmla="*/ 6858000 h 6858000"/>
              <a:gd name="connsiteX5" fmla="*/ 0 w 11658597"/>
              <a:gd name="connsiteY5" fmla="*/ 0 h 6858000"/>
              <a:gd name="connsiteX0" fmla="*/ 0 w 11658597"/>
              <a:gd name="connsiteY0" fmla="*/ 0 h 6858000"/>
              <a:gd name="connsiteX1" fmla="*/ 8229597 w 11658597"/>
              <a:gd name="connsiteY1" fmla="*/ 0 h 6858000"/>
              <a:gd name="connsiteX2" fmla="*/ 11658597 w 11658597"/>
              <a:gd name="connsiteY2" fmla="*/ 3429000 h 6858000"/>
              <a:gd name="connsiteX3" fmla="*/ 8229597 w 11658597"/>
              <a:gd name="connsiteY3" fmla="*/ 6858000 h 6858000"/>
              <a:gd name="connsiteX4" fmla="*/ 0 w 11658597"/>
              <a:gd name="connsiteY4" fmla="*/ 6858000 h 6858000"/>
              <a:gd name="connsiteX5" fmla="*/ 0 w 11658597"/>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58597" h="6858000">
                <a:moveTo>
                  <a:pt x="0" y="0"/>
                </a:moveTo>
                <a:lnTo>
                  <a:pt x="8229597" y="0"/>
                </a:lnTo>
                <a:cubicBezTo>
                  <a:pt x="10123381" y="0"/>
                  <a:pt x="11658597" y="1535216"/>
                  <a:pt x="11658597" y="3429000"/>
                </a:cubicBezTo>
                <a:cubicBezTo>
                  <a:pt x="11658597" y="5322784"/>
                  <a:pt x="10123381" y="6858000"/>
                  <a:pt x="8229597" y="6858000"/>
                </a:cubicBezTo>
                <a:lnTo>
                  <a:pt x="0" y="6858000"/>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E570C4A7-2702-7FF1-2E28-1AE9464A3B0B}"/>
              </a:ext>
            </a:extLst>
          </p:cNvPr>
          <p:cNvSpPr/>
          <p:nvPr userDrawn="1"/>
        </p:nvSpPr>
        <p:spPr>
          <a:xfrm>
            <a:off x="0" y="5358809"/>
            <a:ext cx="12192000" cy="14991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94248F2-5264-4601-AA0B-6C092F77F2DD}"/>
              </a:ext>
            </a:extLst>
          </p:cNvPr>
          <p:cNvSpPr>
            <a:spLocks noGrp="1"/>
          </p:cNvSpPr>
          <p:nvPr>
            <p:ph type="ctrTitle" hasCustomPrompt="1"/>
          </p:nvPr>
        </p:nvSpPr>
        <p:spPr>
          <a:xfrm>
            <a:off x="1167494" y="697501"/>
            <a:ext cx="6245912" cy="2160460"/>
          </a:xfrm>
        </p:spPr>
        <p:txBody>
          <a:bodyPr bIns="0" anchor="b">
            <a:noAutofit/>
          </a:bodyPr>
          <a:lstStyle>
            <a:lvl1pPr algn="l">
              <a:defRPr sz="6000" b="1" i="0">
                <a:solidFill>
                  <a:schemeClr val="bg1"/>
                </a:solidFill>
                <a:latin typeface="Source Sans Pro" panose="020B0503030403020204" pitchFamily="34" charset="0"/>
                <a:ea typeface="Source Sans Pro" panose="020B0503030403020204" pitchFamily="34" charset="0"/>
              </a:defRPr>
            </a:lvl1pPr>
          </a:lstStyle>
          <a:p>
            <a:r>
              <a:rPr lang="en-US" dirty="0"/>
              <a:t>Click to add title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hasCustomPrompt="1"/>
          </p:nvPr>
        </p:nvSpPr>
        <p:spPr>
          <a:xfrm>
            <a:off x="1167494" y="2903857"/>
            <a:ext cx="6245912" cy="912850"/>
          </a:xfrm>
        </p:spPr>
        <p:txBody>
          <a:bodyPr anchor="ctr" anchorCtr="0">
            <a:noAutofit/>
          </a:bodyPr>
          <a:lstStyle>
            <a:lvl1pPr marL="0" indent="0" algn="l">
              <a:buNone/>
              <a:defRPr sz="3200" b="0" i="0">
                <a:solidFill>
                  <a:schemeClr val="bg1"/>
                </a:solidFill>
                <a:latin typeface="Source Sans Pro" panose="020B0503030403020204" pitchFamily="34" charset="0"/>
                <a:ea typeface="Source Sans Pro" panose="020B05030304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12" name="Slide Number Placeholder 5">
            <a:extLst>
              <a:ext uri="{FF2B5EF4-FFF2-40B4-BE49-F238E27FC236}">
                <a16:creationId xmlns:a16="http://schemas.microsoft.com/office/drawing/2014/main" id="{2D6680D3-2781-148F-26B5-72C4C6FEDF78}"/>
              </a:ext>
            </a:extLst>
          </p:cNvPr>
          <p:cNvSpPr>
            <a:spLocks noGrp="1"/>
          </p:cNvSpPr>
          <p:nvPr>
            <p:ph type="sldNum" sz="quarter" idx="4"/>
          </p:nvPr>
        </p:nvSpPr>
        <p:spPr>
          <a:xfrm>
            <a:off x="10153276" y="598267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pic>
        <p:nvPicPr>
          <p:cNvPr id="13" name="Picture 12">
            <a:extLst>
              <a:ext uri="{FF2B5EF4-FFF2-40B4-BE49-F238E27FC236}">
                <a16:creationId xmlns:a16="http://schemas.microsoft.com/office/drawing/2014/main" id="{F657434B-20FF-384A-7ACD-A66B42EF8818}"/>
              </a:ext>
            </a:extLst>
          </p:cNvPr>
          <p:cNvPicPr>
            <a:picLocks noChangeAspect="1"/>
          </p:cNvPicPr>
          <p:nvPr userDrawn="1"/>
        </p:nvPicPr>
        <p:blipFill rotWithShape="1">
          <a:blip r:embed="rId2"/>
          <a:srcRect r="30119" b="32692"/>
          <a:stretch/>
        </p:blipFill>
        <p:spPr>
          <a:xfrm>
            <a:off x="282477" y="5637359"/>
            <a:ext cx="985243" cy="967563"/>
          </a:xfrm>
          <a:prstGeom prst="rect">
            <a:avLst/>
          </a:prstGeom>
        </p:spPr>
      </p:pic>
      <p:pic>
        <p:nvPicPr>
          <p:cNvPr id="4" name="Picture 3">
            <a:extLst>
              <a:ext uri="{FF2B5EF4-FFF2-40B4-BE49-F238E27FC236}">
                <a16:creationId xmlns:a16="http://schemas.microsoft.com/office/drawing/2014/main" id="{730ECD05-2B6E-271A-3934-C4354D31F429}"/>
              </a:ext>
            </a:extLst>
          </p:cNvPr>
          <p:cNvPicPr>
            <a:picLocks noChangeAspect="1"/>
          </p:cNvPicPr>
          <p:nvPr userDrawn="1"/>
        </p:nvPicPr>
        <p:blipFill>
          <a:blip r:embed="rId3"/>
          <a:srcRect/>
          <a:stretch/>
        </p:blipFill>
        <p:spPr>
          <a:xfrm>
            <a:off x="1526644" y="5955691"/>
            <a:ext cx="5023012" cy="419083"/>
          </a:xfrm>
          <a:prstGeom prst="rect">
            <a:avLst/>
          </a:prstGeom>
        </p:spPr>
      </p:pic>
    </p:spTree>
    <p:extLst>
      <p:ext uri="{BB962C8B-B14F-4D97-AF65-F5344CB8AC3E}">
        <p14:creationId xmlns:p14="http://schemas.microsoft.com/office/powerpoint/2010/main" val="9865294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2 Column Content">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14DB56B5-5DD7-95E3-52B2-EDC4B3F13058}"/>
              </a:ext>
              <a:ext uri="{C183D7F6-B498-43B3-948B-1728B52AA6E4}">
                <adec:decorative xmlns:adec="http://schemas.microsoft.com/office/drawing/2017/decorative" xmlns="" val="1"/>
              </a:ext>
            </a:extLst>
          </p:cNvPr>
          <p:cNvGrpSpPr/>
          <p:nvPr userDrawn="1"/>
        </p:nvGrpSpPr>
        <p:grpSpPr>
          <a:xfrm>
            <a:off x="1" y="0"/>
            <a:ext cx="12191999" cy="3611105"/>
            <a:chOff x="1" y="0"/>
            <a:chExt cx="12191999" cy="3611105"/>
          </a:xfrm>
        </p:grpSpPr>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1167492" y="136526"/>
            <a:ext cx="9601200" cy="1653371"/>
          </a:xfrm>
        </p:spPr>
        <p:txBody>
          <a:bodyPr anchor="b">
            <a:noAutofit/>
          </a:bodyPr>
          <a:lstStyle>
            <a:lvl1pPr>
              <a:defRPr sz="4200" b="1" i="0">
                <a:latin typeface="Source Sans Pro" panose="020B0503030403020204" pitchFamily="34" charset="0"/>
                <a:ea typeface="Source Sans Pro" panose="020B0503030403020204" pitchFamily="34" charset="0"/>
              </a:defRPr>
            </a:lvl1pPr>
          </a:lstStyle>
          <a:p>
            <a:r>
              <a:rPr lang="en-US" dirty="0"/>
              <a:t>Click to add title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hasCustomPrompt="1"/>
          </p:nvPr>
        </p:nvSpPr>
        <p:spPr>
          <a:xfrm>
            <a:off x="1167493" y="2023984"/>
            <a:ext cx="4663440" cy="3332832"/>
          </a:xfrm>
        </p:spPr>
        <p:txBody>
          <a:bodyPr>
            <a:normAutofit/>
          </a:bodyPr>
          <a:lstStyle>
            <a:lvl1pPr marL="0" indent="0">
              <a:spcBef>
                <a:spcPts val="1000"/>
              </a:spcBef>
              <a:buFont typeface="Arial" panose="020B0604020202020204" pitchFamily="34" charset="0"/>
              <a:buNone/>
              <a:defRPr sz="2000" b="0" i="0">
                <a:latin typeface="Source Sans Pro" panose="020B0503030403020204" pitchFamily="34" charset="0"/>
                <a:ea typeface="Source Sans Pro" panose="020B0503030403020204" pitchFamily="34" charset="0"/>
              </a:defRPr>
            </a:lvl1pPr>
            <a:lvl2pPr marL="283464" indent="-283464">
              <a:spcBef>
                <a:spcPts val="1000"/>
              </a:spcBef>
              <a:buFont typeface="Arial" panose="020B0604020202020204" pitchFamily="34" charset="0"/>
              <a:buChar char="•"/>
              <a:defRPr sz="2000" b="0" i="0">
                <a:latin typeface="Source Sans Pro" panose="020B0503030403020204" pitchFamily="34" charset="0"/>
                <a:ea typeface="Source Sans Pro" panose="020B0503030403020204" pitchFamily="34" charset="0"/>
              </a:defRPr>
            </a:lvl2pPr>
            <a:lvl3pPr marL="566928" indent="-283464">
              <a:spcBef>
                <a:spcPts val="1000"/>
              </a:spcBef>
              <a:buFont typeface="Arial" panose="020B0604020202020204" pitchFamily="34" charset="0"/>
              <a:buChar char="•"/>
              <a:defRPr sz="2000" b="0" i="0">
                <a:latin typeface="Source Sans Pro" panose="020B0503030403020204" pitchFamily="34" charset="0"/>
                <a:ea typeface="Source Sans Pro" panose="020B0503030403020204" pitchFamily="34" charset="0"/>
              </a:defRPr>
            </a:lvl3pPr>
            <a:lvl4pPr marL="850392" indent="-283464">
              <a:spcBef>
                <a:spcPts val="1000"/>
              </a:spcBef>
              <a:buFont typeface="Arial" panose="020B0604020202020204" pitchFamily="34" charset="0"/>
              <a:buChar char="•"/>
              <a:defRPr sz="2000" b="0" i="0">
                <a:latin typeface="Source Sans Pro" panose="020B0503030403020204" pitchFamily="34" charset="0"/>
                <a:ea typeface="Source Sans Pro" panose="020B0503030403020204" pitchFamily="34" charset="0"/>
              </a:defRPr>
            </a:lvl4pPr>
            <a:lvl5pPr marL="1133856" indent="-283464">
              <a:spcBef>
                <a:spcPts val="1000"/>
              </a:spcBef>
              <a:buFont typeface="Arial" panose="020B0604020202020204" pitchFamily="34" charset="0"/>
              <a:buChar char="•"/>
              <a:defRPr sz="2000" b="0" i="0">
                <a:latin typeface="Source Sans Pro" panose="020B0503030403020204" pitchFamily="34" charset="0"/>
                <a:ea typeface="Source Sans Pro" panose="020B0503030403020204" pitchFamily="34" charset="0"/>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2">
            <a:extLst>
              <a:ext uri="{FF2B5EF4-FFF2-40B4-BE49-F238E27FC236}">
                <a16:creationId xmlns:a16="http://schemas.microsoft.com/office/drawing/2014/main" id="{94CA559C-3355-DE44-ACF9-BDB6083C4225}"/>
              </a:ext>
            </a:extLst>
          </p:cNvPr>
          <p:cNvSpPr>
            <a:spLocks noGrp="1"/>
          </p:cNvSpPr>
          <p:nvPr>
            <p:ph idx="10" hasCustomPrompt="1"/>
          </p:nvPr>
        </p:nvSpPr>
        <p:spPr>
          <a:xfrm>
            <a:off x="6283235" y="2023984"/>
            <a:ext cx="4663440" cy="3332832"/>
          </a:xfrm>
        </p:spPr>
        <p:txBody>
          <a:bodyPr>
            <a:normAutofit/>
          </a:bodyPr>
          <a:lstStyle>
            <a:lvl1pPr marL="0" indent="0">
              <a:spcBef>
                <a:spcPts val="1000"/>
              </a:spcBef>
              <a:buFont typeface="Arial" panose="020B0604020202020204" pitchFamily="34" charset="0"/>
              <a:buNone/>
              <a:defRPr sz="2000" b="0" i="0">
                <a:latin typeface="Source Sans Pro" panose="020B0503030403020204" pitchFamily="34" charset="0"/>
                <a:ea typeface="Source Sans Pro" panose="020B0503030403020204" pitchFamily="34" charset="0"/>
              </a:defRPr>
            </a:lvl1pPr>
            <a:lvl2pPr marL="283464" indent="-283464">
              <a:spcBef>
                <a:spcPts val="1000"/>
              </a:spcBef>
              <a:buFont typeface="Arial" panose="020B0604020202020204" pitchFamily="34" charset="0"/>
              <a:buChar char="•"/>
              <a:defRPr sz="2000" b="0" i="0">
                <a:latin typeface="Source Sans Pro" panose="020B0503030403020204" pitchFamily="34" charset="0"/>
                <a:ea typeface="Source Sans Pro" panose="020B0503030403020204" pitchFamily="34" charset="0"/>
              </a:defRPr>
            </a:lvl2pPr>
            <a:lvl3pPr marL="566928" indent="-283464">
              <a:spcBef>
                <a:spcPts val="1000"/>
              </a:spcBef>
              <a:buFont typeface="Arial" panose="020B0604020202020204" pitchFamily="34" charset="0"/>
              <a:buChar char="•"/>
              <a:defRPr sz="2000" b="0" i="0">
                <a:latin typeface="Source Sans Pro" panose="020B0503030403020204" pitchFamily="34" charset="0"/>
                <a:ea typeface="Source Sans Pro" panose="020B0503030403020204" pitchFamily="34" charset="0"/>
              </a:defRPr>
            </a:lvl3pPr>
            <a:lvl4pPr marL="850392" indent="-283464">
              <a:spcBef>
                <a:spcPts val="1000"/>
              </a:spcBef>
              <a:buFont typeface="Arial" panose="020B0604020202020204" pitchFamily="34" charset="0"/>
              <a:buChar char="•"/>
              <a:defRPr sz="2000" b="0" i="0">
                <a:latin typeface="Source Sans Pro" panose="020B0503030403020204" pitchFamily="34" charset="0"/>
                <a:ea typeface="Source Sans Pro" panose="020B0503030403020204" pitchFamily="34" charset="0"/>
              </a:defRPr>
            </a:lvl4pPr>
            <a:lvl5pPr marL="1133856" indent="-283464">
              <a:spcBef>
                <a:spcPts val="1000"/>
              </a:spcBef>
              <a:buFont typeface="Arial" panose="020B0604020202020204" pitchFamily="34" charset="0"/>
              <a:buChar char="•"/>
              <a:defRPr sz="2000" b="0" i="0">
                <a:latin typeface="Source Sans Pro" panose="020B0503030403020204" pitchFamily="34" charset="0"/>
                <a:ea typeface="Source Sans Pro" panose="020B0503030403020204" pitchFamily="34" charset="0"/>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F12E1709-E245-3223-E065-A96109D3ED43}"/>
              </a:ext>
            </a:extLst>
          </p:cNvPr>
          <p:cNvSpPr>
            <a:spLocks noGrp="1"/>
          </p:cNvSpPr>
          <p:nvPr>
            <p:ph type="sldNum" sz="quarter" idx="4"/>
          </p:nvPr>
        </p:nvSpPr>
        <p:spPr>
          <a:xfrm>
            <a:off x="10153276" y="598267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pic>
        <p:nvPicPr>
          <p:cNvPr id="15" name="Picture 14">
            <a:extLst>
              <a:ext uri="{FF2B5EF4-FFF2-40B4-BE49-F238E27FC236}">
                <a16:creationId xmlns:a16="http://schemas.microsoft.com/office/drawing/2014/main" id="{AF8F9A52-1005-8A12-B95D-B2BE623D0274}"/>
              </a:ext>
            </a:extLst>
          </p:cNvPr>
          <p:cNvPicPr>
            <a:picLocks noChangeAspect="1"/>
          </p:cNvPicPr>
          <p:nvPr userDrawn="1"/>
        </p:nvPicPr>
        <p:blipFill rotWithShape="1">
          <a:blip r:embed="rId2"/>
          <a:srcRect r="30119" b="32692"/>
          <a:stretch/>
        </p:blipFill>
        <p:spPr>
          <a:xfrm>
            <a:off x="282477" y="5637359"/>
            <a:ext cx="985243" cy="967563"/>
          </a:xfrm>
          <a:prstGeom prst="rect">
            <a:avLst/>
          </a:prstGeom>
        </p:spPr>
      </p:pic>
      <p:pic>
        <p:nvPicPr>
          <p:cNvPr id="5" name="Picture 4">
            <a:extLst>
              <a:ext uri="{FF2B5EF4-FFF2-40B4-BE49-F238E27FC236}">
                <a16:creationId xmlns:a16="http://schemas.microsoft.com/office/drawing/2014/main" id="{5DCE0E7E-A27C-4884-250C-407FC96EFD1E}"/>
              </a:ext>
            </a:extLst>
          </p:cNvPr>
          <p:cNvPicPr>
            <a:picLocks noChangeAspect="1"/>
          </p:cNvPicPr>
          <p:nvPr userDrawn="1"/>
        </p:nvPicPr>
        <p:blipFill>
          <a:blip r:embed="rId3"/>
          <a:srcRect/>
          <a:stretch/>
        </p:blipFill>
        <p:spPr>
          <a:xfrm>
            <a:off x="1526644" y="5955691"/>
            <a:ext cx="5023012" cy="419083"/>
          </a:xfrm>
          <a:prstGeom prst="rect">
            <a:avLst/>
          </a:prstGeom>
        </p:spPr>
      </p:pic>
    </p:spTree>
    <p:extLst>
      <p:ext uri="{BB962C8B-B14F-4D97-AF65-F5344CB8AC3E}">
        <p14:creationId xmlns:p14="http://schemas.microsoft.com/office/powerpoint/2010/main" val="7678435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and 2 Column Content">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14DB56B5-5DD7-95E3-52B2-EDC4B3F13058}"/>
              </a:ext>
              <a:ext uri="{C183D7F6-B498-43B3-948B-1728B52AA6E4}">
                <adec:decorative xmlns:adec="http://schemas.microsoft.com/office/drawing/2017/decorative" xmlns="" val="1"/>
              </a:ext>
            </a:extLst>
          </p:cNvPr>
          <p:cNvGrpSpPr/>
          <p:nvPr userDrawn="1"/>
        </p:nvGrpSpPr>
        <p:grpSpPr>
          <a:xfrm>
            <a:off x="1" y="0"/>
            <a:ext cx="12191999" cy="3611105"/>
            <a:chOff x="1" y="0"/>
            <a:chExt cx="12191999" cy="3611105"/>
          </a:xfrm>
        </p:grpSpPr>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4" name="Slide Number Placeholder 5">
            <a:extLst>
              <a:ext uri="{FF2B5EF4-FFF2-40B4-BE49-F238E27FC236}">
                <a16:creationId xmlns:a16="http://schemas.microsoft.com/office/drawing/2014/main" id="{F12E1709-E245-3223-E065-A96109D3ED43}"/>
              </a:ext>
            </a:extLst>
          </p:cNvPr>
          <p:cNvSpPr>
            <a:spLocks noGrp="1"/>
          </p:cNvSpPr>
          <p:nvPr>
            <p:ph type="sldNum" sz="quarter" idx="4"/>
          </p:nvPr>
        </p:nvSpPr>
        <p:spPr>
          <a:xfrm>
            <a:off x="10153276" y="598267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pic>
        <p:nvPicPr>
          <p:cNvPr id="15" name="Picture 14">
            <a:extLst>
              <a:ext uri="{FF2B5EF4-FFF2-40B4-BE49-F238E27FC236}">
                <a16:creationId xmlns:a16="http://schemas.microsoft.com/office/drawing/2014/main" id="{AF8F9A52-1005-8A12-B95D-B2BE623D0274}"/>
              </a:ext>
            </a:extLst>
          </p:cNvPr>
          <p:cNvPicPr>
            <a:picLocks noChangeAspect="1"/>
          </p:cNvPicPr>
          <p:nvPr userDrawn="1"/>
        </p:nvPicPr>
        <p:blipFill rotWithShape="1">
          <a:blip r:embed="rId2"/>
          <a:srcRect r="30119" b="32692"/>
          <a:stretch/>
        </p:blipFill>
        <p:spPr>
          <a:xfrm>
            <a:off x="282477" y="5637359"/>
            <a:ext cx="985243" cy="967563"/>
          </a:xfrm>
          <a:prstGeom prst="rect">
            <a:avLst/>
          </a:prstGeom>
        </p:spPr>
      </p:pic>
      <p:sp>
        <p:nvSpPr>
          <p:cNvPr id="5" name="Title 1">
            <a:extLst>
              <a:ext uri="{FF2B5EF4-FFF2-40B4-BE49-F238E27FC236}">
                <a16:creationId xmlns:a16="http://schemas.microsoft.com/office/drawing/2014/main" id="{EBB0C072-32CF-92B8-96B6-9BF452A70D7E}"/>
              </a:ext>
            </a:extLst>
          </p:cNvPr>
          <p:cNvSpPr>
            <a:spLocks noGrp="1"/>
          </p:cNvSpPr>
          <p:nvPr>
            <p:ph type="title" hasCustomPrompt="1"/>
          </p:nvPr>
        </p:nvSpPr>
        <p:spPr>
          <a:xfrm>
            <a:off x="1167492" y="457200"/>
            <a:ext cx="9692640" cy="1371600"/>
          </a:xfrm>
        </p:spPr>
        <p:txBody>
          <a:bodyPr anchor="b">
            <a:noAutofit/>
          </a:bodyPr>
          <a:lstStyle>
            <a:lvl1pPr>
              <a:defRPr sz="4200" b="1" i="0">
                <a:latin typeface="Source Sans Pro" panose="020B0503030403020204" pitchFamily="34" charset="0"/>
                <a:ea typeface="Source Sans Pro" panose="020B0503030403020204" pitchFamily="34" charset="0"/>
              </a:defRPr>
            </a:lvl1pPr>
          </a:lstStyle>
          <a:p>
            <a:r>
              <a:rPr lang="en-US" dirty="0"/>
              <a:t>Click to add title</a:t>
            </a:r>
          </a:p>
        </p:txBody>
      </p:sp>
      <p:sp>
        <p:nvSpPr>
          <p:cNvPr id="7" name="Content Placeholder 2">
            <a:extLst>
              <a:ext uri="{FF2B5EF4-FFF2-40B4-BE49-F238E27FC236}">
                <a16:creationId xmlns:a16="http://schemas.microsoft.com/office/drawing/2014/main" id="{281ED7FB-6AB3-898C-7948-566832C81137}"/>
              </a:ext>
            </a:extLst>
          </p:cNvPr>
          <p:cNvSpPr>
            <a:spLocks noGrp="1"/>
          </p:cNvSpPr>
          <p:nvPr>
            <p:ph idx="10" hasCustomPrompt="1"/>
          </p:nvPr>
        </p:nvSpPr>
        <p:spPr>
          <a:xfrm>
            <a:off x="1167493" y="2087561"/>
            <a:ext cx="2693306" cy="3207451"/>
          </a:xfrm>
        </p:spPr>
        <p:txBody>
          <a:bodyPr>
            <a:noAutofit/>
          </a:bodyPr>
          <a:lstStyle>
            <a:lvl1pPr marL="0" indent="0">
              <a:buNone/>
              <a:defRPr sz="2000" b="0" i="0">
                <a:latin typeface="Source Sans Pro" panose="020B0503030403020204" pitchFamily="34" charset="0"/>
                <a:ea typeface="Source Sans Pro" panose="020B0503030403020204" pitchFamily="34" charset="0"/>
              </a:defRPr>
            </a:lvl1pPr>
            <a:lvl2pPr marL="457200" indent="0">
              <a:buNone/>
              <a:defRPr sz="2000" b="0" i="0">
                <a:latin typeface="Source Sans Pro" panose="020B0503030403020204" pitchFamily="34" charset="0"/>
                <a:ea typeface="Source Sans Pro" panose="020B0503030403020204" pitchFamily="34" charset="0"/>
              </a:defRPr>
            </a:lvl2pPr>
            <a:lvl3pPr marL="914400" indent="0">
              <a:buNone/>
              <a:defRPr sz="2000" b="0" i="0">
                <a:latin typeface="Source Sans Pro" panose="020B0503030403020204" pitchFamily="34" charset="0"/>
                <a:ea typeface="Source Sans Pro" panose="020B0503030403020204" pitchFamily="34" charset="0"/>
              </a:defRPr>
            </a:lvl3pPr>
            <a:lvl4pPr marL="1371600" indent="0">
              <a:buNone/>
              <a:defRPr sz="2000" b="0" i="0">
                <a:latin typeface="Source Sans Pro" panose="020B0503030403020204" pitchFamily="34" charset="0"/>
                <a:ea typeface="Source Sans Pro" panose="020B0503030403020204" pitchFamily="34" charset="0"/>
              </a:defRPr>
            </a:lvl4pPr>
            <a:lvl5pPr marL="1828800" indent="0">
              <a:buNone/>
              <a:defRPr sz="2000" b="0" i="0">
                <a:latin typeface="Source Sans Pro" panose="020B0503030403020204" pitchFamily="34" charset="0"/>
                <a:ea typeface="Source Sans Pro" panose="020B0503030403020204" pitchFamily="34" charset="0"/>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a:extLst>
              <a:ext uri="{FF2B5EF4-FFF2-40B4-BE49-F238E27FC236}">
                <a16:creationId xmlns:a16="http://schemas.microsoft.com/office/drawing/2014/main" id="{7541FF3D-05B6-4007-B782-04FC95239519}"/>
              </a:ext>
            </a:extLst>
          </p:cNvPr>
          <p:cNvSpPr>
            <a:spLocks noGrp="1"/>
          </p:cNvSpPr>
          <p:nvPr>
            <p:ph idx="1" hasCustomPrompt="1"/>
          </p:nvPr>
        </p:nvSpPr>
        <p:spPr>
          <a:xfrm>
            <a:off x="4216400" y="2087563"/>
            <a:ext cx="6730274" cy="3207451"/>
          </a:xfrm>
        </p:spPr>
        <p:txBody>
          <a:bodyPr>
            <a:noAutofit/>
          </a:bodyPr>
          <a:lstStyle>
            <a:lvl1pPr marL="0" indent="0">
              <a:buNone/>
              <a:defRPr b="0" i="0">
                <a:latin typeface="Source Sans Pro" panose="020B0503030403020204" pitchFamily="34" charset="0"/>
                <a:ea typeface="Source Sans Pro" panose="020B0503030403020204" pitchFamily="34" charset="0"/>
              </a:defRPr>
            </a:lvl1pPr>
            <a:lvl2pPr marL="457200" indent="0">
              <a:buNone/>
              <a:defRPr b="0" i="0">
                <a:latin typeface="Source Sans Pro" panose="020B0503030403020204" pitchFamily="34" charset="0"/>
                <a:ea typeface="Source Sans Pro" panose="020B0503030403020204" pitchFamily="34" charset="0"/>
              </a:defRPr>
            </a:lvl2pPr>
            <a:lvl3pPr marL="914400" indent="0">
              <a:buNone/>
              <a:defRPr b="0" i="0">
                <a:latin typeface="Source Sans Pro" panose="020B0503030403020204" pitchFamily="34" charset="0"/>
                <a:ea typeface="Source Sans Pro" panose="020B0503030403020204" pitchFamily="34" charset="0"/>
              </a:defRPr>
            </a:lvl3pPr>
            <a:lvl4pPr marL="1371600" indent="0">
              <a:buNone/>
              <a:defRPr b="0" i="0">
                <a:latin typeface="Source Sans Pro" panose="020B0503030403020204" pitchFamily="34" charset="0"/>
                <a:ea typeface="Source Sans Pro" panose="020B0503030403020204" pitchFamily="34" charset="0"/>
              </a:defRPr>
            </a:lvl4pPr>
            <a:lvl5pPr marL="1828800" indent="0">
              <a:buNone/>
              <a:defRPr b="0" i="0">
                <a:latin typeface="Source Sans Pro" panose="020B0503030403020204" pitchFamily="34" charset="0"/>
                <a:ea typeface="Source Sans Pro" panose="020B0503030403020204" pitchFamily="34" charset="0"/>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 name="Picture 1">
            <a:extLst>
              <a:ext uri="{FF2B5EF4-FFF2-40B4-BE49-F238E27FC236}">
                <a16:creationId xmlns:a16="http://schemas.microsoft.com/office/drawing/2014/main" id="{BDE152F0-0107-AA30-CD21-AADC184C1DAC}"/>
              </a:ext>
            </a:extLst>
          </p:cNvPr>
          <p:cNvPicPr>
            <a:picLocks noChangeAspect="1"/>
          </p:cNvPicPr>
          <p:nvPr userDrawn="1"/>
        </p:nvPicPr>
        <p:blipFill>
          <a:blip r:embed="rId3"/>
          <a:srcRect/>
          <a:stretch/>
        </p:blipFill>
        <p:spPr>
          <a:xfrm>
            <a:off x="1526644" y="5955691"/>
            <a:ext cx="5023012" cy="419083"/>
          </a:xfrm>
          <a:prstGeom prst="rect">
            <a:avLst/>
          </a:prstGeom>
        </p:spPr>
      </p:pic>
    </p:spTree>
    <p:extLst>
      <p:ext uri="{BB962C8B-B14F-4D97-AF65-F5344CB8AC3E}">
        <p14:creationId xmlns:p14="http://schemas.microsoft.com/office/powerpoint/2010/main" val="380944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and Content and Image 2">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6A7F6A3F-E1DD-A246-9A6D-5F9B18BA2588}"/>
              </a:ext>
            </a:extLst>
          </p:cNvPr>
          <p:cNvSpPr/>
          <p:nvPr userDrawn="1"/>
        </p:nvSpPr>
        <p:spPr>
          <a:xfrm rot="5400000">
            <a:off x="8580896" y="0"/>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3CD97974-B93C-4C96-B3F6-F69E3D6DE6CA}"/>
              </a:ext>
            </a:extLst>
          </p:cNvPr>
          <p:cNvSpPr>
            <a:spLocks noGrp="1"/>
          </p:cNvSpPr>
          <p:nvPr>
            <p:ph type="title" hasCustomPrompt="1"/>
          </p:nvPr>
        </p:nvSpPr>
        <p:spPr>
          <a:xfrm>
            <a:off x="5549489" y="457199"/>
            <a:ext cx="5943599" cy="1920240"/>
          </a:xfrm>
        </p:spPr>
        <p:txBody>
          <a:bodyPr anchor="b">
            <a:noAutofit/>
          </a:bodyPr>
          <a:lstStyle>
            <a:lvl1pPr>
              <a:defRPr sz="4200" b="1" i="0">
                <a:latin typeface="Source Sans Pro" panose="020B0503030403020204" pitchFamily="34" charset="0"/>
                <a:ea typeface="Source Sans Pro" panose="020B0503030403020204" pitchFamily="34" charset="0"/>
              </a:defRPr>
            </a:lvl1pPr>
          </a:lstStyle>
          <a:p>
            <a:r>
              <a:rPr lang="en-US" dirty="0"/>
              <a:t>Click to add title</a:t>
            </a:r>
          </a:p>
        </p:txBody>
      </p:sp>
      <p:sp>
        <p:nvSpPr>
          <p:cNvPr id="15" name="Content Placeholder 2">
            <a:extLst>
              <a:ext uri="{FF2B5EF4-FFF2-40B4-BE49-F238E27FC236}">
                <a16:creationId xmlns:a16="http://schemas.microsoft.com/office/drawing/2014/main" id="{6BBDFA0C-B372-969D-6C8A-F664A4BF8D41}"/>
              </a:ext>
            </a:extLst>
          </p:cNvPr>
          <p:cNvSpPr>
            <a:spLocks noGrp="1" noChangeAspect="1"/>
          </p:cNvSpPr>
          <p:nvPr>
            <p:ph idx="17" hasCustomPrompt="1"/>
          </p:nvPr>
        </p:nvSpPr>
        <p:spPr>
          <a:xfrm>
            <a:off x="823108" y="640080"/>
            <a:ext cx="4297680" cy="4297680"/>
          </a:xfrm>
          <a:prstGeom prst="ellipse">
            <a:avLst/>
          </a:prstGeom>
          <a:solidFill>
            <a:schemeClr val="accent2"/>
          </a:solidFill>
        </p:spPr>
        <p:txBody>
          <a:bodyPr anchor="ctr" anchorCtr="0">
            <a:noAutofit/>
          </a:bodyPr>
          <a:lstStyle>
            <a:lvl1pPr marL="0" indent="0" algn="ctr">
              <a:buFont typeface="Arial" panose="020B0604020202020204" pitchFamily="34" charset="0"/>
              <a:buNone/>
              <a:defRPr sz="2000" b="0" i="0">
                <a:latin typeface="Source Sans Pro" panose="020B0503030403020204" pitchFamily="34" charset="0"/>
                <a:ea typeface="Source Sans Pro" panose="020B0503030403020204" pitchFamily="34" charset="0"/>
              </a:defRPr>
            </a:lvl1pPr>
            <a:lvl2pPr marL="347663" indent="0" algn="ctr">
              <a:buFont typeface="Arial" panose="020B0604020202020204" pitchFamily="34" charset="0"/>
              <a:buNone/>
              <a:defRPr sz="2000" b="0" i="0">
                <a:latin typeface="Source Sans Pro" panose="020B0503030403020204" pitchFamily="34" charset="0"/>
                <a:ea typeface="Source Sans Pro" panose="020B0503030403020204" pitchFamily="34" charset="0"/>
              </a:defRPr>
            </a:lvl2pPr>
            <a:lvl3pPr marL="685800" indent="0" algn="ctr">
              <a:buFont typeface="Arial" panose="020B0604020202020204" pitchFamily="34" charset="0"/>
              <a:buNone/>
              <a:defRPr sz="2000" b="0" i="0">
                <a:latin typeface="Source Sans Pro" panose="020B0503030403020204" pitchFamily="34" charset="0"/>
                <a:ea typeface="Source Sans Pro" panose="020B0503030403020204" pitchFamily="34" charset="0"/>
              </a:defRPr>
            </a:lvl3pPr>
            <a:lvl4pPr marL="914400" indent="0" algn="ctr">
              <a:buFont typeface="Arial" panose="020B0604020202020204" pitchFamily="34" charset="0"/>
              <a:buNone/>
              <a:defRPr sz="2000" b="0" i="0">
                <a:latin typeface="Source Sans Pro" panose="020B0503030403020204" pitchFamily="34" charset="0"/>
                <a:ea typeface="Source Sans Pro" panose="020B0503030403020204" pitchFamily="34" charset="0"/>
              </a:defRPr>
            </a:lvl4pPr>
            <a:lvl5pPr marL="1143000" indent="0" algn="ctr">
              <a:buFont typeface="Arial" panose="020B0604020202020204" pitchFamily="34" charset="0"/>
              <a:buNone/>
              <a:defRPr sz="2000" b="0" i="0">
                <a:latin typeface="Source Sans Pro" panose="020B0503030403020204" pitchFamily="34" charset="0"/>
                <a:ea typeface="Source Sans Pro" panose="020B0503030403020204" pitchFamily="34" charset="0"/>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Content Placeholder 2">
            <a:extLst>
              <a:ext uri="{FF2B5EF4-FFF2-40B4-BE49-F238E27FC236}">
                <a16:creationId xmlns:a16="http://schemas.microsoft.com/office/drawing/2014/main" id="{99A8D2CC-EE75-85FA-1577-88C0BEC7B10C}"/>
              </a:ext>
            </a:extLst>
          </p:cNvPr>
          <p:cNvSpPr>
            <a:spLocks noGrp="1"/>
          </p:cNvSpPr>
          <p:nvPr>
            <p:ph idx="15" hasCustomPrompt="1"/>
          </p:nvPr>
        </p:nvSpPr>
        <p:spPr>
          <a:xfrm>
            <a:off x="5549490" y="2706370"/>
            <a:ext cx="5943600" cy="2418524"/>
          </a:xfrm>
        </p:spPr>
        <p:txBody>
          <a:bodyPr>
            <a:normAutofit/>
          </a:bodyPr>
          <a:lstStyle>
            <a:lvl1pPr marL="283464" indent="-283464">
              <a:spcBef>
                <a:spcPts val="1000"/>
              </a:spcBef>
              <a:buFont typeface="Arial" panose="020B0604020202020204" pitchFamily="34" charset="0"/>
              <a:buChar char="•"/>
              <a:defRPr sz="2000" b="0" i="0">
                <a:solidFill>
                  <a:schemeClr val="tx1"/>
                </a:solidFill>
                <a:latin typeface="Source Sans Pro" panose="020B0503030403020204" pitchFamily="34" charset="0"/>
                <a:ea typeface="Source Sans Pro" panose="020B0503030403020204" pitchFamily="34" charset="0"/>
              </a:defRPr>
            </a:lvl1pPr>
            <a:lvl2pPr marL="566928" indent="-283464">
              <a:spcBef>
                <a:spcPts val="1000"/>
              </a:spcBef>
              <a:buFont typeface="Arial" panose="020B0604020202020204" pitchFamily="34" charset="0"/>
              <a:buChar char="•"/>
              <a:defRPr sz="2000" b="0" i="0">
                <a:solidFill>
                  <a:schemeClr val="tx1"/>
                </a:solidFill>
                <a:latin typeface="Source Sans Pro" panose="020B0503030403020204" pitchFamily="34" charset="0"/>
                <a:ea typeface="Source Sans Pro" panose="020B0503030403020204" pitchFamily="34" charset="0"/>
              </a:defRPr>
            </a:lvl2pPr>
            <a:lvl3pPr marL="850392" indent="-283464">
              <a:spcBef>
                <a:spcPts val="1000"/>
              </a:spcBef>
              <a:buFont typeface="Arial" panose="020B0604020202020204" pitchFamily="34" charset="0"/>
              <a:buChar char="•"/>
              <a:defRPr sz="2000" b="0" i="0">
                <a:solidFill>
                  <a:schemeClr val="tx1"/>
                </a:solidFill>
                <a:latin typeface="Source Sans Pro" panose="020B0503030403020204" pitchFamily="34" charset="0"/>
                <a:ea typeface="Source Sans Pro" panose="020B0503030403020204" pitchFamily="34" charset="0"/>
              </a:defRPr>
            </a:lvl3pPr>
            <a:lvl4pPr marL="1133856" indent="-283464">
              <a:spcBef>
                <a:spcPts val="1000"/>
              </a:spcBef>
              <a:buFont typeface="Arial" panose="020B0604020202020204" pitchFamily="34" charset="0"/>
              <a:buChar char="•"/>
              <a:defRPr sz="2000" b="0" i="0">
                <a:solidFill>
                  <a:schemeClr val="tx1"/>
                </a:solidFill>
                <a:latin typeface="Source Sans Pro" panose="020B0503030403020204" pitchFamily="34" charset="0"/>
                <a:ea typeface="Source Sans Pro" panose="020B0503030403020204" pitchFamily="34" charset="0"/>
              </a:defRPr>
            </a:lvl4pPr>
            <a:lvl5pPr marL="1463040" indent="-283464">
              <a:spcBef>
                <a:spcPts val="1000"/>
              </a:spcBef>
              <a:buFont typeface="Arial" panose="020B0604020202020204" pitchFamily="34" charset="0"/>
              <a:buChar char="•"/>
              <a:defRPr sz="2000" b="0" i="0">
                <a:solidFill>
                  <a:schemeClr val="tx1"/>
                </a:solidFill>
                <a:latin typeface="Source Sans Pro" panose="020B0503030403020204" pitchFamily="34" charset="0"/>
                <a:ea typeface="Source Sans Pro" panose="020B0503030403020204" pitchFamily="34" charset="0"/>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4ECE94FF-615B-7D24-1A40-6F556F4229DC}"/>
              </a:ext>
            </a:extLst>
          </p:cNvPr>
          <p:cNvSpPr>
            <a:spLocks noGrp="1"/>
          </p:cNvSpPr>
          <p:nvPr>
            <p:ph type="sldNum" sz="quarter" idx="4"/>
          </p:nvPr>
        </p:nvSpPr>
        <p:spPr>
          <a:xfrm>
            <a:off x="10153276" y="5982670"/>
            <a:ext cx="1657723" cy="365125"/>
          </a:xfrm>
          <a:prstGeom prst="rect">
            <a:avLst/>
          </a:prstGeom>
        </p:spPr>
        <p:txBody>
          <a:bodyPr vert="horz" lIns="91440" tIns="45720" rIns="91440" bIns="45720" rtlCol="0" anchor="ctr">
            <a:noAutofit/>
          </a:bodyPr>
          <a:lstStyle>
            <a:lvl1pPr algn="r">
              <a:defRPr sz="1200">
                <a:solidFill>
                  <a:schemeClr val="accent2"/>
                </a:solidFill>
                <a:latin typeface="+mn-lt"/>
              </a:defRPr>
            </a:lvl1pPr>
          </a:lstStyle>
          <a:p>
            <a:fld id="{294A09A9-5501-47C1-A89A-A340965A2BE2}" type="slidenum">
              <a:rPr lang="en-US" smtClean="0"/>
              <a:pPr/>
              <a:t>‹#›</a:t>
            </a:fld>
            <a:endParaRPr lang="en-US" dirty="0"/>
          </a:p>
        </p:txBody>
      </p:sp>
      <p:pic>
        <p:nvPicPr>
          <p:cNvPr id="13" name="Picture 12">
            <a:extLst>
              <a:ext uri="{FF2B5EF4-FFF2-40B4-BE49-F238E27FC236}">
                <a16:creationId xmlns:a16="http://schemas.microsoft.com/office/drawing/2014/main" id="{12E04BDF-4ABD-0BBB-8A7A-195AE31DBA12}"/>
              </a:ext>
            </a:extLst>
          </p:cNvPr>
          <p:cNvPicPr>
            <a:picLocks noChangeAspect="1"/>
          </p:cNvPicPr>
          <p:nvPr userDrawn="1"/>
        </p:nvPicPr>
        <p:blipFill rotWithShape="1">
          <a:blip r:embed="rId2"/>
          <a:srcRect r="30119" b="32692"/>
          <a:stretch/>
        </p:blipFill>
        <p:spPr>
          <a:xfrm>
            <a:off x="282477" y="5637359"/>
            <a:ext cx="985243" cy="967563"/>
          </a:xfrm>
          <a:prstGeom prst="rect">
            <a:avLst/>
          </a:prstGeom>
        </p:spPr>
      </p:pic>
      <p:pic>
        <p:nvPicPr>
          <p:cNvPr id="5" name="Picture 4">
            <a:extLst>
              <a:ext uri="{FF2B5EF4-FFF2-40B4-BE49-F238E27FC236}">
                <a16:creationId xmlns:a16="http://schemas.microsoft.com/office/drawing/2014/main" id="{DB62D0CE-8C88-173E-D232-7C72F2CB39FB}"/>
              </a:ext>
            </a:extLst>
          </p:cNvPr>
          <p:cNvPicPr>
            <a:picLocks noChangeAspect="1"/>
          </p:cNvPicPr>
          <p:nvPr userDrawn="1"/>
        </p:nvPicPr>
        <p:blipFill>
          <a:blip r:embed="rId3"/>
          <a:srcRect/>
          <a:stretch/>
        </p:blipFill>
        <p:spPr>
          <a:xfrm>
            <a:off x="1526644" y="5955691"/>
            <a:ext cx="5023012" cy="419083"/>
          </a:xfrm>
          <a:prstGeom prst="rect">
            <a:avLst/>
          </a:prstGeom>
        </p:spPr>
      </p:pic>
    </p:spTree>
    <p:extLst>
      <p:ext uri="{BB962C8B-B14F-4D97-AF65-F5344CB8AC3E}">
        <p14:creationId xmlns:p14="http://schemas.microsoft.com/office/powerpoint/2010/main" val="5256561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End Slide">
    <p:spTree>
      <p:nvGrpSpPr>
        <p:cNvPr id="1" name=""/>
        <p:cNvGrpSpPr/>
        <p:nvPr/>
      </p:nvGrpSpPr>
      <p:grpSpPr>
        <a:xfrm>
          <a:off x="0" y="0"/>
          <a:ext cx="0" cy="0"/>
          <a:chOff x="0" y="0"/>
          <a:chExt cx="0" cy="0"/>
        </a:xfrm>
      </p:grpSpPr>
      <p:sp>
        <p:nvSpPr>
          <p:cNvPr id="22" name="Freeform 21">
            <a:extLst>
              <a:ext uri="{FF2B5EF4-FFF2-40B4-BE49-F238E27FC236}">
                <a16:creationId xmlns:a16="http://schemas.microsoft.com/office/drawing/2014/main" id="{BC68F289-2744-2F48-893A-3F17911625C8}"/>
              </a:ext>
            </a:extLst>
          </p:cNvPr>
          <p:cNvSpPr/>
          <p:nvPr userDrawn="1"/>
        </p:nvSpPr>
        <p:spPr>
          <a:xfrm>
            <a:off x="-54881"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494248F2-5264-4601-AA0B-6C092F77F2DD}"/>
              </a:ext>
            </a:extLst>
          </p:cNvPr>
          <p:cNvSpPr>
            <a:spLocks noGrp="1"/>
          </p:cNvSpPr>
          <p:nvPr>
            <p:ph type="ctrTitle" hasCustomPrompt="1"/>
          </p:nvPr>
        </p:nvSpPr>
        <p:spPr>
          <a:xfrm>
            <a:off x="1545181" y="1933367"/>
            <a:ext cx="6220278" cy="1325053"/>
          </a:xfrm>
        </p:spPr>
        <p:txBody>
          <a:bodyPr anchor="b">
            <a:noAutofit/>
          </a:bodyPr>
          <a:lstStyle>
            <a:lvl1pPr algn="l">
              <a:defRPr sz="6000" b="1" i="0">
                <a:latin typeface="Source Sans Pro" panose="020B0503030403020204" pitchFamily="34" charset="0"/>
                <a:ea typeface="Source Sans Pro" panose="020B0503030403020204" pitchFamily="34" charset="0"/>
              </a:defRPr>
            </a:lvl1pPr>
          </a:lstStyle>
          <a:p>
            <a:r>
              <a:rPr lang="en-US" dirty="0"/>
              <a:t>Click to add title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hasCustomPrompt="1"/>
          </p:nvPr>
        </p:nvSpPr>
        <p:spPr>
          <a:xfrm>
            <a:off x="1545180" y="3428999"/>
            <a:ext cx="6220277" cy="588349"/>
          </a:xfrm>
        </p:spPr>
        <p:txBody>
          <a:bodyPr anchor="t" anchorCtr="0">
            <a:normAutofit/>
          </a:bodyPr>
          <a:lstStyle>
            <a:lvl1pPr marL="0" indent="0" algn="l">
              <a:buNone/>
              <a:defRPr sz="2800" b="0" i="0">
                <a:latin typeface="Source Sans Pro" panose="020B0503030403020204" pitchFamily="34" charset="0"/>
                <a:ea typeface="Source Sans Pro" panose="020B05030304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add text</a:t>
            </a:r>
          </a:p>
        </p:txBody>
      </p:sp>
      <p:sp>
        <p:nvSpPr>
          <p:cNvPr id="7" name="Oval 6">
            <a:extLst>
              <a:ext uri="{FF2B5EF4-FFF2-40B4-BE49-F238E27FC236}">
                <a16:creationId xmlns:a16="http://schemas.microsoft.com/office/drawing/2014/main" id="{DF6DB42F-E00F-027B-BD10-E8CE0A579D8D}"/>
              </a:ext>
            </a:extLst>
          </p:cNvPr>
          <p:cNvSpPr/>
          <p:nvPr userDrawn="1"/>
        </p:nvSpPr>
        <p:spPr>
          <a:xfrm>
            <a:off x="9121553" y="-1"/>
            <a:ext cx="6858001" cy="685800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6E4AF31A-1695-82F7-8C26-25C9C9399457}"/>
              </a:ext>
            </a:extLst>
          </p:cNvPr>
          <p:cNvPicPr>
            <a:picLocks noChangeAspect="1"/>
          </p:cNvPicPr>
          <p:nvPr userDrawn="1"/>
        </p:nvPicPr>
        <p:blipFill rotWithShape="1">
          <a:blip r:embed="rId2"/>
          <a:srcRect r="30119" b="32692"/>
          <a:stretch/>
        </p:blipFill>
        <p:spPr>
          <a:xfrm>
            <a:off x="282477" y="5039830"/>
            <a:ext cx="1496246" cy="1469396"/>
          </a:xfrm>
          <a:prstGeom prst="rect">
            <a:avLst/>
          </a:prstGeom>
        </p:spPr>
      </p:pic>
      <p:pic>
        <p:nvPicPr>
          <p:cNvPr id="5" name="Picture 4">
            <a:extLst>
              <a:ext uri="{FF2B5EF4-FFF2-40B4-BE49-F238E27FC236}">
                <a16:creationId xmlns:a16="http://schemas.microsoft.com/office/drawing/2014/main" id="{9217BCF9-6419-7AC8-DCA5-C81D28CDAED0}"/>
              </a:ext>
            </a:extLst>
          </p:cNvPr>
          <p:cNvPicPr>
            <a:picLocks noChangeAspect="1"/>
          </p:cNvPicPr>
          <p:nvPr userDrawn="1"/>
        </p:nvPicPr>
        <p:blipFill>
          <a:blip r:embed="rId3"/>
          <a:srcRect/>
          <a:stretch/>
        </p:blipFill>
        <p:spPr>
          <a:xfrm>
            <a:off x="2054964" y="5564986"/>
            <a:ext cx="5023012" cy="419083"/>
          </a:xfrm>
          <a:prstGeom prst="rect">
            <a:avLst/>
          </a:prstGeom>
        </p:spPr>
      </p:pic>
    </p:spTree>
    <p:extLst>
      <p:ext uri="{BB962C8B-B14F-4D97-AF65-F5344CB8AC3E}">
        <p14:creationId xmlns:p14="http://schemas.microsoft.com/office/powerpoint/2010/main" val="2544706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381000" y="381000"/>
            <a:ext cx="11430000" cy="1325563"/>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381000" y="1825625"/>
            <a:ext cx="11430000" cy="4351338"/>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ED77A09-15C2-4E47-948E-AACAFCA47D40}"/>
              </a:ext>
            </a:extLst>
          </p:cNvPr>
          <p:cNvSpPr>
            <a:spLocks noGrp="1"/>
          </p:cNvSpPr>
          <p:nvPr>
            <p:ph type="dt" sz="half" idx="2"/>
          </p:nvPr>
        </p:nvSpPr>
        <p:spPr>
          <a:xfrm>
            <a:off x="381000" y="6356350"/>
            <a:ext cx="2743200" cy="365125"/>
          </a:xfrm>
          <a:prstGeom prst="rect">
            <a:avLst/>
          </a:prstGeom>
        </p:spPr>
        <p:txBody>
          <a:bodyPr vert="horz" lIns="91440" tIns="45720" rIns="91440" bIns="45720" rtlCol="0" anchor="ctr">
            <a:noAutofit/>
          </a:bodyPr>
          <a:lstStyle>
            <a:lvl1pPr algn="l">
              <a:defRPr sz="1200">
                <a:solidFill>
                  <a:schemeClr val="tx2"/>
                </a:solidFill>
                <a:latin typeface="+mn-lt"/>
              </a:defRPr>
            </a:lvl1pPr>
          </a:lstStyle>
          <a:p>
            <a:r>
              <a:rPr lang="en-US" dirty="0"/>
              <a:t>9/8/20XX</a:t>
            </a:r>
          </a:p>
        </p:txBody>
      </p:sp>
      <p:sp>
        <p:nvSpPr>
          <p:cNvPr id="5" name="Footer Placeholder 4">
            <a:extLst>
              <a:ext uri="{FF2B5EF4-FFF2-40B4-BE49-F238E27FC236}">
                <a16:creationId xmlns:a16="http://schemas.microsoft.com/office/drawing/2014/main" id="{60567522-C3B6-46EB-A361-BEC2510B00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noAutofit/>
          </a:bodyPr>
          <a:lstStyle>
            <a:lvl1pPr algn="ctr">
              <a:defRPr sz="1200">
                <a:solidFill>
                  <a:schemeClr val="tx2"/>
                </a:solidFill>
                <a:latin typeface="+mn-lt"/>
              </a:defRPr>
            </a:lvl1pPr>
          </a:lstStyle>
          <a:p>
            <a:endParaRPr lang="en-US" dirty="0"/>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9067800" y="6356350"/>
            <a:ext cx="2743200" cy="365125"/>
          </a:xfrm>
          <a:prstGeom prst="rect">
            <a:avLst/>
          </a:prstGeom>
        </p:spPr>
        <p:txBody>
          <a:bodyPr vert="horz" lIns="91440" tIns="45720" rIns="91440" bIns="45720" rtlCol="0" anchor="ctr">
            <a:noAutofit/>
          </a:bodyPr>
          <a:lstStyle>
            <a:lvl1pPr algn="r">
              <a:defRPr sz="1200">
                <a:solidFill>
                  <a:schemeClr val="tx2"/>
                </a:solidFill>
                <a:latin typeface="+mn-lt"/>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7883539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74" r:id="rId4"/>
    <p:sldLayoutId id="2147483671" r:id="rId5"/>
    <p:sldLayoutId id="2147483679" r:id="rId6"/>
    <p:sldLayoutId id="2147483659" r:id="rId7"/>
    <p:sldLayoutId id="2147483668" r:id="rId8"/>
    <p:sldLayoutId id="2147483678" r:id="rId9"/>
    <p:sldLayoutId id="2147483676" r:id="rId10"/>
    <p:sldLayoutId id="2147483666" r:id="rId11"/>
  </p:sldLayoutIdLst>
  <p:hf sldNum="0" hdr="0" ftr="0" dt="0"/>
  <p:txStyles>
    <p:titleStyle>
      <a:lvl1pPr algn="l" defTabSz="914400" rtl="0" eaLnBrk="1" latinLnBrk="0" hangingPunct="1">
        <a:lnSpc>
          <a:spcPct val="80000"/>
        </a:lnSpc>
        <a:spcBef>
          <a:spcPct val="0"/>
        </a:spcBef>
        <a:buNone/>
        <a:defRPr sz="4400" kern="1200">
          <a:solidFill>
            <a:schemeClr val="tx1"/>
          </a:solidFill>
          <a:latin typeface="Source Sans Pro" panose="020B0503030403020204" pitchFamily="34" charset="0"/>
          <a:ea typeface="Source Sans Pro" panose="020B0503030403020204" pitchFamily="34"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3840" userDrawn="1">
          <p15:clr>
            <a:srgbClr val="A4A3A4"/>
          </p15:clr>
        </p15:guide>
        <p15:guide id="3" pos="240" userDrawn="1">
          <p15:clr>
            <a:srgbClr val="547EBF"/>
          </p15:clr>
        </p15:guide>
        <p15:guide id="4" orient="horz" pos="240" userDrawn="1">
          <p15:clr>
            <a:srgbClr val="547EBF"/>
          </p15:clr>
        </p15:guide>
        <p15:guide id="5" pos="7440" userDrawn="1">
          <p15:clr>
            <a:srgbClr val="547EBF"/>
          </p15:clr>
        </p15:guide>
        <p15:guide id="6" orient="horz" pos="4080" userDrawn="1">
          <p15:clr>
            <a:srgbClr val="547EBF"/>
          </p15:clr>
        </p15:guide>
        <p15:guide id="7" pos="3960" userDrawn="1">
          <p15:clr>
            <a:srgbClr val="547EBF"/>
          </p15:clr>
        </p15:guide>
        <p15:guide id="8" pos="3720" userDrawn="1">
          <p15:clr>
            <a:srgbClr val="547EBF"/>
          </p15:clr>
        </p15:guide>
        <p15:guide id="9" pos="2112" userDrawn="1">
          <p15:clr>
            <a:srgbClr val="547EBF"/>
          </p15:clr>
        </p15:guide>
        <p15:guide id="10" pos="1848" userDrawn="1">
          <p15:clr>
            <a:srgbClr val="547EBF"/>
          </p15:clr>
        </p15:guide>
        <p15:guide id="11" pos="5568" userDrawn="1">
          <p15:clr>
            <a:srgbClr val="547EBF"/>
          </p15:clr>
        </p15:guide>
        <p15:guide id="12" pos="5832" userDrawn="1">
          <p15:clr>
            <a:srgbClr val="547EBF"/>
          </p15:clr>
        </p15:guide>
        <p15:guide id="13" pos="4968" userDrawn="1">
          <p15:clr>
            <a:srgbClr val="9FCC3B"/>
          </p15:clr>
        </p15:guide>
        <p15:guide id="14" pos="5208" userDrawn="1">
          <p15:clr>
            <a:srgbClr val="9FCC3B"/>
          </p15:clr>
        </p15:guide>
        <p15:guide id="15" pos="2712" userDrawn="1">
          <p15:clr>
            <a:srgbClr val="9FCC3B"/>
          </p15:clr>
        </p15:guide>
        <p15:guide id="16" pos="2472" userDrawn="1">
          <p15:clr>
            <a:srgbClr val="9FCC3B"/>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654296" y="937727"/>
            <a:ext cx="6217920" cy="365760"/>
          </a:xfrm>
          <a:prstGeom prst="rect">
            <a:avLst/>
          </a:prstGeom>
          <a:noFill/>
        </p:spPr>
        <p:txBody>
          <a:bodyPr wrap="square" lIns="0" tIns="0" rIns="0" bIns="0" anchor="t">
            <a:noAutofit/>
          </a:bodyPr>
          <a:lstStyle/>
          <a:p>
            <a:pPr algn="l">
              <a:defRPr sz="1800">
                <a:solidFill>
                  <a:srgbClr val="20409A"/>
                </a:solidFill>
                <a:latin typeface="Source Sans Pro"/>
              </a:defRPr>
            </a:pPr>
            <a:r>
              <a:rPr sz="1800" b="1" dirty="0">
                <a:solidFill>
                  <a:srgbClr val="20409A"/>
                </a:solidFill>
                <a:latin typeface="Source Sans Pro"/>
              </a:rPr>
              <a:t>A </a:t>
            </a:r>
            <a:r>
              <a:rPr lang="en-US" sz="1800" b="1" dirty="0" smtClean="0">
                <a:solidFill>
                  <a:srgbClr val="20409A"/>
                </a:solidFill>
                <a:latin typeface="Source Sans Pro"/>
              </a:rPr>
              <a:t>DETAILED </a:t>
            </a:r>
            <a:r>
              <a:rPr sz="1800" b="1" dirty="0" smtClean="0">
                <a:solidFill>
                  <a:srgbClr val="20409A"/>
                </a:solidFill>
                <a:latin typeface="Source Sans Pro"/>
              </a:rPr>
              <a:t>CASE </a:t>
            </a:r>
            <a:r>
              <a:rPr sz="1800" b="1" dirty="0">
                <a:solidFill>
                  <a:srgbClr val="20409A"/>
                </a:solidFill>
                <a:latin typeface="Source Sans Pro"/>
              </a:rPr>
              <a:t>STUDY ANALYSIS </a:t>
            </a:r>
            <a:r>
              <a:rPr sz="1800" b="1" dirty="0" smtClean="0">
                <a:solidFill>
                  <a:srgbClr val="20409A"/>
                </a:solidFill>
                <a:latin typeface="Source Sans Pro"/>
              </a:rPr>
              <a:t>O</a:t>
            </a:r>
            <a:r>
              <a:rPr lang="en-US" sz="1800" b="1" dirty="0" smtClean="0">
                <a:solidFill>
                  <a:srgbClr val="20409A"/>
                </a:solidFill>
                <a:latin typeface="Source Sans Pro"/>
              </a:rPr>
              <a:t>N</a:t>
            </a:r>
            <a:endParaRPr sz="1800" b="1" dirty="0">
              <a:solidFill>
                <a:srgbClr val="20409A"/>
              </a:solidFill>
              <a:latin typeface="Source Sans Pro"/>
            </a:endParaRPr>
          </a:p>
        </p:txBody>
      </p:sp>
      <p:sp>
        <p:nvSpPr>
          <p:cNvPr id="7" name="Title 6"/>
          <p:cNvSpPr txBox="1">
            <a:spLocks noGrp="1"/>
          </p:cNvSpPr>
          <p:nvPr>
            <p:ph type="ctrTitle"/>
          </p:nvPr>
        </p:nvSpPr>
        <p:spPr>
          <a:xfrm>
            <a:off x="4479835" y="1487416"/>
            <a:ext cx="7443919" cy="2669488"/>
          </a:xfrm>
          <a:prstGeom prst="rect">
            <a:avLst/>
          </a:prstGeom>
          <a:noFill/>
        </p:spPr>
        <p:txBody>
          <a:bodyPr wrap="square" lIns="0" tIns="0" rIns="0" bIns="0" anchor="t">
            <a:noAutofit/>
          </a:bodyPr>
          <a:lstStyle/>
          <a:p>
            <a:pPr>
              <a:lnSpc>
                <a:spcPct val="100000"/>
              </a:lnSpc>
              <a:defRPr sz="3200">
                <a:solidFill>
                  <a:srgbClr val="20409A"/>
                </a:solidFill>
                <a:latin typeface="Source Sans Pro"/>
              </a:defRPr>
            </a:pPr>
            <a:r>
              <a:rPr sz="4000" b="1" dirty="0">
                <a:solidFill>
                  <a:srgbClr val="20409A"/>
                </a:solidFill>
                <a:latin typeface="Source Sans Pro"/>
              </a:rPr>
              <a:t>Localisation, Decent Work and</a:t>
            </a:r>
            <a:r>
              <a:rPr sz="4000" dirty="0"/>
              <a:t/>
            </a:r>
            <a:br>
              <a:rPr sz="4000" dirty="0"/>
            </a:br>
            <a:r>
              <a:rPr sz="4000" dirty="0">
                <a:solidFill>
                  <a:srgbClr val="20409A"/>
                </a:solidFill>
                <a:latin typeface="Source Sans Pro"/>
              </a:rPr>
              <a:t>Gender Equity in Kenya’s Renewable Energy Sector</a:t>
            </a:r>
          </a:p>
        </p:txBody>
      </p:sp>
      <p:sp>
        <p:nvSpPr>
          <p:cNvPr id="8" name="TextBox 7"/>
          <p:cNvSpPr txBox="1"/>
          <p:nvPr/>
        </p:nvSpPr>
        <p:spPr>
          <a:xfrm>
            <a:off x="5092835" y="4340834"/>
            <a:ext cx="6217920" cy="502920"/>
          </a:xfrm>
          <a:prstGeom prst="rect">
            <a:avLst/>
          </a:prstGeom>
          <a:noFill/>
        </p:spPr>
        <p:txBody>
          <a:bodyPr wrap="square" lIns="0" tIns="0" rIns="0" bIns="0" anchor="t">
            <a:noAutofit/>
          </a:bodyPr>
          <a:lstStyle/>
          <a:p>
            <a:pPr algn="l">
              <a:defRPr sz="1800">
                <a:solidFill>
                  <a:srgbClr val="000000"/>
                </a:solidFill>
                <a:latin typeface="Source Sans Pro"/>
              </a:defRPr>
            </a:pPr>
            <a:r>
              <a:rPr lang="en-US" sz="1800" b="1" dirty="0" smtClean="0">
                <a:solidFill>
                  <a:srgbClr val="000000"/>
                </a:solidFill>
                <a:latin typeface="Source Sans Pro"/>
              </a:rPr>
              <a:t>The </a:t>
            </a:r>
            <a:r>
              <a:rPr sz="1800" b="1" dirty="0" smtClean="0">
                <a:solidFill>
                  <a:srgbClr val="000000"/>
                </a:solidFill>
                <a:latin typeface="Source Sans Pro"/>
              </a:rPr>
              <a:t>African </a:t>
            </a:r>
            <a:r>
              <a:rPr sz="1800" b="1" dirty="0">
                <a:solidFill>
                  <a:srgbClr val="000000"/>
                </a:solidFill>
                <a:latin typeface="Source Sans Pro"/>
              </a:rPr>
              <a:t>Centre for Technology Studies (ACTS)</a:t>
            </a:r>
          </a:p>
        </p:txBody>
      </p:sp>
      <p:sp>
        <p:nvSpPr>
          <p:cNvPr id="10" name="TextBox 9"/>
          <p:cNvSpPr txBox="1"/>
          <p:nvPr/>
        </p:nvSpPr>
        <p:spPr>
          <a:xfrm>
            <a:off x="6958957" y="3975074"/>
            <a:ext cx="6217920" cy="365760"/>
          </a:xfrm>
          <a:prstGeom prst="rect">
            <a:avLst/>
          </a:prstGeom>
          <a:noFill/>
        </p:spPr>
        <p:txBody>
          <a:bodyPr wrap="square" lIns="0" tIns="0" rIns="0" bIns="0" anchor="t">
            <a:noAutofit/>
          </a:bodyPr>
          <a:lstStyle/>
          <a:p>
            <a:pPr algn="l">
              <a:defRPr sz="1600">
                <a:solidFill>
                  <a:srgbClr val="000000"/>
                </a:solidFill>
                <a:latin typeface="Source Sans Pro"/>
              </a:defRPr>
            </a:pPr>
            <a:r>
              <a:rPr lang="en-US" sz="1600" b="0" dirty="0" smtClean="0">
                <a:solidFill>
                  <a:srgbClr val="000000"/>
                </a:solidFill>
                <a:latin typeface="Source Sans Pro"/>
              </a:rPr>
              <a:t>October </a:t>
            </a:r>
            <a:r>
              <a:rPr sz="1600" b="0" dirty="0" smtClean="0">
                <a:solidFill>
                  <a:srgbClr val="000000"/>
                </a:solidFill>
                <a:latin typeface="Source Sans Pro"/>
              </a:rPr>
              <a:t>2026</a:t>
            </a:r>
            <a:endParaRPr sz="1600" b="0" dirty="0">
              <a:solidFill>
                <a:srgbClr val="000000"/>
              </a:solidFill>
              <a:latin typeface="Source Sans Pro"/>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Kenya’s solar and wind sector"/>
          <p:cNvSpPr txBox="1"/>
          <p:nvPr/>
        </p:nvSpPr>
        <p:spPr>
          <a:xfrm>
            <a:off x="1097280" y="864108"/>
            <a:ext cx="9784080" cy="731520"/>
          </a:xfrm>
          <a:noFill/>
        </p:spPr>
        <p:txBody>
          <a:bodyPr wrap="square" lIns="0" tIns="0" rIns="0" bIns="0"/>
          <a:lstStyle/>
          <a:p>
            <a:r>
              <a:rPr sz="3400" b="1" dirty="0">
                <a:solidFill>
                  <a:srgbClr val="20409A"/>
                </a:solidFill>
                <a:latin typeface="Source Sans Pro"/>
              </a:rPr>
              <a:t>Kenya’s </a:t>
            </a:r>
            <a:r>
              <a:rPr lang="en-US" sz="3400" b="1" dirty="0" smtClean="0">
                <a:solidFill>
                  <a:srgbClr val="20409A"/>
                </a:solidFill>
                <a:latin typeface="Source Sans Pro"/>
              </a:rPr>
              <a:t>renewable energy</a:t>
            </a:r>
            <a:r>
              <a:rPr sz="3400" b="1" dirty="0" smtClean="0">
                <a:solidFill>
                  <a:srgbClr val="20409A"/>
                </a:solidFill>
                <a:latin typeface="Source Sans Pro"/>
              </a:rPr>
              <a:t> </a:t>
            </a:r>
            <a:r>
              <a:rPr sz="3400" b="1" dirty="0">
                <a:solidFill>
                  <a:srgbClr val="20409A"/>
                </a:solidFill>
                <a:latin typeface="Source Sans Pro"/>
              </a:rPr>
              <a:t>sector</a:t>
            </a:r>
          </a:p>
        </p:txBody>
      </p:sp>
      <p:sp>
        <p:nvSpPr>
          <p:cNvPr id="15" name="91.65%"/>
          <p:cNvSpPr txBox="1"/>
          <p:nvPr/>
        </p:nvSpPr>
        <p:spPr>
          <a:xfrm>
            <a:off x="6914857" y="3118077"/>
            <a:ext cx="3002126" cy="80862"/>
          </a:xfrm>
          <a:noFill/>
        </p:spPr>
        <p:txBody>
          <a:bodyPr wrap="square" lIns="0" tIns="0" rIns="0" bIns="0"/>
          <a:lstStyle/>
          <a:p>
            <a:r>
              <a:rPr lang="en-US" sz="2800" b="1" dirty="0" smtClean="0">
                <a:solidFill>
                  <a:srgbClr val="00A14B"/>
                </a:solidFill>
                <a:latin typeface="Source Sans Pro"/>
              </a:rPr>
              <a:t>81.16</a:t>
            </a:r>
            <a:r>
              <a:rPr sz="2800" b="1" dirty="0" smtClean="0">
                <a:solidFill>
                  <a:srgbClr val="00A14B"/>
                </a:solidFill>
                <a:latin typeface="Source Sans Pro"/>
              </a:rPr>
              <a:t>%</a:t>
            </a:r>
            <a:endParaRPr sz="2800" b="1" dirty="0">
              <a:solidFill>
                <a:srgbClr val="00A14B"/>
              </a:solidFill>
              <a:latin typeface="Source Sans Pro"/>
            </a:endParaRPr>
          </a:p>
        </p:txBody>
      </p:sp>
      <p:sp>
        <p:nvSpPr>
          <p:cNvPr id="16" name="Renewable electricity supplied"/>
          <p:cNvSpPr txBox="1"/>
          <p:nvPr/>
        </p:nvSpPr>
        <p:spPr>
          <a:xfrm>
            <a:off x="6624711" y="3882150"/>
            <a:ext cx="3032760" cy="99765"/>
          </a:xfrm>
          <a:noFill/>
        </p:spPr>
        <p:txBody>
          <a:bodyPr wrap="square" lIns="0" tIns="0" rIns="0" bIns="0"/>
          <a:lstStyle/>
          <a:p>
            <a:r>
              <a:rPr lang="en-US" b="1" dirty="0" smtClean="0">
                <a:solidFill>
                  <a:srgbClr val="20409A"/>
                </a:solidFill>
                <a:latin typeface="Source Sans Pro"/>
              </a:rPr>
              <a:t> </a:t>
            </a:r>
            <a:r>
              <a:rPr b="1" dirty="0" smtClean="0">
                <a:solidFill>
                  <a:srgbClr val="20409A"/>
                </a:solidFill>
                <a:latin typeface="Source Sans Pro"/>
              </a:rPr>
              <a:t>Renewable</a:t>
            </a:r>
            <a:r>
              <a:rPr lang="en-US" b="1" dirty="0" smtClean="0">
                <a:solidFill>
                  <a:srgbClr val="20409A"/>
                </a:solidFill>
                <a:latin typeface="Source Sans Pro"/>
              </a:rPr>
              <a:t>s’ share of </a:t>
            </a:r>
          </a:p>
          <a:p>
            <a:r>
              <a:rPr lang="en-US" b="1" dirty="0" smtClean="0">
                <a:solidFill>
                  <a:srgbClr val="20409A"/>
                </a:solidFill>
                <a:latin typeface="Source Sans Pro"/>
              </a:rPr>
              <a:t> grid supply</a:t>
            </a:r>
            <a:endParaRPr b="1" dirty="0">
              <a:solidFill>
                <a:srgbClr val="20409A"/>
              </a:solidFill>
              <a:latin typeface="Source Sans Pro"/>
            </a:endParaRPr>
          </a:p>
        </p:txBody>
      </p:sp>
      <p:sp>
        <p:nvSpPr>
          <p:cNvPr id="18" name="587 MW"/>
          <p:cNvSpPr txBox="1"/>
          <p:nvPr/>
        </p:nvSpPr>
        <p:spPr>
          <a:xfrm>
            <a:off x="9608820" y="3103860"/>
            <a:ext cx="3002126" cy="80862"/>
          </a:xfrm>
          <a:noFill/>
        </p:spPr>
        <p:txBody>
          <a:bodyPr wrap="square" lIns="0" tIns="0" rIns="0" bIns="0"/>
          <a:lstStyle/>
          <a:p>
            <a:r>
              <a:rPr sz="2800" b="1" dirty="0">
                <a:solidFill>
                  <a:srgbClr val="00A14B"/>
                </a:solidFill>
                <a:latin typeface="Source Sans Pro"/>
              </a:rPr>
              <a:t>587 MW</a:t>
            </a:r>
          </a:p>
        </p:txBody>
      </p:sp>
      <p:sp>
        <p:nvSpPr>
          <p:cNvPr id="19" name="Installed solar capacity"/>
          <p:cNvSpPr txBox="1"/>
          <p:nvPr/>
        </p:nvSpPr>
        <p:spPr>
          <a:xfrm>
            <a:off x="9318674" y="3867933"/>
            <a:ext cx="3032760" cy="99765"/>
          </a:xfrm>
          <a:noFill/>
        </p:spPr>
        <p:txBody>
          <a:bodyPr wrap="square" lIns="0" tIns="0" rIns="0" bIns="0"/>
          <a:lstStyle/>
          <a:p>
            <a:r>
              <a:rPr b="1" dirty="0">
                <a:solidFill>
                  <a:srgbClr val="20409A"/>
                </a:solidFill>
                <a:latin typeface="Source Sans Pro"/>
              </a:rPr>
              <a:t>Installed solar capacity</a:t>
            </a:r>
          </a:p>
        </p:txBody>
      </p:sp>
      <p:sp>
        <p:nvSpPr>
          <p:cNvPr id="21" name="436 MW"/>
          <p:cNvSpPr txBox="1"/>
          <p:nvPr/>
        </p:nvSpPr>
        <p:spPr>
          <a:xfrm>
            <a:off x="6963508" y="4962164"/>
            <a:ext cx="3002126" cy="107439"/>
          </a:xfrm>
          <a:noFill/>
        </p:spPr>
        <p:txBody>
          <a:bodyPr wrap="square" lIns="0" tIns="0" rIns="0" bIns="0"/>
          <a:lstStyle/>
          <a:p>
            <a:r>
              <a:rPr sz="2800" b="1" dirty="0">
                <a:solidFill>
                  <a:srgbClr val="00A14B"/>
                </a:solidFill>
                <a:latin typeface="Source Sans Pro"/>
              </a:rPr>
              <a:t>436 MW</a:t>
            </a:r>
          </a:p>
        </p:txBody>
      </p:sp>
      <p:sp>
        <p:nvSpPr>
          <p:cNvPr id="22" name="Installed wind capacity"/>
          <p:cNvSpPr txBox="1"/>
          <p:nvPr/>
        </p:nvSpPr>
        <p:spPr>
          <a:xfrm>
            <a:off x="6914857" y="5550381"/>
            <a:ext cx="3032760" cy="75086"/>
          </a:xfrm>
          <a:noFill/>
        </p:spPr>
        <p:txBody>
          <a:bodyPr wrap="square" lIns="0" tIns="0" rIns="0" bIns="0"/>
          <a:lstStyle/>
          <a:p>
            <a:r>
              <a:rPr b="1" dirty="0">
                <a:solidFill>
                  <a:srgbClr val="20409A"/>
                </a:solidFill>
                <a:latin typeface="Source Sans Pro"/>
              </a:rPr>
              <a:t>Installed wind capacity</a:t>
            </a:r>
          </a:p>
        </p:txBody>
      </p:sp>
      <p:sp>
        <p:nvSpPr>
          <p:cNvPr id="24" name="48,000+"/>
          <p:cNvSpPr txBox="1"/>
          <p:nvPr/>
        </p:nvSpPr>
        <p:spPr>
          <a:xfrm>
            <a:off x="9697916" y="4758739"/>
            <a:ext cx="3002126" cy="107439"/>
          </a:xfrm>
          <a:noFill/>
        </p:spPr>
        <p:txBody>
          <a:bodyPr wrap="square" lIns="0" tIns="0" rIns="0" bIns="0"/>
          <a:lstStyle/>
          <a:p>
            <a:r>
              <a:rPr sz="2800" b="1" dirty="0">
                <a:solidFill>
                  <a:srgbClr val="00A14B"/>
                </a:solidFill>
                <a:latin typeface="Source Sans Pro"/>
              </a:rPr>
              <a:t>48,000+</a:t>
            </a:r>
          </a:p>
        </p:txBody>
      </p:sp>
      <p:sp>
        <p:nvSpPr>
          <p:cNvPr id="25" name="Jobs in decentralised renewables"/>
          <p:cNvSpPr txBox="1"/>
          <p:nvPr/>
        </p:nvSpPr>
        <p:spPr>
          <a:xfrm>
            <a:off x="9649265" y="5346956"/>
            <a:ext cx="3032760" cy="75086"/>
          </a:xfrm>
          <a:noFill/>
        </p:spPr>
        <p:txBody>
          <a:bodyPr wrap="square" lIns="0" tIns="0" rIns="0" bIns="0"/>
          <a:lstStyle/>
          <a:p>
            <a:r>
              <a:rPr b="1" dirty="0">
                <a:solidFill>
                  <a:srgbClr val="20409A"/>
                </a:solidFill>
                <a:latin typeface="Source Sans Pro"/>
              </a:rPr>
              <a:t>Jobs in </a:t>
            </a:r>
            <a:r>
              <a:rPr b="1" dirty="0" err="1">
                <a:solidFill>
                  <a:srgbClr val="20409A"/>
                </a:solidFill>
                <a:latin typeface="Source Sans Pro"/>
              </a:rPr>
              <a:t>decentralised</a:t>
            </a:r>
            <a:r>
              <a:rPr b="1" dirty="0">
                <a:solidFill>
                  <a:srgbClr val="20409A"/>
                </a:solidFill>
                <a:latin typeface="Source Sans Pro"/>
              </a:rPr>
              <a:t> renewables</a:t>
            </a:r>
          </a:p>
        </p:txBody>
      </p:sp>
      <p:sp>
        <p:nvSpPr>
          <p:cNvPr id="11" name="TextBox 10"/>
          <p:cNvSpPr txBox="1"/>
          <p:nvPr/>
        </p:nvSpPr>
        <p:spPr>
          <a:xfrm>
            <a:off x="11109883" y="6393767"/>
            <a:ext cx="548640" cy="320040"/>
          </a:xfrm>
          <a:prstGeom prst="rect">
            <a:avLst/>
          </a:prstGeom>
          <a:noFill/>
        </p:spPr>
        <p:txBody>
          <a:bodyPr wrap="square" lIns="0" tIns="0" rIns="0" bIns="0" anchor="t">
            <a:noAutofit/>
          </a:bodyPr>
          <a:lstStyle/>
          <a:p>
            <a:pPr algn="r">
              <a:defRPr sz="1200">
                <a:solidFill>
                  <a:srgbClr val="20409A"/>
                </a:solidFill>
                <a:latin typeface="Source Sans Pro"/>
              </a:defRPr>
            </a:pPr>
            <a:r>
              <a:rPr sz="1200" b="1" dirty="0" smtClean="0">
                <a:solidFill>
                  <a:srgbClr val="20409A"/>
                </a:solidFill>
                <a:latin typeface="Source Sans Pro"/>
              </a:rPr>
              <a:t>0</a:t>
            </a:r>
            <a:r>
              <a:rPr lang="en-US" sz="1200" b="1" dirty="0" smtClean="0">
                <a:solidFill>
                  <a:srgbClr val="20409A"/>
                </a:solidFill>
                <a:latin typeface="Source Sans Pro"/>
              </a:rPr>
              <a:t>1</a:t>
            </a:r>
            <a:endParaRPr sz="1200" b="1" dirty="0">
              <a:solidFill>
                <a:srgbClr val="20409A"/>
              </a:solidFill>
              <a:latin typeface="Source Sans Pro"/>
            </a:endParaRPr>
          </a:p>
        </p:txBody>
      </p:sp>
      <p:graphicFrame>
        <p:nvGraphicFramePr>
          <p:cNvPr id="12" name="Chart"/>
          <p:cNvGraphicFramePr/>
          <p:nvPr>
            <p:extLst>
              <p:ext uri="{D42A27DB-BD31-4B8C-83A1-F6EECF244321}">
                <p14:modId xmlns:p14="http://schemas.microsoft.com/office/powerpoint/2010/main" val="3273845021"/>
              </p:ext>
            </p:extLst>
          </p:nvPr>
        </p:nvGraphicFramePr>
        <p:xfrm>
          <a:off x="0" y="2182954"/>
          <a:ext cx="6286500" cy="3267075"/>
        </p:xfrm>
        <a:graphic>
          <a:graphicData uri="http://schemas.openxmlformats.org/drawingml/2006/chart">
            <c:chart xmlns:c="http://schemas.openxmlformats.org/drawingml/2006/chart" xmlns:r="http://schemas.openxmlformats.org/officeDocument/2006/relationships" r:id="rId3"/>
          </a:graphicData>
        </a:graphic>
      </p:graphicFrame>
      <p:sp>
        <p:nvSpPr>
          <p:cNvPr id="20" name="77%">
            <a:extLst>
              <a:ext uri="{FF2B5EF4-FFF2-40B4-BE49-F238E27FC236}">
                <a16:creationId xmlns:a16="http://schemas.microsoft.com/office/drawing/2014/main" id="{309247FD-5F49-4F03-BC73-31DE99EEDB2C}"/>
              </a:ext>
            </a:extLst>
          </p:cNvPr>
          <p:cNvSpPr>
            <a:spLocks noGrp="1"/>
          </p:cNvSpPr>
          <p:nvPr/>
        </p:nvSpPr>
        <p:spPr>
          <a:xfrm>
            <a:off x="7836877" y="1746559"/>
            <a:ext cx="3219450" cy="514350"/>
          </a:xfrm>
          <a:prstGeom prst="rect">
            <a:avLst/>
          </a:prstGeom>
          <a:noFill/>
          <a:ln w="0">
            <a:noFill/>
          </a:ln>
        </p:spPr>
        <p:txBody>
          <a:bodyPr wrap="square" lIns="0" tIns="0" rIns="0" bIns="0" anchor="t">
            <a:noAutofit/>
          </a:bodyPr>
          <a:lstStyle/>
          <a:p>
            <a:pPr algn="l">
              <a:defRPr sz="3800" b="1">
                <a:solidFill>
                  <a:srgbClr val="00A14B"/>
                </a:solidFill>
                <a:latin typeface="Source Sans Pro"/>
                <a:ea typeface="Source Sans Pro"/>
                <a:cs typeface="Source Sans Pro"/>
              </a:defRPr>
            </a:pPr>
            <a:r>
              <a:rPr sz="3800" b="1">
                <a:solidFill>
                  <a:srgbClr val="00A14B"/>
                </a:solidFill>
                <a:latin typeface="Source Sans Pro"/>
                <a:ea typeface="Source Sans Pro"/>
                <a:cs typeface="Source Sans Pro"/>
              </a:rPr>
              <a:t>77%</a:t>
            </a:r>
          </a:p>
        </p:txBody>
      </p:sp>
      <p:sp>
        <p:nvSpPr>
          <p:cNvPr id="23" name="Population with electricity access">
            <a:extLst>
              <a:ext uri="{FF2B5EF4-FFF2-40B4-BE49-F238E27FC236}">
                <a16:creationId xmlns:a16="http://schemas.microsoft.com/office/drawing/2014/main" id="{6A319232-7A9B-4DF3-8FF1-B66684877AFE}"/>
              </a:ext>
            </a:extLst>
          </p:cNvPr>
          <p:cNvSpPr>
            <a:spLocks noGrp="1"/>
          </p:cNvSpPr>
          <p:nvPr/>
        </p:nvSpPr>
        <p:spPr>
          <a:xfrm>
            <a:off x="7836877" y="2318059"/>
            <a:ext cx="3257550" cy="561975"/>
          </a:xfrm>
          <a:prstGeom prst="rect">
            <a:avLst/>
          </a:prstGeom>
          <a:noFill/>
          <a:ln w="0">
            <a:noFill/>
          </a:ln>
        </p:spPr>
        <p:txBody>
          <a:bodyPr wrap="square" lIns="0" tIns="0" rIns="0" bIns="0" anchor="t">
            <a:noAutofit/>
          </a:bodyPr>
          <a:lstStyle/>
          <a:p>
            <a:pPr algn="l">
              <a:defRPr sz="1900" b="1">
                <a:solidFill>
                  <a:srgbClr val="20409A"/>
                </a:solidFill>
                <a:latin typeface="Source Sans Pro"/>
                <a:ea typeface="Source Sans Pro"/>
                <a:cs typeface="Source Sans Pro"/>
              </a:defRPr>
            </a:pPr>
            <a:r>
              <a:rPr sz="1900" b="1">
                <a:solidFill>
                  <a:srgbClr val="20409A"/>
                </a:solidFill>
                <a:latin typeface="Source Sans Pro"/>
                <a:ea typeface="Source Sans Pro"/>
                <a:cs typeface="Source Sans Pro"/>
              </a:rPr>
              <a:t>Population with electricity access</a:t>
            </a:r>
          </a:p>
        </p:txBody>
      </p:sp>
    </p:spTree>
    <p:extLst>
      <p:ext uri="{BB962C8B-B14F-4D97-AF65-F5344CB8AC3E}">
        <p14:creationId xmlns:p14="http://schemas.microsoft.com/office/powerpoint/2010/main" val="40673093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noGrp="1"/>
          </p:cNvSpPr>
          <p:nvPr>
            <p:ph type="title"/>
          </p:nvPr>
        </p:nvSpPr>
        <p:spPr>
          <a:xfrm>
            <a:off x="1029401" y="353848"/>
            <a:ext cx="9784080" cy="448558"/>
          </a:xfrm>
          <a:prstGeom prst="rect">
            <a:avLst/>
          </a:prstGeom>
          <a:noFill/>
        </p:spPr>
        <p:txBody>
          <a:bodyPr wrap="square" lIns="0" tIns="0" rIns="0" bIns="0" anchor="t">
            <a:noAutofit/>
          </a:bodyPr>
          <a:lstStyle/>
          <a:p>
            <a:pPr algn="l">
              <a:defRPr sz="3200">
                <a:solidFill>
                  <a:srgbClr val="20409A"/>
                </a:solidFill>
                <a:latin typeface="Source Sans Pro"/>
              </a:defRPr>
            </a:pPr>
            <a:r>
              <a:rPr lang="en-US" sz="3200" b="1" dirty="0" smtClean="0">
                <a:solidFill>
                  <a:srgbClr val="20409A"/>
                </a:solidFill>
                <a:latin typeface="Source Sans Pro"/>
              </a:rPr>
              <a:t>Introduction</a:t>
            </a:r>
            <a:endParaRPr sz="3200" b="1" dirty="0">
              <a:solidFill>
                <a:srgbClr val="20409A"/>
              </a:solidFill>
              <a:latin typeface="Source Sans Pro"/>
            </a:endParaRPr>
          </a:p>
        </p:txBody>
      </p:sp>
      <p:sp>
        <p:nvSpPr>
          <p:cNvPr id="6" name="TextBox 5"/>
          <p:cNvSpPr txBox="1"/>
          <p:nvPr/>
        </p:nvSpPr>
        <p:spPr>
          <a:xfrm>
            <a:off x="10698480" y="5989320"/>
            <a:ext cx="548640" cy="320040"/>
          </a:xfrm>
          <a:prstGeom prst="rect">
            <a:avLst/>
          </a:prstGeom>
          <a:noFill/>
        </p:spPr>
        <p:txBody>
          <a:bodyPr wrap="square" lIns="0" tIns="0" rIns="0" bIns="0" anchor="t">
            <a:noAutofit/>
          </a:bodyPr>
          <a:lstStyle/>
          <a:p>
            <a:pPr algn="r">
              <a:defRPr sz="1200">
                <a:solidFill>
                  <a:srgbClr val="20409A"/>
                </a:solidFill>
                <a:latin typeface="Source Sans Pro"/>
              </a:defRPr>
            </a:pPr>
            <a:r>
              <a:rPr sz="1200" b="1" dirty="0">
                <a:solidFill>
                  <a:srgbClr val="20409A"/>
                </a:solidFill>
                <a:latin typeface="Source Sans Pro"/>
              </a:rPr>
              <a:t>02</a:t>
            </a:r>
          </a:p>
        </p:txBody>
      </p:sp>
      <p:sp>
        <p:nvSpPr>
          <p:cNvPr id="7" name="TextBox 6"/>
          <p:cNvSpPr txBox="1"/>
          <p:nvPr/>
        </p:nvSpPr>
        <p:spPr>
          <a:xfrm>
            <a:off x="1002006" y="2459805"/>
            <a:ext cx="9628632" cy="337414"/>
          </a:xfrm>
          <a:prstGeom prst="rect">
            <a:avLst/>
          </a:prstGeom>
          <a:noFill/>
        </p:spPr>
        <p:txBody>
          <a:bodyPr wrap="square" lIns="0" tIns="0" rIns="0" bIns="0" anchor="t">
            <a:noAutofit/>
          </a:bodyPr>
          <a:lstStyle/>
          <a:p>
            <a:pPr algn="l">
              <a:defRPr sz="2000">
                <a:solidFill>
                  <a:srgbClr val="000000"/>
                </a:solidFill>
                <a:latin typeface="Source Sans Pro"/>
              </a:defRPr>
            </a:pPr>
            <a:r>
              <a:rPr sz="2000" b="1" dirty="0">
                <a:solidFill>
                  <a:srgbClr val="000000"/>
                </a:solidFill>
                <a:latin typeface="Source Sans Pro"/>
              </a:rPr>
              <a:t>The case study asks whether </a:t>
            </a:r>
            <a:r>
              <a:rPr sz="2000" b="1" dirty="0" smtClean="0">
                <a:solidFill>
                  <a:srgbClr val="000000"/>
                </a:solidFill>
                <a:latin typeface="Source Sans Pro"/>
              </a:rPr>
              <a:t>renewable</a:t>
            </a:r>
            <a:r>
              <a:rPr lang="en-US" sz="2000" b="1" dirty="0" smtClean="0">
                <a:solidFill>
                  <a:srgbClr val="000000"/>
                </a:solidFill>
                <a:latin typeface="Source Sans Pro"/>
              </a:rPr>
              <a:t> </a:t>
            </a:r>
            <a:r>
              <a:rPr sz="2000" b="1" dirty="0" smtClean="0">
                <a:solidFill>
                  <a:srgbClr val="000000"/>
                </a:solidFill>
                <a:latin typeface="Source Sans Pro"/>
              </a:rPr>
              <a:t>energy </a:t>
            </a:r>
            <a:r>
              <a:rPr sz="2000" b="1" dirty="0">
                <a:solidFill>
                  <a:srgbClr val="000000"/>
                </a:solidFill>
                <a:latin typeface="Source Sans Pro"/>
              </a:rPr>
              <a:t>growth is translating into:</a:t>
            </a:r>
          </a:p>
        </p:txBody>
      </p:sp>
      <p:sp>
        <p:nvSpPr>
          <p:cNvPr id="9" name="TextBox 8"/>
          <p:cNvSpPr txBox="1"/>
          <p:nvPr/>
        </p:nvSpPr>
        <p:spPr>
          <a:xfrm>
            <a:off x="1392068" y="2897242"/>
            <a:ext cx="2707538" cy="254935"/>
          </a:xfrm>
          <a:prstGeom prst="rect">
            <a:avLst/>
          </a:prstGeom>
          <a:noFill/>
        </p:spPr>
        <p:txBody>
          <a:bodyPr wrap="square" lIns="0" tIns="0" rIns="0" bIns="0" anchor="t">
            <a:noAutofit/>
          </a:bodyPr>
          <a:lstStyle/>
          <a:p>
            <a:pPr algn="l">
              <a:defRPr sz="1400">
                <a:solidFill>
                  <a:srgbClr val="20409A"/>
                </a:solidFill>
                <a:latin typeface="Source Sans Pro"/>
              </a:defRPr>
            </a:pPr>
            <a:r>
              <a:rPr sz="1400" b="1" dirty="0">
                <a:solidFill>
                  <a:srgbClr val="20409A"/>
                </a:solidFill>
                <a:latin typeface="Source Sans Pro"/>
              </a:rPr>
              <a:t>LOCALISATION</a:t>
            </a:r>
          </a:p>
        </p:txBody>
      </p:sp>
      <p:sp>
        <p:nvSpPr>
          <p:cNvPr id="10" name="TextBox 9"/>
          <p:cNvSpPr txBox="1"/>
          <p:nvPr/>
        </p:nvSpPr>
        <p:spPr>
          <a:xfrm>
            <a:off x="1392068" y="3208492"/>
            <a:ext cx="2511716" cy="229301"/>
          </a:xfrm>
          <a:prstGeom prst="rect">
            <a:avLst/>
          </a:prstGeom>
          <a:noFill/>
        </p:spPr>
        <p:txBody>
          <a:bodyPr wrap="square" lIns="0" tIns="0" rIns="0" bIns="0" anchor="t">
            <a:noAutofit/>
          </a:bodyPr>
          <a:lstStyle/>
          <a:p>
            <a:pPr algn="l">
              <a:defRPr sz="1700">
                <a:solidFill>
                  <a:srgbClr val="000000"/>
                </a:solidFill>
                <a:latin typeface="Source Sans Pro"/>
              </a:defRPr>
            </a:pPr>
            <a:r>
              <a:rPr sz="1700" b="0" dirty="0">
                <a:solidFill>
                  <a:srgbClr val="000000"/>
                </a:solidFill>
                <a:latin typeface="Source Sans Pro"/>
              </a:rPr>
              <a:t>More value created and </a:t>
            </a:r>
            <a:endParaRPr lang="en-US" sz="1700" b="0" dirty="0" smtClean="0">
              <a:solidFill>
                <a:srgbClr val="000000"/>
              </a:solidFill>
              <a:latin typeface="Source Sans Pro"/>
            </a:endParaRPr>
          </a:p>
          <a:p>
            <a:pPr algn="l">
              <a:defRPr sz="1700">
                <a:solidFill>
                  <a:srgbClr val="000000"/>
                </a:solidFill>
                <a:latin typeface="Source Sans Pro"/>
              </a:defRPr>
            </a:pPr>
            <a:r>
              <a:rPr sz="1700" b="0" dirty="0" smtClean="0">
                <a:solidFill>
                  <a:srgbClr val="000000"/>
                </a:solidFill>
                <a:latin typeface="Source Sans Pro"/>
              </a:rPr>
              <a:t>retained </a:t>
            </a:r>
            <a:r>
              <a:rPr sz="1700" b="0" dirty="0">
                <a:solidFill>
                  <a:srgbClr val="000000"/>
                </a:solidFill>
                <a:latin typeface="Source Sans Pro"/>
              </a:rPr>
              <a:t>by Kenyan firms, </a:t>
            </a:r>
            <a:endParaRPr lang="en-US" sz="1700" b="0" dirty="0" smtClean="0">
              <a:solidFill>
                <a:srgbClr val="000000"/>
              </a:solidFill>
              <a:latin typeface="Source Sans Pro"/>
            </a:endParaRPr>
          </a:p>
          <a:p>
            <a:pPr algn="l">
              <a:defRPr sz="1700">
                <a:solidFill>
                  <a:srgbClr val="000000"/>
                </a:solidFill>
                <a:latin typeface="Source Sans Pro"/>
              </a:defRPr>
            </a:pPr>
            <a:r>
              <a:rPr sz="1700" b="0" dirty="0" smtClean="0">
                <a:solidFill>
                  <a:srgbClr val="000000"/>
                </a:solidFill>
                <a:latin typeface="Source Sans Pro"/>
              </a:rPr>
              <a:t>workers </a:t>
            </a:r>
            <a:r>
              <a:rPr sz="1700" b="0" dirty="0">
                <a:solidFill>
                  <a:srgbClr val="000000"/>
                </a:solidFill>
                <a:latin typeface="Source Sans Pro"/>
              </a:rPr>
              <a:t>and institutions.</a:t>
            </a:r>
          </a:p>
        </p:txBody>
      </p:sp>
      <p:sp>
        <p:nvSpPr>
          <p:cNvPr id="12" name="TextBox 11"/>
          <p:cNvSpPr txBox="1"/>
          <p:nvPr/>
        </p:nvSpPr>
        <p:spPr>
          <a:xfrm>
            <a:off x="4528475" y="2893022"/>
            <a:ext cx="2707538" cy="254935"/>
          </a:xfrm>
          <a:prstGeom prst="rect">
            <a:avLst/>
          </a:prstGeom>
          <a:noFill/>
        </p:spPr>
        <p:txBody>
          <a:bodyPr wrap="square" lIns="0" tIns="0" rIns="0" bIns="0" anchor="t">
            <a:noAutofit/>
          </a:bodyPr>
          <a:lstStyle/>
          <a:p>
            <a:pPr algn="l">
              <a:defRPr sz="1400">
                <a:solidFill>
                  <a:srgbClr val="20409A"/>
                </a:solidFill>
                <a:latin typeface="Source Sans Pro"/>
              </a:defRPr>
            </a:pPr>
            <a:r>
              <a:rPr sz="1400" b="1" dirty="0">
                <a:solidFill>
                  <a:srgbClr val="20409A"/>
                </a:solidFill>
                <a:latin typeface="Source Sans Pro"/>
              </a:rPr>
              <a:t>DECENT WORK</a:t>
            </a:r>
          </a:p>
        </p:txBody>
      </p:sp>
      <p:sp>
        <p:nvSpPr>
          <p:cNvPr id="13" name="TextBox 12"/>
          <p:cNvSpPr txBox="1"/>
          <p:nvPr/>
        </p:nvSpPr>
        <p:spPr>
          <a:xfrm>
            <a:off x="4458473" y="3257793"/>
            <a:ext cx="3208419" cy="473308"/>
          </a:xfrm>
          <a:prstGeom prst="rect">
            <a:avLst/>
          </a:prstGeom>
          <a:noFill/>
        </p:spPr>
        <p:txBody>
          <a:bodyPr wrap="square" lIns="0" tIns="0" rIns="0" bIns="0" anchor="t">
            <a:noAutofit/>
          </a:bodyPr>
          <a:lstStyle/>
          <a:p>
            <a:pPr algn="l">
              <a:defRPr sz="1700">
                <a:solidFill>
                  <a:srgbClr val="000000"/>
                </a:solidFill>
                <a:latin typeface="Source Sans Pro"/>
              </a:defRPr>
            </a:pPr>
            <a:r>
              <a:rPr sz="1700" b="0" dirty="0">
                <a:solidFill>
                  <a:srgbClr val="000000"/>
                </a:solidFill>
                <a:latin typeface="Source Sans Pro"/>
              </a:rPr>
              <a:t>Jobs that are productive, secure</a:t>
            </a:r>
            <a:r>
              <a:rPr sz="1700" b="0" dirty="0" smtClean="0">
                <a:solidFill>
                  <a:srgbClr val="000000"/>
                </a:solidFill>
                <a:latin typeface="Source Sans Pro"/>
              </a:rPr>
              <a:t>,</a:t>
            </a:r>
            <a:endParaRPr lang="en-US" sz="1700" b="0" dirty="0" smtClean="0">
              <a:solidFill>
                <a:srgbClr val="000000"/>
              </a:solidFill>
              <a:latin typeface="Source Sans Pro"/>
            </a:endParaRPr>
          </a:p>
          <a:p>
            <a:pPr algn="l">
              <a:defRPr sz="1700">
                <a:solidFill>
                  <a:srgbClr val="000000"/>
                </a:solidFill>
                <a:latin typeface="Source Sans Pro"/>
              </a:defRPr>
            </a:pPr>
            <a:r>
              <a:rPr sz="1700" b="0" dirty="0" smtClean="0">
                <a:solidFill>
                  <a:srgbClr val="000000"/>
                </a:solidFill>
                <a:latin typeface="Source Sans Pro"/>
              </a:rPr>
              <a:t> </a:t>
            </a:r>
            <a:r>
              <a:rPr sz="1700" b="0" dirty="0">
                <a:solidFill>
                  <a:srgbClr val="000000"/>
                </a:solidFill>
                <a:latin typeface="Source Sans Pro"/>
              </a:rPr>
              <a:t>fairly paid, safe, protected and </a:t>
            </a:r>
            <a:endParaRPr lang="en-US" sz="1700" b="0" dirty="0" smtClean="0">
              <a:solidFill>
                <a:srgbClr val="000000"/>
              </a:solidFill>
              <a:latin typeface="Source Sans Pro"/>
            </a:endParaRPr>
          </a:p>
          <a:p>
            <a:pPr algn="l">
              <a:defRPr sz="1700">
                <a:solidFill>
                  <a:srgbClr val="000000"/>
                </a:solidFill>
                <a:latin typeface="Source Sans Pro"/>
              </a:defRPr>
            </a:pPr>
            <a:r>
              <a:rPr sz="1700" b="0" dirty="0" smtClean="0">
                <a:solidFill>
                  <a:srgbClr val="000000"/>
                </a:solidFill>
                <a:latin typeface="Source Sans Pro"/>
              </a:rPr>
              <a:t>supported </a:t>
            </a:r>
            <a:r>
              <a:rPr sz="1700" b="0" dirty="0">
                <a:solidFill>
                  <a:srgbClr val="000000"/>
                </a:solidFill>
                <a:latin typeface="Source Sans Pro"/>
              </a:rPr>
              <a:t>by worker voice.</a:t>
            </a:r>
          </a:p>
        </p:txBody>
      </p:sp>
      <p:sp>
        <p:nvSpPr>
          <p:cNvPr id="15" name="TextBox 14"/>
          <p:cNvSpPr txBox="1"/>
          <p:nvPr/>
        </p:nvSpPr>
        <p:spPr>
          <a:xfrm>
            <a:off x="8140339" y="2897242"/>
            <a:ext cx="2707538" cy="254935"/>
          </a:xfrm>
          <a:prstGeom prst="rect">
            <a:avLst/>
          </a:prstGeom>
          <a:noFill/>
        </p:spPr>
        <p:txBody>
          <a:bodyPr wrap="square" lIns="0" tIns="0" rIns="0" bIns="0" anchor="t">
            <a:noAutofit/>
          </a:bodyPr>
          <a:lstStyle/>
          <a:p>
            <a:pPr algn="l">
              <a:defRPr sz="1400">
                <a:solidFill>
                  <a:srgbClr val="20409A"/>
                </a:solidFill>
                <a:latin typeface="Source Sans Pro"/>
              </a:defRPr>
            </a:pPr>
            <a:r>
              <a:rPr sz="1400" b="1">
                <a:solidFill>
                  <a:srgbClr val="20409A"/>
                </a:solidFill>
                <a:latin typeface="Source Sans Pro"/>
              </a:rPr>
              <a:t>GENDER EQUITY</a:t>
            </a:r>
          </a:p>
        </p:txBody>
      </p:sp>
      <p:sp>
        <p:nvSpPr>
          <p:cNvPr id="16" name="TextBox 15"/>
          <p:cNvSpPr txBox="1"/>
          <p:nvPr/>
        </p:nvSpPr>
        <p:spPr>
          <a:xfrm>
            <a:off x="8140339" y="3192136"/>
            <a:ext cx="2981930" cy="511427"/>
          </a:xfrm>
          <a:prstGeom prst="rect">
            <a:avLst/>
          </a:prstGeom>
          <a:noFill/>
        </p:spPr>
        <p:txBody>
          <a:bodyPr wrap="square" lIns="0" tIns="0" rIns="0" bIns="0" anchor="t">
            <a:noAutofit/>
          </a:bodyPr>
          <a:lstStyle/>
          <a:p>
            <a:pPr algn="l">
              <a:defRPr sz="1700">
                <a:solidFill>
                  <a:srgbClr val="000000"/>
                </a:solidFill>
                <a:latin typeface="Source Sans Pro"/>
              </a:defRPr>
            </a:pPr>
            <a:r>
              <a:rPr sz="1700" b="0" dirty="0">
                <a:solidFill>
                  <a:srgbClr val="000000"/>
                </a:solidFill>
                <a:latin typeface="Source Sans Pro"/>
              </a:rPr>
              <a:t>Meaningful participation and </a:t>
            </a:r>
            <a:endParaRPr lang="en-US" sz="1700" b="0" dirty="0" smtClean="0">
              <a:solidFill>
                <a:srgbClr val="000000"/>
              </a:solidFill>
              <a:latin typeface="Source Sans Pro"/>
            </a:endParaRPr>
          </a:p>
          <a:p>
            <a:pPr algn="l">
              <a:defRPr sz="1700">
                <a:solidFill>
                  <a:srgbClr val="000000"/>
                </a:solidFill>
                <a:latin typeface="Source Sans Pro"/>
              </a:defRPr>
            </a:pPr>
            <a:r>
              <a:rPr sz="1700" b="0" dirty="0" smtClean="0">
                <a:solidFill>
                  <a:srgbClr val="000000"/>
                </a:solidFill>
                <a:latin typeface="Source Sans Pro"/>
              </a:rPr>
              <a:t>progression </a:t>
            </a:r>
            <a:r>
              <a:rPr sz="1700" b="0" dirty="0">
                <a:solidFill>
                  <a:srgbClr val="000000"/>
                </a:solidFill>
                <a:latin typeface="Source Sans Pro"/>
              </a:rPr>
              <a:t>for women across </a:t>
            </a:r>
            <a:endParaRPr lang="en-US" sz="1700" b="0" dirty="0" smtClean="0">
              <a:solidFill>
                <a:srgbClr val="000000"/>
              </a:solidFill>
              <a:latin typeface="Source Sans Pro"/>
            </a:endParaRPr>
          </a:p>
          <a:p>
            <a:pPr algn="l">
              <a:defRPr sz="1700">
                <a:solidFill>
                  <a:srgbClr val="000000"/>
                </a:solidFill>
                <a:latin typeface="Source Sans Pro"/>
              </a:defRPr>
            </a:pPr>
            <a:r>
              <a:rPr sz="1700" b="0" dirty="0" smtClean="0">
                <a:solidFill>
                  <a:srgbClr val="000000"/>
                </a:solidFill>
                <a:latin typeface="Source Sans Pro"/>
              </a:rPr>
              <a:t>technical</a:t>
            </a:r>
            <a:r>
              <a:rPr sz="1700" b="0" dirty="0">
                <a:solidFill>
                  <a:srgbClr val="000000"/>
                </a:solidFill>
                <a:latin typeface="Source Sans Pro"/>
              </a:rPr>
              <a:t>, enterprise and </a:t>
            </a:r>
            <a:endParaRPr lang="en-US" sz="1700" b="0" dirty="0" smtClean="0">
              <a:solidFill>
                <a:srgbClr val="000000"/>
              </a:solidFill>
              <a:latin typeface="Source Sans Pro"/>
            </a:endParaRPr>
          </a:p>
          <a:p>
            <a:pPr algn="l">
              <a:defRPr sz="1700">
                <a:solidFill>
                  <a:srgbClr val="000000"/>
                </a:solidFill>
                <a:latin typeface="Source Sans Pro"/>
              </a:defRPr>
            </a:pPr>
            <a:r>
              <a:rPr sz="1700" b="0" dirty="0" smtClean="0">
                <a:solidFill>
                  <a:srgbClr val="000000"/>
                </a:solidFill>
                <a:latin typeface="Source Sans Pro"/>
              </a:rPr>
              <a:t>leadership </a:t>
            </a:r>
            <a:r>
              <a:rPr sz="1700" b="0" dirty="0">
                <a:solidFill>
                  <a:srgbClr val="000000"/>
                </a:solidFill>
                <a:latin typeface="Source Sans Pro"/>
              </a:rPr>
              <a:t>pathways.</a:t>
            </a:r>
          </a:p>
        </p:txBody>
      </p:sp>
      <p:sp>
        <p:nvSpPr>
          <p:cNvPr id="17" name="TextBox 16"/>
          <p:cNvSpPr txBox="1"/>
          <p:nvPr/>
        </p:nvSpPr>
        <p:spPr>
          <a:xfrm>
            <a:off x="886220" y="1066654"/>
            <a:ext cx="1645920" cy="262433"/>
          </a:xfrm>
          <a:prstGeom prst="rect">
            <a:avLst/>
          </a:prstGeom>
          <a:noFill/>
        </p:spPr>
        <p:txBody>
          <a:bodyPr wrap="square" lIns="0" tIns="0" rIns="0" bIns="0" anchor="t">
            <a:noAutofit/>
          </a:bodyPr>
          <a:lstStyle/>
          <a:p>
            <a:pPr algn="l">
              <a:defRPr sz="1400">
                <a:solidFill>
                  <a:srgbClr val="20409A"/>
                </a:solidFill>
                <a:latin typeface="Source Sans Pro"/>
              </a:defRPr>
            </a:pPr>
            <a:r>
              <a:rPr lang="en-US" sz="1400" b="1" dirty="0" smtClean="0">
                <a:solidFill>
                  <a:srgbClr val="20409A"/>
                </a:solidFill>
                <a:latin typeface="Source Sans Pro"/>
              </a:rPr>
              <a:t>Knowledge gap</a:t>
            </a:r>
            <a:endParaRPr sz="1400" b="1" dirty="0">
              <a:solidFill>
                <a:srgbClr val="20409A"/>
              </a:solidFill>
              <a:latin typeface="Source Sans Pro"/>
            </a:endParaRPr>
          </a:p>
        </p:txBody>
      </p:sp>
      <p:sp>
        <p:nvSpPr>
          <p:cNvPr id="18" name="TextBox 17"/>
          <p:cNvSpPr txBox="1"/>
          <p:nvPr/>
        </p:nvSpPr>
        <p:spPr>
          <a:xfrm>
            <a:off x="1103098" y="5101953"/>
            <a:ext cx="10748933" cy="575419"/>
          </a:xfrm>
          <a:prstGeom prst="rect">
            <a:avLst/>
          </a:prstGeom>
          <a:noFill/>
        </p:spPr>
        <p:txBody>
          <a:bodyPr wrap="square" lIns="0" tIns="0" rIns="0" bIns="0" anchor="t">
            <a:noAutofit/>
          </a:bodyPr>
          <a:lstStyle/>
          <a:p>
            <a:pPr>
              <a:defRPr sz="2100">
                <a:solidFill>
                  <a:srgbClr val="000000"/>
                </a:solidFill>
                <a:latin typeface="Source Sans Pro"/>
              </a:defRPr>
            </a:pPr>
            <a:r>
              <a:rPr lang="en-GB" sz="1600" b="1" dirty="0">
                <a:latin typeface="Source Sans Pro"/>
              </a:rPr>
              <a:t>Kenya’s </a:t>
            </a:r>
            <a:r>
              <a:rPr lang="en-GB" sz="1600" b="1" dirty="0" smtClean="0">
                <a:latin typeface="Source Sans Pro"/>
              </a:rPr>
              <a:t>renewable energy </a:t>
            </a:r>
            <a:r>
              <a:rPr lang="en-GB" sz="1600" b="1" dirty="0">
                <a:latin typeface="Source Sans Pro"/>
              </a:rPr>
              <a:t>expansion will not automatically deliver a just transition. Domestic industrial </a:t>
            </a:r>
            <a:r>
              <a:rPr lang="en-GB" sz="1600" b="1" dirty="0" smtClean="0">
                <a:latin typeface="Source Sans Pro"/>
              </a:rPr>
              <a:t>upgrading, </a:t>
            </a:r>
            <a:r>
              <a:rPr lang="en-GB" sz="1600" b="1" dirty="0">
                <a:latin typeface="Source Sans Pro"/>
              </a:rPr>
              <a:t>decent work and gender equity must be deliberately pursued together so that Kenyan firms, workers and communities retain more of the benefits.</a:t>
            </a:r>
            <a:endParaRPr sz="1600" b="1" dirty="0">
              <a:latin typeface="Source Sans Pro"/>
            </a:endParaRPr>
          </a:p>
        </p:txBody>
      </p:sp>
      <p:sp>
        <p:nvSpPr>
          <p:cNvPr id="19" name="TextBox 18"/>
          <p:cNvSpPr txBox="1"/>
          <p:nvPr/>
        </p:nvSpPr>
        <p:spPr>
          <a:xfrm>
            <a:off x="845986" y="1513284"/>
            <a:ext cx="10748933" cy="575419"/>
          </a:xfrm>
          <a:prstGeom prst="rect">
            <a:avLst/>
          </a:prstGeom>
          <a:noFill/>
        </p:spPr>
        <p:txBody>
          <a:bodyPr wrap="square" lIns="0" tIns="0" rIns="0" bIns="0" anchor="t">
            <a:noAutofit/>
          </a:bodyPr>
          <a:lstStyle/>
          <a:p>
            <a:pPr>
              <a:defRPr sz="2100">
                <a:solidFill>
                  <a:srgbClr val="000000"/>
                </a:solidFill>
                <a:latin typeface="Source Sans Pro"/>
              </a:defRPr>
            </a:pPr>
            <a:r>
              <a:rPr lang="en-GB" sz="1600" b="1" dirty="0" smtClean="0">
                <a:latin typeface="Source Sans Pro"/>
              </a:rPr>
              <a:t>Understanding </a:t>
            </a:r>
            <a:r>
              <a:rPr lang="en-GB" sz="1600" b="1" dirty="0">
                <a:latin typeface="Source Sans Pro"/>
              </a:rPr>
              <a:t>of how Kenya’s position in solar and wind production networks shapes the benefits retained </a:t>
            </a:r>
            <a:r>
              <a:rPr lang="en-GB" sz="1600" b="1" dirty="0" smtClean="0">
                <a:latin typeface="Source Sans Pro"/>
              </a:rPr>
              <a:t>locally, and </a:t>
            </a:r>
            <a:r>
              <a:rPr lang="en-GB" sz="1600" b="1" dirty="0">
                <a:latin typeface="Source Sans Pro"/>
              </a:rPr>
              <a:t>whether those benefits translate into decent work and gender equity.</a:t>
            </a:r>
            <a:endParaRPr sz="1600" b="1" dirty="0">
              <a:latin typeface="Source Sans Pro"/>
            </a:endParaRPr>
          </a:p>
        </p:txBody>
      </p:sp>
      <p:sp>
        <p:nvSpPr>
          <p:cNvPr id="20" name="TextBox 19"/>
          <p:cNvSpPr txBox="1"/>
          <p:nvPr/>
        </p:nvSpPr>
        <p:spPr>
          <a:xfrm>
            <a:off x="1099917" y="4808645"/>
            <a:ext cx="1645920" cy="262433"/>
          </a:xfrm>
          <a:prstGeom prst="rect">
            <a:avLst/>
          </a:prstGeom>
          <a:noFill/>
        </p:spPr>
        <p:txBody>
          <a:bodyPr wrap="square" lIns="0" tIns="0" rIns="0" bIns="0" anchor="t">
            <a:noAutofit/>
          </a:bodyPr>
          <a:lstStyle/>
          <a:p>
            <a:pPr algn="l">
              <a:defRPr sz="1400">
                <a:solidFill>
                  <a:srgbClr val="20409A"/>
                </a:solidFill>
                <a:latin typeface="Source Sans Pro"/>
              </a:defRPr>
            </a:pPr>
            <a:r>
              <a:rPr sz="1400" b="1" dirty="0">
                <a:solidFill>
                  <a:srgbClr val="20409A"/>
                </a:solidFill>
                <a:latin typeface="Source Sans Pro"/>
              </a:rPr>
              <a:t>Core proposition</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noGrp="1"/>
          </p:cNvSpPr>
          <p:nvPr>
            <p:ph type="title"/>
          </p:nvPr>
        </p:nvSpPr>
        <p:spPr>
          <a:xfrm>
            <a:off x="1133856" y="589788"/>
            <a:ext cx="9784080" cy="960120"/>
          </a:xfrm>
          <a:prstGeom prst="rect">
            <a:avLst/>
          </a:prstGeom>
          <a:noFill/>
        </p:spPr>
        <p:txBody>
          <a:bodyPr wrap="square" lIns="0" tIns="0" rIns="0" bIns="0" anchor="t">
            <a:noAutofit/>
          </a:bodyPr>
          <a:lstStyle/>
          <a:p>
            <a:pPr algn="l">
              <a:defRPr sz="3200">
                <a:solidFill>
                  <a:srgbClr val="20409A"/>
                </a:solidFill>
                <a:latin typeface="Source Sans Pro"/>
              </a:defRPr>
            </a:pPr>
            <a:r>
              <a:rPr lang="en-US" sz="3200" b="1" dirty="0" smtClean="0">
                <a:solidFill>
                  <a:srgbClr val="20409A"/>
                </a:solidFill>
                <a:latin typeface="Source Sans Pro"/>
              </a:rPr>
              <a:t>Methodology</a:t>
            </a:r>
            <a:endParaRPr sz="3200" b="1" dirty="0">
              <a:solidFill>
                <a:srgbClr val="20409A"/>
              </a:solidFill>
              <a:latin typeface="Source Sans Pro"/>
            </a:endParaRPr>
          </a:p>
        </p:txBody>
      </p:sp>
      <p:sp>
        <p:nvSpPr>
          <p:cNvPr id="6" name="TextBox 5"/>
          <p:cNvSpPr txBox="1"/>
          <p:nvPr/>
        </p:nvSpPr>
        <p:spPr>
          <a:xfrm>
            <a:off x="10698480" y="5989320"/>
            <a:ext cx="548640" cy="320040"/>
          </a:xfrm>
          <a:prstGeom prst="rect">
            <a:avLst/>
          </a:prstGeom>
          <a:noFill/>
        </p:spPr>
        <p:txBody>
          <a:bodyPr wrap="square" lIns="0" tIns="0" rIns="0" bIns="0" anchor="t">
            <a:noAutofit/>
          </a:bodyPr>
          <a:lstStyle/>
          <a:p>
            <a:pPr algn="r">
              <a:defRPr sz="1200">
                <a:solidFill>
                  <a:srgbClr val="20409A"/>
                </a:solidFill>
                <a:latin typeface="Source Sans Pro"/>
              </a:defRPr>
            </a:pPr>
            <a:r>
              <a:rPr sz="1200" b="1">
                <a:solidFill>
                  <a:srgbClr val="20409A"/>
                </a:solidFill>
                <a:latin typeface="Source Sans Pro"/>
              </a:rPr>
              <a:t>03</a:t>
            </a:r>
          </a:p>
        </p:txBody>
      </p:sp>
      <p:sp>
        <p:nvSpPr>
          <p:cNvPr id="8" name="TextBox 7"/>
          <p:cNvSpPr txBox="1"/>
          <p:nvPr/>
        </p:nvSpPr>
        <p:spPr>
          <a:xfrm>
            <a:off x="1133856" y="1746738"/>
            <a:ext cx="2008022" cy="254935"/>
          </a:xfrm>
          <a:prstGeom prst="rect">
            <a:avLst/>
          </a:prstGeom>
          <a:noFill/>
        </p:spPr>
        <p:txBody>
          <a:bodyPr wrap="square" lIns="0" tIns="0" rIns="0" bIns="0" anchor="t">
            <a:noAutofit/>
          </a:bodyPr>
          <a:lstStyle/>
          <a:p>
            <a:pPr algn="l">
              <a:defRPr sz="1400">
                <a:solidFill>
                  <a:srgbClr val="20409A"/>
                </a:solidFill>
                <a:latin typeface="Source Sans Pro"/>
              </a:defRPr>
            </a:pPr>
            <a:r>
              <a:rPr sz="1400" b="1" dirty="0" smtClean="0">
                <a:solidFill>
                  <a:srgbClr val="20409A"/>
                </a:solidFill>
                <a:latin typeface="Source Sans Pro"/>
              </a:rPr>
              <a:t>FIRM</a:t>
            </a:r>
            <a:r>
              <a:rPr lang="en-US" sz="1400" b="1" dirty="0" smtClean="0">
                <a:solidFill>
                  <a:srgbClr val="20409A"/>
                </a:solidFill>
                <a:latin typeface="Source Sans Pro"/>
              </a:rPr>
              <a:t> SURVEY OF 700 FIRMS</a:t>
            </a:r>
            <a:endParaRPr sz="1400" b="1" dirty="0">
              <a:solidFill>
                <a:srgbClr val="20409A"/>
              </a:solidFill>
              <a:latin typeface="Source Sans Pro"/>
            </a:endParaRPr>
          </a:p>
        </p:txBody>
      </p:sp>
      <p:sp>
        <p:nvSpPr>
          <p:cNvPr id="9" name="TextBox 8"/>
          <p:cNvSpPr txBox="1"/>
          <p:nvPr/>
        </p:nvSpPr>
        <p:spPr>
          <a:xfrm>
            <a:off x="1132219" y="2285137"/>
            <a:ext cx="2130237" cy="802558"/>
          </a:xfrm>
          <a:prstGeom prst="rect">
            <a:avLst/>
          </a:prstGeom>
          <a:noFill/>
        </p:spPr>
        <p:txBody>
          <a:bodyPr wrap="square" lIns="0" tIns="0" rIns="0" bIns="0" anchor="t">
            <a:noAutofit/>
          </a:bodyPr>
          <a:lstStyle/>
          <a:p>
            <a:pPr algn="l">
              <a:defRPr sz="1400">
                <a:solidFill>
                  <a:srgbClr val="000000"/>
                </a:solidFill>
                <a:latin typeface="Source Sans Pro"/>
              </a:defRPr>
            </a:pPr>
            <a:r>
              <a:rPr sz="1400" b="0" dirty="0">
                <a:solidFill>
                  <a:srgbClr val="000000"/>
                </a:solidFill>
                <a:latin typeface="Source Sans Pro"/>
              </a:rPr>
              <a:t>Structured mixed-methods </a:t>
            </a:r>
            <a:endParaRPr lang="en-US" sz="1400" b="0" dirty="0" smtClean="0">
              <a:solidFill>
                <a:srgbClr val="000000"/>
              </a:solidFill>
              <a:latin typeface="Source Sans Pro"/>
            </a:endParaRPr>
          </a:p>
          <a:p>
            <a:pPr algn="l">
              <a:defRPr sz="1400">
                <a:solidFill>
                  <a:srgbClr val="000000"/>
                </a:solidFill>
                <a:latin typeface="Source Sans Pro"/>
              </a:defRPr>
            </a:pPr>
            <a:r>
              <a:rPr sz="1400" b="0" dirty="0" smtClean="0">
                <a:solidFill>
                  <a:srgbClr val="000000"/>
                </a:solidFill>
                <a:latin typeface="Source Sans Pro"/>
              </a:rPr>
              <a:t>technical </a:t>
            </a:r>
            <a:r>
              <a:rPr sz="1400" b="0" dirty="0">
                <a:solidFill>
                  <a:srgbClr val="000000"/>
                </a:solidFill>
                <a:latin typeface="Source Sans Pro"/>
              </a:rPr>
              <a:t>survey across </a:t>
            </a:r>
            <a:endParaRPr lang="en-US" sz="1400" b="0" dirty="0" smtClean="0">
              <a:solidFill>
                <a:srgbClr val="000000"/>
              </a:solidFill>
              <a:latin typeface="Source Sans Pro"/>
            </a:endParaRPr>
          </a:p>
          <a:p>
            <a:pPr algn="l">
              <a:defRPr sz="1400">
                <a:solidFill>
                  <a:srgbClr val="000000"/>
                </a:solidFill>
                <a:latin typeface="Source Sans Pro"/>
              </a:defRPr>
            </a:pPr>
            <a:r>
              <a:rPr sz="1400" b="0" dirty="0" smtClean="0">
                <a:solidFill>
                  <a:srgbClr val="000000"/>
                </a:solidFill>
                <a:latin typeface="Source Sans Pro"/>
              </a:rPr>
              <a:t>Central</a:t>
            </a:r>
            <a:r>
              <a:rPr sz="1400" b="0" dirty="0">
                <a:solidFill>
                  <a:srgbClr val="000000"/>
                </a:solidFill>
                <a:latin typeface="Source Sans Pro"/>
              </a:rPr>
              <a:t>, Coastal and </a:t>
            </a:r>
            <a:endParaRPr lang="en-US" sz="1400" b="0" dirty="0" smtClean="0">
              <a:solidFill>
                <a:srgbClr val="000000"/>
              </a:solidFill>
              <a:latin typeface="Source Sans Pro"/>
            </a:endParaRPr>
          </a:p>
          <a:p>
            <a:pPr algn="l">
              <a:defRPr sz="1400">
                <a:solidFill>
                  <a:srgbClr val="000000"/>
                </a:solidFill>
                <a:latin typeface="Source Sans Pro"/>
              </a:defRPr>
            </a:pPr>
            <a:r>
              <a:rPr sz="1400" b="0" dirty="0" smtClean="0">
                <a:solidFill>
                  <a:srgbClr val="000000"/>
                </a:solidFill>
                <a:latin typeface="Source Sans Pro"/>
              </a:rPr>
              <a:t>Western </a:t>
            </a:r>
            <a:r>
              <a:rPr sz="1400" b="0" dirty="0">
                <a:solidFill>
                  <a:srgbClr val="000000"/>
                </a:solidFill>
                <a:latin typeface="Source Sans Pro"/>
              </a:rPr>
              <a:t>Kenya.</a:t>
            </a:r>
          </a:p>
        </p:txBody>
      </p:sp>
      <p:sp>
        <p:nvSpPr>
          <p:cNvPr id="11" name="TextBox 10"/>
          <p:cNvSpPr txBox="1"/>
          <p:nvPr/>
        </p:nvSpPr>
        <p:spPr>
          <a:xfrm>
            <a:off x="3602737" y="1746738"/>
            <a:ext cx="2008022" cy="254935"/>
          </a:xfrm>
          <a:prstGeom prst="rect">
            <a:avLst/>
          </a:prstGeom>
          <a:noFill/>
        </p:spPr>
        <p:txBody>
          <a:bodyPr wrap="square" lIns="0" tIns="0" rIns="0" bIns="0" anchor="t">
            <a:noAutofit/>
          </a:bodyPr>
          <a:lstStyle/>
          <a:p>
            <a:pPr algn="l">
              <a:defRPr sz="1400">
                <a:solidFill>
                  <a:srgbClr val="20409A"/>
                </a:solidFill>
                <a:latin typeface="Source Sans Pro"/>
              </a:defRPr>
            </a:pPr>
            <a:r>
              <a:rPr sz="1400" b="1" dirty="0">
                <a:solidFill>
                  <a:srgbClr val="20409A"/>
                </a:solidFill>
                <a:latin typeface="Source Sans Pro"/>
              </a:rPr>
              <a:t>54 INTERVIEWS</a:t>
            </a:r>
          </a:p>
        </p:txBody>
      </p:sp>
      <p:sp>
        <p:nvSpPr>
          <p:cNvPr id="12" name="TextBox 11"/>
          <p:cNvSpPr txBox="1"/>
          <p:nvPr/>
        </p:nvSpPr>
        <p:spPr>
          <a:xfrm>
            <a:off x="3602737" y="2304209"/>
            <a:ext cx="1788317" cy="613276"/>
          </a:xfrm>
          <a:prstGeom prst="rect">
            <a:avLst/>
          </a:prstGeom>
          <a:noFill/>
        </p:spPr>
        <p:txBody>
          <a:bodyPr wrap="square" lIns="0" tIns="0" rIns="0" bIns="0" anchor="t">
            <a:noAutofit/>
          </a:bodyPr>
          <a:lstStyle/>
          <a:p>
            <a:pPr algn="l">
              <a:defRPr sz="1400">
                <a:solidFill>
                  <a:srgbClr val="20409A"/>
                </a:solidFill>
                <a:latin typeface="Source Sans Pro"/>
              </a:defRPr>
            </a:pPr>
            <a:r>
              <a:rPr sz="1400" b="0" dirty="0">
                <a:solidFill>
                  <a:schemeClr val="tx1">
                    <a:lumMod val="95000"/>
                    <a:lumOff val="5000"/>
                  </a:schemeClr>
                </a:solidFill>
                <a:latin typeface="Source Sans Pro"/>
              </a:rPr>
              <a:t>Semi-structured </a:t>
            </a:r>
            <a:r>
              <a:rPr sz="1400" b="0" dirty="0" smtClean="0">
                <a:solidFill>
                  <a:schemeClr val="tx1">
                    <a:lumMod val="95000"/>
                    <a:lumOff val="5000"/>
                  </a:schemeClr>
                </a:solidFill>
                <a:latin typeface="Source Sans Pro"/>
              </a:rPr>
              <a:t>key</a:t>
            </a:r>
            <a:endParaRPr lang="en-US" sz="1400" b="0" dirty="0" smtClean="0">
              <a:solidFill>
                <a:schemeClr val="tx1">
                  <a:lumMod val="95000"/>
                  <a:lumOff val="5000"/>
                </a:schemeClr>
              </a:solidFill>
              <a:latin typeface="Source Sans Pro"/>
            </a:endParaRPr>
          </a:p>
          <a:p>
            <a:pPr algn="l">
              <a:defRPr sz="1400">
                <a:solidFill>
                  <a:srgbClr val="20409A"/>
                </a:solidFill>
                <a:latin typeface="Source Sans Pro"/>
              </a:defRPr>
            </a:pPr>
            <a:r>
              <a:rPr sz="1400" b="0" dirty="0" smtClean="0">
                <a:solidFill>
                  <a:schemeClr val="tx1">
                    <a:lumMod val="95000"/>
                    <a:lumOff val="5000"/>
                  </a:schemeClr>
                </a:solidFill>
                <a:latin typeface="Source Sans Pro"/>
              </a:rPr>
              <a:t> </a:t>
            </a:r>
            <a:r>
              <a:rPr sz="1400" b="0" dirty="0">
                <a:solidFill>
                  <a:schemeClr val="tx1">
                    <a:lumMod val="95000"/>
                    <a:lumOff val="5000"/>
                  </a:schemeClr>
                </a:solidFill>
                <a:latin typeface="Source Sans Pro"/>
              </a:rPr>
              <a:t>informant interviews </a:t>
            </a:r>
            <a:endParaRPr lang="en-US" sz="1400" b="0" dirty="0" smtClean="0">
              <a:solidFill>
                <a:schemeClr val="tx1">
                  <a:lumMod val="95000"/>
                  <a:lumOff val="5000"/>
                </a:schemeClr>
              </a:solidFill>
              <a:latin typeface="Source Sans Pro"/>
            </a:endParaRPr>
          </a:p>
        </p:txBody>
      </p:sp>
      <p:sp>
        <p:nvSpPr>
          <p:cNvPr id="14" name="TextBox 13"/>
          <p:cNvSpPr txBox="1"/>
          <p:nvPr/>
        </p:nvSpPr>
        <p:spPr>
          <a:xfrm>
            <a:off x="6071615" y="1668302"/>
            <a:ext cx="2061269" cy="254935"/>
          </a:xfrm>
          <a:prstGeom prst="rect">
            <a:avLst/>
          </a:prstGeom>
          <a:noFill/>
        </p:spPr>
        <p:txBody>
          <a:bodyPr wrap="square" lIns="0" tIns="0" rIns="0" bIns="0" anchor="t">
            <a:noAutofit/>
          </a:bodyPr>
          <a:lstStyle/>
          <a:p>
            <a:pPr algn="l">
              <a:defRPr sz="1400">
                <a:solidFill>
                  <a:srgbClr val="20409A"/>
                </a:solidFill>
                <a:latin typeface="Source Sans Pro"/>
              </a:defRPr>
            </a:pPr>
            <a:r>
              <a:rPr lang="en-US" sz="1400" b="1" dirty="0" smtClean="0">
                <a:solidFill>
                  <a:srgbClr val="20409A"/>
                </a:solidFill>
                <a:latin typeface="Source Sans Pro"/>
              </a:rPr>
              <a:t>SURVEY OF 5 MANUFACTURING </a:t>
            </a:r>
            <a:r>
              <a:rPr sz="1400" b="1" dirty="0" smtClean="0">
                <a:solidFill>
                  <a:srgbClr val="20409A"/>
                </a:solidFill>
                <a:latin typeface="Source Sans Pro"/>
              </a:rPr>
              <a:t>FIRM</a:t>
            </a:r>
            <a:r>
              <a:rPr lang="en-US" sz="1400" b="1" dirty="0" smtClean="0">
                <a:solidFill>
                  <a:srgbClr val="20409A"/>
                </a:solidFill>
                <a:latin typeface="Source Sans Pro"/>
              </a:rPr>
              <a:t>S</a:t>
            </a:r>
            <a:endParaRPr sz="1400" b="1" dirty="0">
              <a:solidFill>
                <a:srgbClr val="20409A"/>
              </a:solidFill>
              <a:latin typeface="Source Sans Pro"/>
            </a:endParaRPr>
          </a:p>
        </p:txBody>
      </p:sp>
      <p:sp>
        <p:nvSpPr>
          <p:cNvPr id="15" name="TextBox 14"/>
          <p:cNvSpPr txBox="1"/>
          <p:nvPr/>
        </p:nvSpPr>
        <p:spPr>
          <a:xfrm>
            <a:off x="6071616" y="2285137"/>
            <a:ext cx="1929702" cy="802558"/>
          </a:xfrm>
          <a:prstGeom prst="rect">
            <a:avLst/>
          </a:prstGeom>
          <a:noFill/>
        </p:spPr>
        <p:txBody>
          <a:bodyPr wrap="square" lIns="0" tIns="0" rIns="0" bIns="0" anchor="t">
            <a:noAutofit/>
          </a:bodyPr>
          <a:lstStyle/>
          <a:p>
            <a:pPr algn="l">
              <a:defRPr sz="1400">
                <a:solidFill>
                  <a:srgbClr val="000000"/>
                </a:solidFill>
                <a:latin typeface="Source Sans Pro"/>
              </a:defRPr>
            </a:pPr>
            <a:r>
              <a:rPr sz="1400" b="0" dirty="0" smtClean="0">
                <a:solidFill>
                  <a:srgbClr val="000000"/>
                </a:solidFill>
                <a:latin typeface="Source Sans Pro"/>
              </a:rPr>
              <a:t>Manufacturing-focused</a:t>
            </a:r>
            <a:endParaRPr lang="en-US" sz="1400" b="0" dirty="0" smtClean="0">
              <a:solidFill>
                <a:srgbClr val="000000"/>
              </a:solidFill>
              <a:latin typeface="Source Sans Pro"/>
            </a:endParaRPr>
          </a:p>
          <a:p>
            <a:pPr algn="l">
              <a:defRPr sz="1400">
                <a:solidFill>
                  <a:srgbClr val="000000"/>
                </a:solidFill>
                <a:latin typeface="Source Sans Pro"/>
              </a:defRPr>
            </a:pPr>
            <a:r>
              <a:rPr sz="1400" b="0" dirty="0" smtClean="0">
                <a:solidFill>
                  <a:srgbClr val="000000"/>
                </a:solidFill>
                <a:latin typeface="Source Sans Pro"/>
              </a:rPr>
              <a:t>survey </a:t>
            </a:r>
            <a:r>
              <a:rPr sz="1400" b="0" dirty="0">
                <a:solidFill>
                  <a:srgbClr val="000000"/>
                </a:solidFill>
                <a:latin typeface="Source Sans Pro"/>
              </a:rPr>
              <a:t>on production, </a:t>
            </a:r>
            <a:endParaRPr lang="en-US" sz="1400" b="0" dirty="0" smtClean="0">
              <a:solidFill>
                <a:srgbClr val="000000"/>
              </a:solidFill>
              <a:latin typeface="Source Sans Pro"/>
            </a:endParaRPr>
          </a:p>
          <a:p>
            <a:pPr algn="l">
              <a:defRPr sz="1400">
                <a:solidFill>
                  <a:srgbClr val="000000"/>
                </a:solidFill>
                <a:latin typeface="Source Sans Pro"/>
              </a:defRPr>
            </a:pPr>
            <a:r>
              <a:rPr sz="1400" b="0" dirty="0" smtClean="0">
                <a:solidFill>
                  <a:srgbClr val="000000"/>
                </a:solidFill>
                <a:latin typeface="Source Sans Pro"/>
              </a:rPr>
              <a:t>finance</a:t>
            </a:r>
            <a:r>
              <a:rPr sz="1400" b="0" dirty="0">
                <a:solidFill>
                  <a:srgbClr val="000000"/>
                </a:solidFill>
                <a:latin typeface="Source Sans Pro"/>
              </a:rPr>
              <a:t>, technology and </a:t>
            </a:r>
            <a:endParaRPr lang="en-US" sz="1400" b="0" dirty="0" smtClean="0">
              <a:solidFill>
                <a:srgbClr val="000000"/>
              </a:solidFill>
              <a:latin typeface="Source Sans Pro"/>
            </a:endParaRPr>
          </a:p>
          <a:p>
            <a:pPr algn="l">
              <a:defRPr sz="1400">
                <a:solidFill>
                  <a:srgbClr val="000000"/>
                </a:solidFill>
                <a:latin typeface="Source Sans Pro"/>
              </a:defRPr>
            </a:pPr>
            <a:r>
              <a:rPr sz="1400" b="0" dirty="0" smtClean="0">
                <a:solidFill>
                  <a:srgbClr val="000000"/>
                </a:solidFill>
                <a:latin typeface="Source Sans Pro"/>
              </a:rPr>
              <a:t>employment</a:t>
            </a:r>
            <a:r>
              <a:rPr sz="1400" b="0" dirty="0">
                <a:solidFill>
                  <a:srgbClr val="000000"/>
                </a:solidFill>
                <a:latin typeface="Source Sans Pro"/>
              </a:rPr>
              <a:t>.</a:t>
            </a:r>
          </a:p>
        </p:txBody>
      </p:sp>
      <p:sp>
        <p:nvSpPr>
          <p:cNvPr id="17" name="TextBox 16"/>
          <p:cNvSpPr txBox="1"/>
          <p:nvPr/>
        </p:nvSpPr>
        <p:spPr>
          <a:xfrm>
            <a:off x="8540495" y="1668302"/>
            <a:ext cx="2008022" cy="254935"/>
          </a:xfrm>
          <a:prstGeom prst="rect">
            <a:avLst/>
          </a:prstGeom>
          <a:noFill/>
        </p:spPr>
        <p:txBody>
          <a:bodyPr wrap="square" lIns="0" tIns="0" rIns="0" bIns="0" anchor="t">
            <a:noAutofit/>
          </a:bodyPr>
          <a:lstStyle/>
          <a:p>
            <a:pPr algn="l">
              <a:defRPr sz="1400">
                <a:solidFill>
                  <a:srgbClr val="20409A"/>
                </a:solidFill>
                <a:latin typeface="Source Sans Pro"/>
              </a:defRPr>
            </a:pPr>
            <a:r>
              <a:rPr lang="en-US" sz="1400" b="1" dirty="0" smtClean="0">
                <a:solidFill>
                  <a:srgbClr val="20409A"/>
                </a:solidFill>
                <a:latin typeface="Source Sans Pro"/>
              </a:rPr>
              <a:t>1 FOCUS GROUP DISCUSSION</a:t>
            </a:r>
            <a:endParaRPr sz="1400" b="1" dirty="0">
              <a:solidFill>
                <a:srgbClr val="20409A"/>
              </a:solidFill>
              <a:latin typeface="Source Sans Pro"/>
            </a:endParaRPr>
          </a:p>
        </p:txBody>
      </p:sp>
      <p:sp>
        <p:nvSpPr>
          <p:cNvPr id="18" name="TextBox 17"/>
          <p:cNvSpPr txBox="1"/>
          <p:nvPr/>
        </p:nvSpPr>
        <p:spPr>
          <a:xfrm>
            <a:off x="8540497" y="2285137"/>
            <a:ext cx="2112925" cy="613276"/>
          </a:xfrm>
          <a:prstGeom prst="rect">
            <a:avLst/>
          </a:prstGeom>
          <a:noFill/>
        </p:spPr>
        <p:txBody>
          <a:bodyPr wrap="square" lIns="0" tIns="0" rIns="0" bIns="0" anchor="t">
            <a:noAutofit/>
          </a:bodyPr>
          <a:lstStyle/>
          <a:p>
            <a:pPr algn="l">
              <a:defRPr sz="1400">
                <a:solidFill>
                  <a:srgbClr val="000000"/>
                </a:solidFill>
                <a:latin typeface="Source Sans Pro"/>
              </a:defRPr>
            </a:pPr>
            <a:r>
              <a:rPr lang="en-US" sz="1400" b="0" dirty="0" smtClean="0">
                <a:solidFill>
                  <a:srgbClr val="000000"/>
                </a:solidFill>
                <a:latin typeface="Source Sans Pro"/>
              </a:rPr>
              <a:t>1 Focus group discussion consisting of labour representatives in the energy sector</a:t>
            </a:r>
            <a:endParaRPr sz="1400" b="0" dirty="0">
              <a:solidFill>
                <a:srgbClr val="000000"/>
              </a:solidFill>
              <a:latin typeface="Source Sans Pro"/>
            </a:endParaRPr>
          </a:p>
        </p:txBody>
      </p:sp>
      <p:sp>
        <p:nvSpPr>
          <p:cNvPr id="19" name="TextBox 18"/>
          <p:cNvSpPr txBox="1"/>
          <p:nvPr/>
        </p:nvSpPr>
        <p:spPr>
          <a:xfrm>
            <a:off x="1252728" y="3685031"/>
            <a:ext cx="1645920" cy="262433"/>
          </a:xfrm>
          <a:prstGeom prst="rect">
            <a:avLst/>
          </a:prstGeom>
          <a:noFill/>
        </p:spPr>
        <p:txBody>
          <a:bodyPr wrap="square" lIns="0" tIns="0" rIns="0" bIns="0" anchor="t">
            <a:noAutofit/>
          </a:bodyPr>
          <a:lstStyle/>
          <a:p>
            <a:pPr algn="l">
              <a:defRPr sz="1400">
                <a:solidFill>
                  <a:srgbClr val="20409A"/>
                </a:solidFill>
                <a:latin typeface="Source Sans Pro"/>
              </a:defRPr>
            </a:pPr>
            <a:r>
              <a:rPr sz="1400" b="1">
                <a:solidFill>
                  <a:srgbClr val="20409A"/>
                </a:solidFill>
                <a:latin typeface="Source Sans Pro"/>
              </a:rPr>
              <a:t>Study scope</a:t>
            </a:r>
          </a:p>
        </p:txBody>
      </p:sp>
      <p:sp>
        <p:nvSpPr>
          <p:cNvPr id="20" name="TextBox 19"/>
          <p:cNvSpPr txBox="1"/>
          <p:nvPr/>
        </p:nvSpPr>
        <p:spPr>
          <a:xfrm>
            <a:off x="1293876" y="3959352"/>
            <a:ext cx="9464040" cy="1462126"/>
          </a:xfrm>
          <a:prstGeom prst="rect">
            <a:avLst/>
          </a:prstGeom>
          <a:noFill/>
        </p:spPr>
        <p:txBody>
          <a:bodyPr wrap="square" lIns="0" tIns="0" rIns="0" bIns="0">
            <a:noAutofit/>
          </a:bodyPr>
          <a:lstStyle/>
          <a:p>
            <a:pPr>
              <a:spcAft>
                <a:spcPts val="700"/>
              </a:spcAft>
              <a:defRPr sz="1600">
                <a:solidFill>
                  <a:srgbClr val="000000"/>
                </a:solidFill>
                <a:latin typeface="Source Sans Pro"/>
              </a:defRPr>
            </a:pPr>
            <a:r>
              <a:rPr sz="1600" dirty="0">
                <a:solidFill>
                  <a:srgbClr val="000000"/>
                </a:solidFill>
                <a:latin typeface="Source Sans Pro"/>
              </a:rPr>
              <a:t>• Solar and wind </a:t>
            </a:r>
            <a:r>
              <a:rPr sz="1600" dirty="0" smtClean="0">
                <a:solidFill>
                  <a:srgbClr val="000000"/>
                </a:solidFill>
                <a:latin typeface="Source Sans Pro"/>
              </a:rPr>
              <a:t>renewable</a:t>
            </a:r>
            <a:r>
              <a:rPr lang="en-US" sz="1600" dirty="0" smtClean="0">
                <a:solidFill>
                  <a:srgbClr val="000000"/>
                </a:solidFill>
                <a:latin typeface="Source Sans Pro"/>
              </a:rPr>
              <a:t> </a:t>
            </a:r>
            <a:r>
              <a:rPr sz="1600" dirty="0" smtClean="0">
                <a:solidFill>
                  <a:srgbClr val="000000"/>
                </a:solidFill>
                <a:latin typeface="Source Sans Pro"/>
              </a:rPr>
              <a:t>energy </a:t>
            </a:r>
            <a:r>
              <a:rPr lang="en-US" sz="1600" dirty="0" smtClean="0">
                <a:solidFill>
                  <a:srgbClr val="000000"/>
                </a:solidFill>
                <a:latin typeface="Source Sans Pro"/>
              </a:rPr>
              <a:t>production networks</a:t>
            </a:r>
          </a:p>
          <a:p>
            <a:pPr>
              <a:spcAft>
                <a:spcPts val="700"/>
              </a:spcAft>
              <a:defRPr sz="1600">
                <a:solidFill>
                  <a:srgbClr val="000000"/>
                </a:solidFill>
                <a:latin typeface="Source Sans Pro"/>
              </a:defRPr>
            </a:pPr>
            <a:r>
              <a:rPr lang="en-GB" sz="1600" dirty="0">
                <a:solidFill>
                  <a:srgbClr val="000000"/>
                </a:solidFill>
                <a:latin typeface="Source Sans Pro"/>
              </a:rPr>
              <a:t>• Actors shaping outcomes: firms, government, global actors, finance, workers and </a:t>
            </a:r>
            <a:r>
              <a:rPr lang="en-GB" sz="1600" dirty="0" smtClean="0">
                <a:solidFill>
                  <a:srgbClr val="000000"/>
                </a:solidFill>
                <a:latin typeface="Source Sans Pro"/>
              </a:rPr>
              <a:t>communities</a:t>
            </a:r>
            <a:endParaRPr sz="1600" dirty="0">
              <a:solidFill>
                <a:srgbClr val="000000"/>
              </a:solidFill>
              <a:latin typeface="Source Sans Pro"/>
            </a:endParaRPr>
          </a:p>
          <a:p>
            <a:pPr>
              <a:spcAft>
                <a:spcPts val="700"/>
              </a:spcAft>
              <a:defRPr sz="1600">
                <a:solidFill>
                  <a:srgbClr val="000000"/>
                </a:solidFill>
                <a:latin typeface="Source Sans Pro"/>
              </a:defRPr>
            </a:pPr>
            <a:r>
              <a:rPr sz="1600" dirty="0">
                <a:solidFill>
                  <a:srgbClr val="000000"/>
                </a:solidFill>
                <a:latin typeface="Source Sans Pro"/>
              </a:rPr>
              <a:t>• Localisation and value capture</a:t>
            </a:r>
          </a:p>
          <a:p>
            <a:pPr>
              <a:spcAft>
                <a:spcPts val="700"/>
              </a:spcAft>
              <a:defRPr sz="1600">
                <a:solidFill>
                  <a:srgbClr val="000000"/>
                </a:solidFill>
                <a:latin typeface="Source Sans Pro"/>
              </a:defRPr>
            </a:pPr>
            <a:r>
              <a:rPr sz="1600" dirty="0">
                <a:solidFill>
                  <a:srgbClr val="000000"/>
                </a:solidFill>
                <a:latin typeface="Source Sans Pro"/>
              </a:rPr>
              <a:t>• Employment quality, social protection and worker voice</a:t>
            </a:r>
          </a:p>
          <a:p>
            <a:pPr>
              <a:spcAft>
                <a:spcPts val="700"/>
              </a:spcAft>
              <a:defRPr sz="1600">
                <a:solidFill>
                  <a:srgbClr val="000000"/>
                </a:solidFill>
                <a:latin typeface="Source Sans Pro"/>
              </a:defRPr>
            </a:pPr>
            <a:r>
              <a:rPr sz="1600" dirty="0">
                <a:solidFill>
                  <a:srgbClr val="000000"/>
                </a:solidFill>
                <a:latin typeface="Source Sans Pro"/>
              </a:rPr>
              <a:t>• Gender participation, care responsibilities and enterprise </a:t>
            </a:r>
            <a:r>
              <a:rPr sz="1600" dirty="0" smtClean="0">
                <a:solidFill>
                  <a:srgbClr val="000000"/>
                </a:solidFill>
                <a:latin typeface="Source Sans Pro"/>
              </a:rPr>
              <a:t>pathways</a:t>
            </a:r>
            <a:endParaRPr sz="1600" dirty="0">
              <a:solidFill>
                <a:srgbClr val="000000"/>
              </a:solidFill>
              <a:latin typeface="Source Sans Pro"/>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Localisation and global production networks">
            <a:extLst>
              <a:ext uri="{FF2B5EF4-FFF2-40B4-BE49-F238E27FC236}">
                <a16:creationId xmlns:a16="http://schemas.microsoft.com/office/drawing/2014/main" id="{2D49E0A2-FC5C-4B26-863C-A656A9375363}"/>
              </a:ext>
            </a:extLst>
          </p:cNvPr>
          <p:cNvSpPr>
            <a:spLocks noGrp="1"/>
          </p:cNvSpPr>
          <p:nvPr/>
        </p:nvSpPr>
        <p:spPr>
          <a:xfrm>
            <a:off x="1190625" y="428625"/>
            <a:ext cx="9810750" cy="647700"/>
          </a:xfrm>
          <a:prstGeom prst="rect">
            <a:avLst/>
          </a:prstGeom>
          <a:noFill/>
          <a:ln w="0">
            <a:noFill/>
          </a:ln>
        </p:spPr>
        <p:txBody>
          <a:bodyPr wrap="square" lIns="0" tIns="0" rIns="0" bIns="0" anchor="t">
            <a:noAutofit/>
          </a:bodyPr>
          <a:lstStyle/>
          <a:p>
            <a:pPr algn="l">
              <a:defRPr sz="3200" b="1">
                <a:solidFill>
                  <a:srgbClr val="20409A"/>
                </a:solidFill>
                <a:latin typeface="Source Sans Pro"/>
                <a:ea typeface="Source Sans Pro"/>
                <a:cs typeface="Source Sans Pro"/>
              </a:defRPr>
            </a:pPr>
            <a:r>
              <a:rPr sz="3200" b="1" dirty="0">
                <a:solidFill>
                  <a:srgbClr val="20409A"/>
                </a:solidFill>
                <a:latin typeface="Source Sans Pro"/>
                <a:ea typeface="Source Sans Pro"/>
                <a:cs typeface="Source Sans Pro"/>
              </a:rPr>
              <a:t>Localisation and </a:t>
            </a:r>
            <a:r>
              <a:rPr lang="en-US" sz="3200" b="1" dirty="0" smtClean="0">
                <a:solidFill>
                  <a:srgbClr val="20409A"/>
                </a:solidFill>
                <a:latin typeface="Source Sans Pro"/>
                <a:ea typeface="Source Sans Pro"/>
                <a:cs typeface="Source Sans Pro"/>
              </a:rPr>
              <a:t>g</a:t>
            </a:r>
            <a:r>
              <a:rPr sz="3200" b="1" dirty="0" smtClean="0">
                <a:solidFill>
                  <a:srgbClr val="20409A"/>
                </a:solidFill>
                <a:latin typeface="Source Sans Pro"/>
                <a:ea typeface="Source Sans Pro"/>
                <a:cs typeface="Source Sans Pro"/>
              </a:rPr>
              <a:t>lobal </a:t>
            </a:r>
            <a:r>
              <a:rPr sz="3200" b="1" dirty="0">
                <a:solidFill>
                  <a:srgbClr val="20409A"/>
                </a:solidFill>
                <a:latin typeface="Source Sans Pro"/>
                <a:ea typeface="Source Sans Pro"/>
                <a:cs typeface="Source Sans Pro"/>
              </a:rPr>
              <a:t>production networks</a:t>
            </a:r>
          </a:p>
        </p:txBody>
      </p:sp>
      <p:sp>
        <p:nvSpPr>
          <p:cNvPr id="2" name="A global production network links the actors who design, finance,">
            <a:extLst>
              <a:ext uri="{FF2B5EF4-FFF2-40B4-BE49-F238E27FC236}">
                <a16:creationId xmlns:a16="http://schemas.microsoft.com/office/drawing/2014/main" id="{AA205AAA-6AF6-4C81-867B-BE383EF81A57}"/>
              </a:ext>
            </a:extLst>
          </p:cNvPr>
          <p:cNvSpPr>
            <a:spLocks noGrp="1"/>
          </p:cNvSpPr>
          <p:nvPr/>
        </p:nvSpPr>
        <p:spPr>
          <a:xfrm>
            <a:off x="1190625" y="1004112"/>
            <a:ext cx="9810750" cy="485775"/>
          </a:xfrm>
          <a:prstGeom prst="rect">
            <a:avLst/>
          </a:prstGeom>
          <a:noFill/>
          <a:ln w="0">
            <a:noFill/>
          </a:ln>
        </p:spPr>
        <p:txBody>
          <a:bodyPr wrap="square" lIns="0" tIns="0" rIns="0" bIns="0" anchor="t">
            <a:noAutofit/>
          </a:bodyPr>
          <a:lstStyle/>
          <a:p>
            <a:pPr>
              <a:defRPr sz="1800" b="0">
                <a:solidFill>
                  <a:srgbClr val="37335B"/>
                </a:solidFill>
                <a:latin typeface="Source Sans Pro"/>
                <a:ea typeface="Source Sans Pro"/>
                <a:cs typeface="Source Sans Pro"/>
              </a:defRPr>
            </a:pPr>
            <a:r>
              <a:rPr lang="en-GB" dirty="0">
                <a:solidFill>
                  <a:srgbClr val="37335B"/>
                </a:solidFill>
                <a:latin typeface="Source Sans Pro"/>
                <a:ea typeface="Source Sans Pro"/>
                <a:cs typeface="Source Sans Pro"/>
              </a:rPr>
              <a:t>Global production networks are cross-border networks of firms, institutions and interconnected activities through which goods and services are produced, distributed and consumed</a:t>
            </a:r>
            <a:endParaRPr sz="1800" b="0" dirty="0">
              <a:solidFill>
                <a:srgbClr val="37335B"/>
              </a:solidFill>
              <a:latin typeface="Source Sans Pro"/>
              <a:ea typeface="Source Sans Pro"/>
              <a:cs typeface="Source Sans Pro"/>
            </a:endParaRPr>
          </a:p>
        </p:txBody>
      </p:sp>
      <p:sp>
        <p:nvSpPr>
          <p:cNvPr id="22" name="Supplier and technology partnerships can support learning and dee">
            <a:extLst>
              <a:ext uri="{FF2B5EF4-FFF2-40B4-BE49-F238E27FC236}">
                <a16:creationId xmlns:a16="http://schemas.microsoft.com/office/drawing/2014/main" id="{33AF3F3A-95F5-416A-A20A-F3635162934E}"/>
              </a:ext>
            </a:extLst>
          </p:cNvPr>
          <p:cNvSpPr>
            <a:spLocks noGrp="1"/>
          </p:cNvSpPr>
          <p:nvPr/>
        </p:nvSpPr>
        <p:spPr>
          <a:xfrm>
            <a:off x="992140" y="1917288"/>
            <a:ext cx="8324850" cy="485775"/>
          </a:xfrm>
          <a:prstGeom prst="rect">
            <a:avLst/>
          </a:prstGeom>
          <a:noFill/>
          <a:ln w="0">
            <a:noFill/>
          </a:ln>
        </p:spPr>
        <p:txBody>
          <a:bodyPr wrap="square" lIns="0" tIns="0" rIns="0" bIns="0" anchor="t">
            <a:noAutofit/>
          </a:bodyPr>
          <a:lstStyle/>
          <a:p>
            <a:pPr algn="l">
              <a:defRPr sz="1600" b="1">
                <a:solidFill>
                  <a:srgbClr val="20409A"/>
                </a:solidFill>
                <a:latin typeface="Source Sans Pro"/>
                <a:ea typeface="Source Sans Pro"/>
                <a:cs typeface="Source Sans Pro"/>
              </a:defRPr>
            </a:pPr>
            <a:r>
              <a:rPr sz="1600" b="1" dirty="0" smtClean="0">
                <a:solidFill>
                  <a:srgbClr val="20409A"/>
                </a:solidFill>
                <a:latin typeface="Source Sans Pro"/>
                <a:ea typeface="Source Sans Pro"/>
                <a:cs typeface="Source Sans Pro"/>
              </a:rPr>
              <a:t>S</a:t>
            </a:r>
            <a:r>
              <a:rPr lang="en-US" sz="1600" b="1" dirty="0" smtClean="0">
                <a:solidFill>
                  <a:srgbClr val="20409A"/>
                </a:solidFill>
                <a:latin typeface="Source Sans Pro"/>
                <a:ea typeface="Source Sans Pro"/>
                <a:cs typeface="Source Sans Pro"/>
              </a:rPr>
              <a:t>olar Production Network</a:t>
            </a:r>
            <a:endParaRPr sz="1600" b="1" dirty="0">
              <a:solidFill>
                <a:srgbClr val="20409A"/>
              </a:solidFill>
              <a:latin typeface="Source Sans Pro"/>
              <a:ea typeface="Source Sans Pro"/>
              <a:cs typeface="Source Sans Pro"/>
            </a:endParaRPr>
          </a:p>
        </p:txBody>
      </p:sp>
      <p:sp>
        <p:nvSpPr>
          <p:cNvPr id="23" name="Andega et al. (2026a), §§2–3 and 5–6; Onyango et al. (2026b), §§2">
            <a:extLst>
              <a:ext uri="{FF2B5EF4-FFF2-40B4-BE49-F238E27FC236}">
                <a16:creationId xmlns:a16="http://schemas.microsoft.com/office/drawing/2014/main" id="{C96DA161-BEDB-49CA-84B0-C882F002EF03}"/>
              </a:ext>
            </a:extLst>
          </p:cNvPr>
          <p:cNvSpPr>
            <a:spLocks noGrp="1"/>
          </p:cNvSpPr>
          <p:nvPr/>
        </p:nvSpPr>
        <p:spPr>
          <a:xfrm>
            <a:off x="1533525" y="6477000"/>
            <a:ext cx="9877425" cy="276225"/>
          </a:xfrm>
          <a:prstGeom prst="rect">
            <a:avLst/>
          </a:prstGeom>
          <a:noFill/>
          <a:ln w="0">
            <a:noFill/>
          </a:ln>
        </p:spPr>
        <p:txBody>
          <a:bodyPr wrap="square" lIns="0" tIns="0" rIns="0" bIns="0" anchor="t">
            <a:noAutofit/>
          </a:bodyPr>
          <a:lstStyle/>
          <a:p>
            <a:pPr>
              <a:defRPr sz="930" b="0">
                <a:solidFill>
                  <a:srgbClr val="37335B"/>
                </a:solidFill>
                <a:latin typeface="Source Sans Pro"/>
                <a:ea typeface="Source Sans Pro"/>
                <a:cs typeface="Source Sans Pro"/>
              </a:defRPr>
            </a:pPr>
            <a:r>
              <a:rPr lang="en-US" sz="930" dirty="0" smtClean="0"/>
              <a:t>Henderson </a:t>
            </a:r>
            <a:r>
              <a:rPr lang="en-US" sz="930" dirty="0"/>
              <a:t>et al., </a:t>
            </a:r>
            <a:r>
              <a:rPr lang="en-US" sz="930" dirty="0" smtClean="0"/>
              <a:t>(2002); </a:t>
            </a:r>
            <a:r>
              <a:rPr sz="930" b="0" dirty="0" smtClean="0">
                <a:solidFill>
                  <a:srgbClr val="37335B"/>
                </a:solidFill>
                <a:latin typeface="Source Sans Pro"/>
                <a:ea typeface="Source Sans Pro"/>
                <a:cs typeface="Source Sans Pro"/>
              </a:rPr>
              <a:t>Andega </a:t>
            </a:r>
            <a:r>
              <a:rPr sz="930" b="0" dirty="0">
                <a:solidFill>
                  <a:srgbClr val="37335B"/>
                </a:solidFill>
                <a:latin typeface="Source Sans Pro"/>
                <a:ea typeface="Source Sans Pro"/>
                <a:cs typeface="Source Sans Pro"/>
              </a:rPr>
              <a:t>et al. (2026a</a:t>
            </a:r>
            <a:r>
              <a:rPr sz="930" b="0" dirty="0" smtClean="0">
                <a:solidFill>
                  <a:srgbClr val="37335B"/>
                </a:solidFill>
                <a:latin typeface="Source Sans Pro"/>
                <a:ea typeface="Source Sans Pro"/>
                <a:cs typeface="Source Sans Pro"/>
              </a:rPr>
              <a:t>)</a:t>
            </a:r>
            <a:endParaRPr sz="930" b="0" dirty="0">
              <a:solidFill>
                <a:srgbClr val="37335B"/>
              </a:solidFill>
              <a:latin typeface="Source Sans Pro"/>
              <a:ea typeface="Source Sans Pro"/>
              <a:cs typeface="Source Sans Pro"/>
            </a:endParaRPr>
          </a:p>
        </p:txBody>
      </p:sp>
      <p:sp>
        <p:nvSpPr>
          <p:cNvPr id="29" name="Rounded Rectangle 28"/>
          <p:cNvSpPr/>
          <p:nvPr/>
        </p:nvSpPr>
        <p:spPr>
          <a:xfrm>
            <a:off x="3543258" y="2395919"/>
            <a:ext cx="5486400" cy="438912"/>
          </a:xfrm>
          <a:prstGeom prst="roundRect">
            <a:avLst>
              <a:gd name="adj" fmla="val 8000"/>
            </a:avLst>
          </a:prstGeom>
          <a:solidFill>
            <a:srgbClr val="ECEAF0"/>
          </a:solidFill>
          <a:ln w="10160" cap="flat" cmpd="sng" algn="ctr">
            <a:solidFill>
              <a:srgbClr val="2547B5"/>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30" name="TextBox 29"/>
          <p:cNvSpPr txBox="1"/>
          <p:nvPr/>
        </p:nvSpPr>
        <p:spPr>
          <a:xfrm>
            <a:off x="3680418" y="2501075"/>
            <a:ext cx="5212080" cy="196977"/>
          </a:xfrm>
          <a:prstGeom prst="rect">
            <a:avLst/>
          </a:prstGeom>
          <a:noFill/>
        </p:spPr>
        <p:txBody>
          <a:bodyPr wrap="square" lIns="0" tIns="0" rIns="0" bIns="0">
            <a:spAutoFit/>
          </a:bodyPr>
          <a:lstStyle/>
          <a:p>
            <a:pPr defTabSz="457200">
              <a:spcAft>
                <a:spcPts val="400"/>
              </a:spcAft>
              <a:defRPr sz="1280" b="1">
                <a:solidFill>
                  <a:srgbClr val="2547B5"/>
                </a:solidFill>
                <a:latin typeface="Arial"/>
              </a:defRPr>
            </a:pPr>
            <a:r>
              <a:rPr sz="1280" b="1" dirty="0">
                <a:solidFill>
                  <a:srgbClr val="2547B5"/>
                </a:solidFill>
                <a:latin typeface="Arial"/>
              </a:rPr>
              <a:t>Financiers </a:t>
            </a:r>
            <a:r>
              <a:rPr sz="1280" b="1" dirty="0" smtClean="0">
                <a:solidFill>
                  <a:srgbClr val="2547B5"/>
                </a:solidFill>
                <a:latin typeface="Arial"/>
              </a:rPr>
              <a:t>shape </a:t>
            </a:r>
            <a:r>
              <a:rPr sz="1280" b="1" dirty="0">
                <a:solidFill>
                  <a:srgbClr val="2547B5"/>
                </a:solidFill>
                <a:latin typeface="Arial"/>
              </a:rPr>
              <a:t>capital access and procurement</a:t>
            </a:r>
          </a:p>
        </p:txBody>
      </p:sp>
      <p:cxnSp>
        <p:nvCxnSpPr>
          <p:cNvPr id="31" name="Connector 9"/>
          <p:cNvCxnSpPr/>
          <p:nvPr/>
        </p:nvCxnSpPr>
        <p:spPr>
          <a:xfrm>
            <a:off x="6286458" y="2834831"/>
            <a:ext cx="0" cy="128016"/>
          </a:xfrm>
          <a:prstGeom prst="line">
            <a:avLst/>
          </a:prstGeom>
          <a:noFill/>
          <a:ln w="13970" cap="flat" cmpd="sng" algn="ctr">
            <a:solidFill>
              <a:srgbClr val="85859B"/>
            </a:solidFill>
            <a:prstDash val="dash"/>
          </a:ln>
          <a:effectLst/>
        </p:spPr>
      </p:cxnSp>
      <p:cxnSp>
        <p:nvCxnSpPr>
          <p:cNvPr id="32" name="Connector 10"/>
          <p:cNvCxnSpPr/>
          <p:nvPr/>
        </p:nvCxnSpPr>
        <p:spPr>
          <a:xfrm>
            <a:off x="2830026" y="2962847"/>
            <a:ext cx="7040880" cy="0"/>
          </a:xfrm>
          <a:prstGeom prst="line">
            <a:avLst/>
          </a:prstGeom>
          <a:noFill/>
          <a:ln w="13970" cap="flat" cmpd="sng" algn="ctr">
            <a:solidFill>
              <a:srgbClr val="85859B"/>
            </a:solidFill>
            <a:prstDash val="dash"/>
          </a:ln>
          <a:effectLst/>
        </p:spPr>
      </p:cxnSp>
      <p:cxnSp>
        <p:nvCxnSpPr>
          <p:cNvPr id="33" name="Connector 11"/>
          <p:cNvCxnSpPr/>
          <p:nvPr/>
        </p:nvCxnSpPr>
        <p:spPr>
          <a:xfrm>
            <a:off x="2830026" y="2962847"/>
            <a:ext cx="0" cy="146304"/>
          </a:xfrm>
          <a:prstGeom prst="line">
            <a:avLst/>
          </a:prstGeom>
          <a:noFill/>
          <a:ln w="13970" cap="flat" cmpd="sng" algn="ctr">
            <a:solidFill>
              <a:srgbClr val="85859B"/>
            </a:solidFill>
            <a:prstDash val="dash"/>
            <a:tailEnd type="triangle" w="sm" len="sm"/>
          </a:ln>
          <a:effectLst/>
        </p:spPr>
      </p:cxnSp>
      <p:cxnSp>
        <p:nvCxnSpPr>
          <p:cNvPr id="34" name="Connector 12"/>
          <p:cNvCxnSpPr/>
          <p:nvPr/>
        </p:nvCxnSpPr>
        <p:spPr>
          <a:xfrm>
            <a:off x="6350466" y="2962847"/>
            <a:ext cx="0" cy="146304"/>
          </a:xfrm>
          <a:prstGeom prst="line">
            <a:avLst/>
          </a:prstGeom>
          <a:noFill/>
          <a:ln w="13970" cap="flat" cmpd="sng" algn="ctr">
            <a:solidFill>
              <a:srgbClr val="85859B"/>
            </a:solidFill>
            <a:prstDash val="dash"/>
            <a:tailEnd type="triangle" w="sm" len="sm"/>
          </a:ln>
          <a:effectLst/>
        </p:spPr>
      </p:cxnSp>
      <p:cxnSp>
        <p:nvCxnSpPr>
          <p:cNvPr id="35" name="Connector 13"/>
          <p:cNvCxnSpPr/>
          <p:nvPr/>
        </p:nvCxnSpPr>
        <p:spPr>
          <a:xfrm>
            <a:off x="9870906" y="2962847"/>
            <a:ext cx="0" cy="146304"/>
          </a:xfrm>
          <a:prstGeom prst="line">
            <a:avLst/>
          </a:prstGeom>
          <a:noFill/>
          <a:ln w="13970" cap="flat" cmpd="sng" algn="ctr">
            <a:solidFill>
              <a:srgbClr val="85859B"/>
            </a:solidFill>
            <a:prstDash val="dash"/>
            <a:tailEnd type="triangle" w="sm" len="sm"/>
          </a:ln>
          <a:effectLst/>
        </p:spPr>
      </p:cxnSp>
      <p:sp>
        <p:nvSpPr>
          <p:cNvPr id="36" name="Rounded Rectangle 35"/>
          <p:cNvSpPr/>
          <p:nvPr/>
        </p:nvSpPr>
        <p:spPr>
          <a:xfrm>
            <a:off x="1412706" y="3109151"/>
            <a:ext cx="2834640" cy="2002536"/>
          </a:xfrm>
          <a:prstGeom prst="roundRect">
            <a:avLst>
              <a:gd name="adj" fmla="val 8000"/>
            </a:avLst>
          </a:prstGeom>
          <a:solidFill>
            <a:srgbClr val="ECEAF0"/>
          </a:solidFill>
          <a:ln w="10160" cap="flat" cmpd="sng" algn="ctr">
            <a:solidFill>
              <a:srgbClr val="2547B5"/>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37" name="TextBox 36"/>
          <p:cNvSpPr txBox="1"/>
          <p:nvPr/>
        </p:nvSpPr>
        <p:spPr>
          <a:xfrm>
            <a:off x="1568154" y="3264599"/>
            <a:ext cx="2523744" cy="253916"/>
          </a:xfrm>
          <a:prstGeom prst="rect">
            <a:avLst/>
          </a:prstGeom>
          <a:noFill/>
        </p:spPr>
        <p:txBody>
          <a:bodyPr wrap="square" lIns="0" tIns="0" rIns="0" bIns="0">
            <a:spAutoFit/>
          </a:bodyPr>
          <a:lstStyle/>
          <a:p>
            <a:pPr defTabSz="457200">
              <a:spcAft>
                <a:spcPts val="400"/>
              </a:spcAft>
              <a:defRPr sz="1650" b="1">
                <a:solidFill>
                  <a:srgbClr val="2547B5"/>
                </a:solidFill>
                <a:latin typeface="Arial"/>
              </a:defRPr>
            </a:pPr>
            <a:r>
              <a:rPr sz="1650" b="1" dirty="0">
                <a:solidFill>
                  <a:srgbClr val="2547B5"/>
                </a:solidFill>
                <a:latin typeface="Arial"/>
              </a:rPr>
              <a:t>Global </a:t>
            </a:r>
            <a:r>
              <a:rPr sz="1650" b="1" dirty="0" smtClean="0">
                <a:solidFill>
                  <a:srgbClr val="2547B5"/>
                </a:solidFill>
                <a:latin typeface="Arial"/>
              </a:rPr>
              <a:t>suppliers</a:t>
            </a:r>
            <a:r>
              <a:rPr lang="en-US" sz="1650" b="1" dirty="0" smtClean="0">
                <a:solidFill>
                  <a:srgbClr val="2547B5"/>
                </a:solidFill>
                <a:latin typeface="Arial"/>
              </a:rPr>
              <a:t>/OEMs</a:t>
            </a:r>
            <a:endParaRPr sz="1650" b="1" dirty="0">
              <a:solidFill>
                <a:srgbClr val="2547B5"/>
              </a:solidFill>
              <a:latin typeface="Arial"/>
            </a:endParaRPr>
          </a:p>
        </p:txBody>
      </p:sp>
      <p:sp>
        <p:nvSpPr>
          <p:cNvPr id="38" name="TextBox 37"/>
          <p:cNvSpPr txBox="1"/>
          <p:nvPr/>
        </p:nvSpPr>
        <p:spPr>
          <a:xfrm>
            <a:off x="1568154" y="3630359"/>
            <a:ext cx="2523744" cy="716093"/>
          </a:xfrm>
          <a:prstGeom prst="rect">
            <a:avLst/>
          </a:prstGeom>
          <a:noFill/>
        </p:spPr>
        <p:txBody>
          <a:bodyPr wrap="square" lIns="0" tIns="0" rIns="0" bIns="0">
            <a:spAutoFit/>
          </a:bodyPr>
          <a:lstStyle/>
          <a:p>
            <a:pPr defTabSz="457200">
              <a:spcAft>
                <a:spcPts val="400"/>
              </a:spcAft>
              <a:defRPr sz="1440" b="0">
                <a:solidFill>
                  <a:srgbClr val="202020"/>
                </a:solidFill>
                <a:latin typeface="Arial"/>
              </a:defRPr>
            </a:pPr>
            <a:r>
              <a:rPr sz="1440" dirty="0">
                <a:solidFill>
                  <a:srgbClr val="202020"/>
                </a:solidFill>
                <a:latin typeface="Arial"/>
              </a:rPr>
              <a:t>China, </a:t>
            </a:r>
            <a:r>
              <a:rPr sz="1440" dirty="0" smtClean="0">
                <a:solidFill>
                  <a:srgbClr val="202020"/>
                </a:solidFill>
                <a:latin typeface="Arial"/>
              </a:rPr>
              <a:t>Europe</a:t>
            </a:r>
            <a:r>
              <a:rPr lang="en-US" sz="1440" dirty="0" smtClean="0">
                <a:solidFill>
                  <a:srgbClr val="202020"/>
                </a:solidFill>
                <a:latin typeface="Arial"/>
              </a:rPr>
              <a:t>, US</a:t>
            </a:r>
            <a:endParaRPr sz="1440" dirty="0">
              <a:solidFill>
                <a:srgbClr val="202020"/>
              </a:solidFill>
              <a:latin typeface="Arial"/>
            </a:endParaRPr>
          </a:p>
          <a:p>
            <a:pPr defTabSz="457200">
              <a:spcAft>
                <a:spcPts val="400"/>
              </a:spcAft>
              <a:defRPr sz="1440" b="0">
                <a:solidFill>
                  <a:srgbClr val="202020"/>
                </a:solidFill>
                <a:latin typeface="Arial"/>
              </a:defRPr>
            </a:pPr>
            <a:r>
              <a:rPr sz="1440" dirty="0">
                <a:solidFill>
                  <a:srgbClr val="202020"/>
                </a:solidFill>
                <a:latin typeface="Arial"/>
              </a:rPr>
              <a:t>Cells, modules, inverters and other components</a:t>
            </a:r>
          </a:p>
        </p:txBody>
      </p:sp>
      <p:sp>
        <p:nvSpPr>
          <p:cNvPr id="40" name="Rounded Rectangle 39"/>
          <p:cNvSpPr/>
          <p:nvPr/>
        </p:nvSpPr>
        <p:spPr>
          <a:xfrm>
            <a:off x="4933146" y="3109151"/>
            <a:ext cx="2834640" cy="2002536"/>
          </a:xfrm>
          <a:prstGeom prst="roundRect">
            <a:avLst>
              <a:gd name="adj" fmla="val 8000"/>
            </a:avLst>
          </a:prstGeom>
          <a:solidFill>
            <a:srgbClr val="ECEAF0"/>
          </a:solidFill>
          <a:ln w="10160" cap="flat" cmpd="sng" algn="ctr">
            <a:solidFill>
              <a:srgbClr val="00A44E"/>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41" name="TextBox 40"/>
          <p:cNvSpPr txBox="1"/>
          <p:nvPr/>
        </p:nvSpPr>
        <p:spPr>
          <a:xfrm>
            <a:off x="5088594" y="3264599"/>
            <a:ext cx="2523744" cy="274320"/>
          </a:xfrm>
          <a:prstGeom prst="rect">
            <a:avLst/>
          </a:prstGeom>
          <a:noFill/>
        </p:spPr>
        <p:txBody>
          <a:bodyPr wrap="square" lIns="0" tIns="0" rIns="0" bIns="0">
            <a:spAutoFit/>
          </a:bodyPr>
          <a:lstStyle/>
          <a:p>
            <a:pPr defTabSz="457200">
              <a:spcAft>
                <a:spcPts val="400"/>
              </a:spcAft>
              <a:defRPr sz="1650" b="1">
                <a:solidFill>
                  <a:srgbClr val="2547B5"/>
                </a:solidFill>
                <a:latin typeface="Arial"/>
              </a:defRPr>
            </a:pPr>
            <a:r>
              <a:rPr sz="1650" b="1">
                <a:solidFill>
                  <a:srgbClr val="2547B5"/>
                </a:solidFill>
                <a:latin typeface="Arial"/>
              </a:rPr>
              <a:t>Kenyan solar firms</a:t>
            </a:r>
          </a:p>
        </p:txBody>
      </p:sp>
      <p:sp>
        <p:nvSpPr>
          <p:cNvPr id="42" name="TextBox 41"/>
          <p:cNvSpPr txBox="1"/>
          <p:nvPr/>
        </p:nvSpPr>
        <p:spPr>
          <a:xfrm>
            <a:off x="5088594" y="3630359"/>
            <a:ext cx="2523744" cy="969264"/>
          </a:xfrm>
          <a:prstGeom prst="rect">
            <a:avLst/>
          </a:prstGeom>
          <a:noFill/>
        </p:spPr>
        <p:txBody>
          <a:bodyPr wrap="square" lIns="0" tIns="0" rIns="0" bIns="0">
            <a:spAutoFit/>
          </a:bodyPr>
          <a:lstStyle/>
          <a:p>
            <a:pPr defTabSz="457200">
              <a:spcAft>
                <a:spcPts val="400"/>
              </a:spcAft>
              <a:defRPr sz="1440" b="0">
                <a:solidFill>
                  <a:srgbClr val="202020"/>
                </a:solidFill>
                <a:latin typeface="Arial"/>
              </a:defRPr>
            </a:pPr>
            <a:r>
              <a:rPr sz="1440" dirty="0">
                <a:solidFill>
                  <a:srgbClr val="202020"/>
                </a:solidFill>
                <a:latin typeface="Arial"/>
              </a:rPr>
              <a:t>Limited assembly; distribution and installation</a:t>
            </a:r>
          </a:p>
          <a:p>
            <a:pPr defTabSz="457200">
              <a:spcAft>
                <a:spcPts val="400"/>
              </a:spcAft>
              <a:defRPr sz="1440" b="0">
                <a:solidFill>
                  <a:srgbClr val="202020"/>
                </a:solidFill>
                <a:latin typeface="Arial"/>
              </a:defRPr>
            </a:pPr>
            <a:r>
              <a:rPr sz="1440" dirty="0">
                <a:solidFill>
                  <a:srgbClr val="202020"/>
                </a:solidFill>
                <a:latin typeface="Arial"/>
              </a:rPr>
              <a:t>Repair, maintenance and customer support</a:t>
            </a:r>
          </a:p>
        </p:txBody>
      </p:sp>
      <p:sp>
        <p:nvSpPr>
          <p:cNvPr id="44" name="Rounded Rectangle 43"/>
          <p:cNvSpPr/>
          <p:nvPr/>
        </p:nvSpPr>
        <p:spPr>
          <a:xfrm>
            <a:off x="8453586" y="3109151"/>
            <a:ext cx="2834640" cy="2002536"/>
          </a:xfrm>
          <a:prstGeom prst="roundRect">
            <a:avLst>
              <a:gd name="adj" fmla="val 8000"/>
            </a:avLst>
          </a:prstGeom>
          <a:solidFill>
            <a:srgbClr val="ECEAF0"/>
          </a:solidFill>
          <a:ln w="10160" cap="flat" cmpd="sng" algn="ctr">
            <a:solidFill>
              <a:srgbClr val="2547B5"/>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45" name="TextBox 44"/>
          <p:cNvSpPr txBox="1"/>
          <p:nvPr/>
        </p:nvSpPr>
        <p:spPr>
          <a:xfrm>
            <a:off x="8609034" y="3264599"/>
            <a:ext cx="2523744" cy="274320"/>
          </a:xfrm>
          <a:prstGeom prst="rect">
            <a:avLst/>
          </a:prstGeom>
          <a:noFill/>
        </p:spPr>
        <p:txBody>
          <a:bodyPr wrap="square" lIns="0" tIns="0" rIns="0" bIns="0">
            <a:spAutoFit/>
          </a:bodyPr>
          <a:lstStyle/>
          <a:p>
            <a:pPr defTabSz="457200">
              <a:spcAft>
                <a:spcPts val="400"/>
              </a:spcAft>
              <a:defRPr sz="1650" b="1">
                <a:solidFill>
                  <a:srgbClr val="2547B5"/>
                </a:solidFill>
                <a:latin typeface="Arial"/>
              </a:defRPr>
            </a:pPr>
            <a:r>
              <a:rPr sz="1650" b="1">
                <a:solidFill>
                  <a:srgbClr val="2547B5"/>
                </a:solidFill>
                <a:latin typeface="Arial"/>
              </a:rPr>
              <a:t>Markets and users</a:t>
            </a:r>
          </a:p>
        </p:txBody>
      </p:sp>
      <p:sp>
        <p:nvSpPr>
          <p:cNvPr id="46" name="TextBox 45"/>
          <p:cNvSpPr txBox="1"/>
          <p:nvPr/>
        </p:nvSpPr>
        <p:spPr>
          <a:xfrm>
            <a:off x="8609034" y="3630359"/>
            <a:ext cx="2523744" cy="969264"/>
          </a:xfrm>
          <a:prstGeom prst="rect">
            <a:avLst/>
          </a:prstGeom>
          <a:noFill/>
        </p:spPr>
        <p:txBody>
          <a:bodyPr wrap="square" lIns="0" tIns="0" rIns="0" bIns="0">
            <a:spAutoFit/>
          </a:bodyPr>
          <a:lstStyle/>
          <a:p>
            <a:pPr defTabSz="457200">
              <a:spcAft>
                <a:spcPts val="400"/>
              </a:spcAft>
              <a:defRPr sz="1440" b="0">
                <a:solidFill>
                  <a:srgbClr val="202020"/>
                </a:solidFill>
                <a:latin typeface="Arial"/>
              </a:defRPr>
            </a:pPr>
            <a:r>
              <a:rPr sz="1440">
                <a:solidFill>
                  <a:srgbClr val="202020"/>
                </a:solidFill>
                <a:latin typeface="Arial"/>
              </a:rPr>
              <a:t>Households, firms and off-grid users</a:t>
            </a:r>
          </a:p>
          <a:p>
            <a:pPr defTabSz="457200">
              <a:spcAft>
                <a:spcPts val="400"/>
              </a:spcAft>
              <a:defRPr sz="1440" b="0">
                <a:solidFill>
                  <a:srgbClr val="202020"/>
                </a:solidFill>
                <a:latin typeface="Arial"/>
              </a:defRPr>
            </a:pPr>
            <a:r>
              <a:rPr sz="1440">
                <a:solidFill>
                  <a:srgbClr val="202020"/>
                </a:solidFill>
                <a:latin typeface="Arial"/>
              </a:rPr>
              <a:t>Last-mile sales and pay-as-you-go</a:t>
            </a:r>
          </a:p>
        </p:txBody>
      </p:sp>
      <p:cxnSp>
        <p:nvCxnSpPr>
          <p:cNvPr id="48" name="Connector 26"/>
          <p:cNvCxnSpPr/>
          <p:nvPr/>
        </p:nvCxnSpPr>
        <p:spPr>
          <a:xfrm>
            <a:off x="4247346" y="4014407"/>
            <a:ext cx="685800" cy="0"/>
          </a:xfrm>
          <a:prstGeom prst="line">
            <a:avLst/>
          </a:prstGeom>
          <a:noFill/>
          <a:ln w="13970" cap="flat" cmpd="sng" algn="ctr">
            <a:solidFill>
              <a:srgbClr val="85859B"/>
            </a:solidFill>
            <a:prstDash val="solid"/>
            <a:tailEnd type="triangle" w="sm" len="sm"/>
          </a:ln>
          <a:effectLst/>
        </p:spPr>
      </p:cxnSp>
      <p:cxnSp>
        <p:nvCxnSpPr>
          <p:cNvPr id="49" name="Connector 27"/>
          <p:cNvCxnSpPr/>
          <p:nvPr/>
        </p:nvCxnSpPr>
        <p:spPr>
          <a:xfrm>
            <a:off x="7767786" y="4014407"/>
            <a:ext cx="685800" cy="0"/>
          </a:xfrm>
          <a:prstGeom prst="line">
            <a:avLst/>
          </a:prstGeom>
          <a:noFill/>
          <a:ln w="13970" cap="flat" cmpd="sng" algn="ctr">
            <a:solidFill>
              <a:srgbClr val="85859B"/>
            </a:solidFill>
            <a:prstDash val="solid"/>
            <a:tailEnd type="triangle" w="sm" len="sm"/>
          </a:ln>
          <a:effectLst/>
        </p:spPr>
      </p:cxnSp>
      <p:sp>
        <p:nvSpPr>
          <p:cNvPr id="50" name="Rounded Rectangle 49"/>
          <p:cNvSpPr/>
          <p:nvPr/>
        </p:nvSpPr>
        <p:spPr>
          <a:xfrm>
            <a:off x="1412706" y="5312855"/>
            <a:ext cx="9875520" cy="530352"/>
          </a:xfrm>
          <a:prstGeom prst="roundRect">
            <a:avLst>
              <a:gd name="adj" fmla="val 8000"/>
            </a:avLst>
          </a:prstGeom>
          <a:solidFill>
            <a:srgbClr val="ECEAF0"/>
          </a:solidFill>
          <a:ln w="10160" cap="flat" cmpd="sng" algn="ctr">
            <a:solidFill>
              <a:srgbClr val="2547B5"/>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prstClr val="white"/>
              </a:solidFill>
              <a:effectLst/>
              <a:uLnTx/>
              <a:uFillTx/>
              <a:latin typeface="Calibri"/>
              <a:ea typeface="+mn-ea"/>
              <a:cs typeface="+mn-cs"/>
            </a:endParaRPr>
          </a:p>
        </p:txBody>
      </p:sp>
      <p:sp>
        <p:nvSpPr>
          <p:cNvPr id="51" name="TextBox 50"/>
          <p:cNvSpPr txBox="1"/>
          <p:nvPr/>
        </p:nvSpPr>
        <p:spPr>
          <a:xfrm>
            <a:off x="1595586" y="5381435"/>
            <a:ext cx="9509760" cy="182880"/>
          </a:xfrm>
          <a:prstGeom prst="rect">
            <a:avLst/>
          </a:prstGeom>
          <a:noFill/>
        </p:spPr>
        <p:txBody>
          <a:bodyPr wrap="square" lIns="0" tIns="0" rIns="0" bIns="0">
            <a:spAutoFit/>
          </a:bodyPr>
          <a:lstStyle/>
          <a:p>
            <a:pPr defTabSz="457200">
              <a:spcAft>
                <a:spcPts val="400"/>
              </a:spcAft>
              <a:defRPr sz="1320" b="1">
                <a:solidFill>
                  <a:srgbClr val="2547B5"/>
                </a:solidFill>
                <a:latin typeface="Arial"/>
              </a:defRPr>
            </a:pPr>
            <a:r>
              <a:rPr sz="1320" b="1">
                <a:solidFill>
                  <a:srgbClr val="2547B5"/>
                </a:solidFill>
                <a:latin typeface="Arial"/>
              </a:rPr>
              <a:t>Kenyan institutions shape standards, skills, participation and enterprise support</a:t>
            </a:r>
          </a:p>
        </p:txBody>
      </p:sp>
      <p:sp>
        <p:nvSpPr>
          <p:cNvPr id="52" name="TextBox 51"/>
          <p:cNvSpPr txBox="1"/>
          <p:nvPr/>
        </p:nvSpPr>
        <p:spPr>
          <a:xfrm>
            <a:off x="1595586" y="5614607"/>
            <a:ext cx="9509760" cy="182880"/>
          </a:xfrm>
          <a:prstGeom prst="rect">
            <a:avLst/>
          </a:prstGeom>
          <a:noFill/>
        </p:spPr>
        <p:txBody>
          <a:bodyPr wrap="square" lIns="0" tIns="0" rIns="0" bIns="0">
            <a:spAutoFit/>
          </a:bodyPr>
          <a:lstStyle/>
          <a:p>
            <a:pPr defTabSz="457200">
              <a:spcAft>
                <a:spcPts val="400"/>
              </a:spcAft>
              <a:defRPr sz="1230" b="0">
                <a:solidFill>
                  <a:srgbClr val="45415E"/>
                </a:solidFill>
                <a:latin typeface="Arial"/>
              </a:defRPr>
            </a:pPr>
            <a:r>
              <a:rPr sz="1230">
                <a:solidFill>
                  <a:srgbClr val="45415E"/>
                </a:solidFill>
                <a:latin typeface="Arial"/>
              </a:rPr>
              <a:t>EPRA • KEBS • REREC • counties • TVETs • business associations</a:t>
            </a:r>
          </a:p>
        </p:txBody>
      </p:sp>
      <p:cxnSp>
        <p:nvCxnSpPr>
          <p:cNvPr id="53" name="Connector 31"/>
          <p:cNvCxnSpPr/>
          <p:nvPr/>
        </p:nvCxnSpPr>
        <p:spPr>
          <a:xfrm flipV="1">
            <a:off x="6350466" y="5111687"/>
            <a:ext cx="0" cy="201168"/>
          </a:xfrm>
          <a:prstGeom prst="line">
            <a:avLst/>
          </a:prstGeom>
          <a:noFill/>
          <a:ln w="13970" cap="flat" cmpd="sng" algn="ctr">
            <a:solidFill>
              <a:srgbClr val="85859B"/>
            </a:solidFill>
            <a:prstDash val="dash"/>
            <a:tailEnd type="triangle" w="sm" len="sm"/>
          </a:ln>
          <a:effectLst/>
        </p:spPr>
      </p:cxnSp>
      <p:cxnSp>
        <p:nvCxnSpPr>
          <p:cNvPr id="54" name="Connector 32"/>
          <p:cNvCxnSpPr/>
          <p:nvPr/>
        </p:nvCxnSpPr>
        <p:spPr>
          <a:xfrm flipV="1">
            <a:off x="9870906" y="5111687"/>
            <a:ext cx="0" cy="201168"/>
          </a:xfrm>
          <a:prstGeom prst="line">
            <a:avLst/>
          </a:prstGeom>
          <a:noFill/>
          <a:ln w="13970" cap="flat" cmpd="sng" algn="ctr">
            <a:solidFill>
              <a:srgbClr val="85859B"/>
            </a:solidFill>
            <a:prstDash val="dash"/>
            <a:tailEnd type="triangle" w="sm" len="sm"/>
          </a:ln>
          <a:effectLst/>
        </p:spPr>
      </p:cxnSp>
      <p:sp>
        <p:nvSpPr>
          <p:cNvPr id="55" name="TextBox 54"/>
          <p:cNvSpPr txBox="1"/>
          <p:nvPr/>
        </p:nvSpPr>
        <p:spPr>
          <a:xfrm>
            <a:off x="10862310" y="6316980"/>
            <a:ext cx="548640" cy="320040"/>
          </a:xfrm>
          <a:prstGeom prst="rect">
            <a:avLst/>
          </a:prstGeom>
          <a:noFill/>
        </p:spPr>
        <p:txBody>
          <a:bodyPr wrap="square" lIns="0" tIns="0" rIns="0" bIns="0" anchor="t">
            <a:noAutofit/>
          </a:bodyPr>
          <a:lstStyle/>
          <a:p>
            <a:pPr algn="r">
              <a:defRPr sz="1200">
                <a:solidFill>
                  <a:srgbClr val="20409A"/>
                </a:solidFill>
                <a:latin typeface="Source Sans Pro"/>
              </a:defRPr>
            </a:pPr>
            <a:r>
              <a:rPr sz="1200" b="1" dirty="0" smtClean="0">
                <a:solidFill>
                  <a:srgbClr val="20409A"/>
                </a:solidFill>
                <a:latin typeface="Source Sans Pro"/>
              </a:rPr>
              <a:t>0</a:t>
            </a:r>
            <a:r>
              <a:rPr lang="en-US" sz="1200" b="1" dirty="0" smtClean="0">
                <a:solidFill>
                  <a:srgbClr val="20409A"/>
                </a:solidFill>
                <a:latin typeface="Source Sans Pro"/>
              </a:rPr>
              <a:t>4</a:t>
            </a:r>
            <a:endParaRPr sz="1200" b="1" dirty="0">
              <a:solidFill>
                <a:srgbClr val="20409A"/>
              </a:solidFill>
              <a:latin typeface="Source Sans Pro"/>
            </a:endParaRPr>
          </a:p>
        </p:txBody>
      </p:sp>
    </p:spTree>
    <p:extLst>
      <p:ext uri="{BB962C8B-B14F-4D97-AF65-F5344CB8AC3E}">
        <p14:creationId xmlns:p14="http://schemas.microsoft.com/office/powerpoint/2010/main" val="5942345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Localisation and global production networks">
            <a:extLst>
              <a:ext uri="{FF2B5EF4-FFF2-40B4-BE49-F238E27FC236}">
                <a16:creationId xmlns:a16="http://schemas.microsoft.com/office/drawing/2014/main" id="{2D49E0A2-FC5C-4B26-863C-A656A9375363}"/>
              </a:ext>
            </a:extLst>
          </p:cNvPr>
          <p:cNvSpPr>
            <a:spLocks noGrp="1"/>
          </p:cNvSpPr>
          <p:nvPr/>
        </p:nvSpPr>
        <p:spPr>
          <a:xfrm>
            <a:off x="1190625" y="428625"/>
            <a:ext cx="9810750" cy="647700"/>
          </a:xfrm>
          <a:prstGeom prst="rect">
            <a:avLst/>
          </a:prstGeom>
          <a:noFill/>
          <a:ln w="0">
            <a:noFill/>
          </a:ln>
        </p:spPr>
        <p:txBody>
          <a:bodyPr wrap="square" lIns="0" tIns="0" rIns="0" bIns="0" anchor="t">
            <a:noAutofit/>
          </a:bodyPr>
          <a:lstStyle/>
          <a:p>
            <a:pPr algn="l">
              <a:defRPr sz="3200" b="1">
                <a:solidFill>
                  <a:srgbClr val="20409A"/>
                </a:solidFill>
                <a:latin typeface="Source Sans Pro"/>
                <a:ea typeface="Source Sans Pro"/>
                <a:cs typeface="Source Sans Pro"/>
              </a:defRPr>
            </a:pPr>
            <a:r>
              <a:rPr sz="3200" b="1" dirty="0">
                <a:solidFill>
                  <a:srgbClr val="20409A"/>
                </a:solidFill>
                <a:latin typeface="Source Sans Pro"/>
                <a:ea typeface="Source Sans Pro"/>
                <a:cs typeface="Source Sans Pro"/>
              </a:rPr>
              <a:t>Localisation and </a:t>
            </a:r>
            <a:r>
              <a:rPr lang="en-US" sz="3200" b="1" dirty="0" smtClean="0">
                <a:solidFill>
                  <a:srgbClr val="20409A"/>
                </a:solidFill>
                <a:latin typeface="Source Sans Pro"/>
                <a:ea typeface="Source Sans Pro"/>
                <a:cs typeface="Source Sans Pro"/>
              </a:rPr>
              <a:t>g</a:t>
            </a:r>
            <a:r>
              <a:rPr sz="3200" b="1" dirty="0" smtClean="0">
                <a:solidFill>
                  <a:srgbClr val="20409A"/>
                </a:solidFill>
                <a:latin typeface="Source Sans Pro"/>
                <a:ea typeface="Source Sans Pro"/>
                <a:cs typeface="Source Sans Pro"/>
              </a:rPr>
              <a:t>lobal </a:t>
            </a:r>
            <a:r>
              <a:rPr sz="3200" b="1" dirty="0">
                <a:solidFill>
                  <a:srgbClr val="20409A"/>
                </a:solidFill>
                <a:latin typeface="Source Sans Pro"/>
                <a:ea typeface="Source Sans Pro"/>
                <a:cs typeface="Source Sans Pro"/>
              </a:rPr>
              <a:t>production networks</a:t>
            </a:r>
          </a:p>
        </p:txBody>
      </p:sp>
      <p:sp>
        <p:nvSpPr>
          <p:cNvPr id="22" name="Supplier and technology partnerships can support learning and dee">
            <a:extLst>
              <a:ext uri="{FF2B5EF4-FFF2-40B4-BE49-F238E27FC236}">
                <a16:creationId xmlns:a16="http://schemas.microsoft.com/office/drawing/2014/main" id="{33AF3F3A-95F5-416A-A20A-F3635162934E}"/>
              </a:ext>
            </a:extLst>
          </p:cNvPr>
          <p:cNvSpPr>
            <a:spLocks noGrp="1"/>
          </p:cNvSpPr>
          <p:nvPr/>
        </p:nvSpPr>
        <p:spPr>
          <a:xfrm>
            <a:off x="895424" y="1138784"/>
            <a:ext cx="8324850" cy="485775"/>
          </a:xfrm>
          <a:prstGeom prst="rect">
            <a:avLst/>
          </a:prstGeom>
          <a:noFill/>
          <a:ln w="0">
            <a:noFill/>
          </a:ln>
        </p:spPr>
        <p:txBody>
          <a:bodyPr wrap="square" lIns="0" tIns="0" rIns="0" bIns="0" anchor="t">
            <a:noAutofit/>
          </a:bodyPr>
          <a:lstStyle/>
          <a:p>
            <a:pPr algn="l">
              <a:defRPr sz="1600" b="1">
                <a:solidFill>
                  <a:srgbClr val="20409A"/>
                </a:solidFill>
                <a:latin typeface="Source Sans Pro"/>
                <a:ea typeface="Source Sans Pro"/>
                <a:cs typeface="Source Sans Pro"/>
              </a:defRPr>
            </a:pPr>
            <a:r>
              <a:rPr lang="en-US" sz="1600" b="1" dirty="0" smtClean="0">
                <a:solidFill>
                  <a:srgbClr val="20409A"/>
                </a:solidFill>
                <a:latin typeface="Source Sans Pro"/>
                <a:ea typeface="Source Sans Pro"/>
                <a:cs typeface="Source Sans Pro"/>
              </a:rPr>
              <a:t>Wind Production Network</a:t>
            </a:r>
            <a:endParaRPr sz="1600" b="1" dirty="0">
              <a:solidFill>
                <a:srgbClr val="20409A"/>
              </a:solidFill>
              <a:latin typeface="Source Sans Pro"/>
              <a:ea typeface="Source Sans Pro"/>
              <a:cs typeface="Source Sans Pro"/>
            </a:endParaRPr>
          </a:p>
        </p:txBody>
      </p:sp>
      <p:sp>
        <p:nvSpPr>
          <p:cNvPr id="23" name="Andega et al. (2026a), §§2–3 and 5–6; Onyango et al. (2026b), §§2">
            <a:extLst>
              <a:ext uri="{FF2B5EF4-FFF2-40B4-BE49-F238E27FC236}">
                <a16:creationId xmlns:a16="http://schemas.microsoft.com/office/drawing/2014/main" id="{C96DA161-BEDB-49CA-84B0-C882F002EF03}"/>
              </a:ext>
            </a:extLst>
          </p:cNvPr>
          <p:cNvSpPr>
            <a:spLocks noGrp="1"/>
          </p:cNvSpPr>
          <p:nvPr/>
        </p:nvSpPr>
        <p:spPr>
          <a:xfrm>
            <a:off x="1533525" y="6477000"/>
            <a:ext cx="9877425" cy="276225"/>
          </a:xfrm>
          <a:prstGeom prst="rect">
            <a:avLst/>
          </a:prstGeom>
          <a:noFill/>
          <a:ln w="0">
            <a:noFill/>
          </a:ln>
        </p:spPr>
        <p:txBody>
          <a:bodyPr wrap="square" lIns="0" tIns="0" rIns="0" bIns="0" anchor="t">
            <a:noAutofit/>
          </a:bodyPr>
          <a:lstStyle/>
          <a:p>
            <a:pPr>
              <a:defRPr sz="930" b="0">
                <a:solidFill>
                  <a:srgbClr val="37335B"/>
                </a:solidFill>
                <a:latin typeface="Source Sans Pro"/>
                <a:ea typeface="Source Sans Pro"/>
                <a:cs typeface="Source Sans Pro"/>
              </a:defRPr>
            </a:pPr>
            <a:r>
              <a:rPr sz="930" b="0" dirty="0" smtClean="0">
                <a:solidFill>
                  <a:srgbClr val="37335B"/>
                </a:solidFill>
                <a:latin typeface="Source Sans Pro"/>
                <a:ea typeface="Source Sans Pro"/>
                <a:cs typeface="Source Sans Pro"/>
              </a:rPr>
              <a:t>Andega </a:t>
            </a:r>
            <a:r>
              <a:rPr sz="930" b="0" dirty="0">
                <a:solidFill>
                  <a:srgbClr val="37335B"/>
                </a:solidFill>
                <a:latin typeface="Source Sans Pro"/>
                <a:ea typeface="Source Sans Pro"/>
                <a:cs typeface="Source Sans Pro"/>
              </a:rPr>
              <a:t>et al. (2026a</a:t>
            </a:r>
            <a:r>
              <a:rPr sz="930" b="0" dirty="0" smtClean="0">
                <a:solidFill>
                  <a:srgbClr val="37335B"/>
                </a:solidFill>
                <a:latin typeface="Source Sans Pro"/>
                <a:ea typeface="Source Sans Pro"/>
                <a:cs typeface="Source Sans Pro"/>
              </a:rPr>
              <a:t>)</a:t>
            </a:r>
            <a:endParaRPr sz="930" b="0" dirty="0">
              <a:solidFill>
                <a:srgbClr val="37335B"/>
              </a:solidFill>
              <a:latin typeface="Source Sans Pro"/>
              <a:ea typeface="Source Sans Pro"/>
              <a:cs typeface="Source Sans Pro"/>
            </a:endParaRPr>
          </a:p>
        </p:txBody>
      </p:sp>
      <p:sp>
        <p:nvSpPr>
          <p:cNvPr id="55" name="Rounded Rectangle 54"/>
          <p:cNvSpPr/>
          <p:nvPr/>
        </p:nvSpPr>
        <p:spPr>
          <a:xfrm>
            <a:off x="3025976" y="1859404"/>
            <a:ext cx="5486400" cy="438912"/>
          </a:xfrm>
          <a:prstGeom prst="roundRect">
            <a:avLst>
              <a:gd name="adj" fmla="val 8000"/>
            </a:avLst>
          </a:prstGeom>
          <a:solidFill>
            <a:srgbClr val="ECEAF0"/>
          </a:solidFill>
          <a:ln w="10160">
            <a:solidFill>
              <a:srgbClr val="2547B5"/>
            </a:solidFill>
          </a:ln>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6" name="TextBox 55"/>
          <p:cNvSpPr txBox="1"/>
          <p:nvPr/>
        </p:nvSpPr>
        <p:spPr>
          <a:xfrm>
            <a:off x="4019219" y="1991611"/>
            <a:ext cx="3627929" cy="196977"/>
          </a:xfrm>
          <a:prstGeom prst="rect">
            <a:avLst/>
          </a:prstGeom>
          <a:noFill/>
        </p:spPr>
        <p:txBody>
          <a:bodyPr wrap="square" lIns="0" tIns="0" rIns="0" bIns="0">
            <a:spAutoFit/>
          </a:bodyPr>
          <a:lstStyle/>
          <a:p>
            <a:pPr>
              <a:spcAft>
                <a:spcPts val="400"/>
              </a:spcAft>
              <a:defRPr sz="1280" b="1">
                <a:solidFill>
                  <a:srgbClr val="2547B5"/>
                </a:solidFill>
                <a:latin typeface="Arial"/>
              </a:defRPr>
            </a:pPr>
            <a:r>
              <a:rPr lang="en-US" dirty="0" smtClean="0"/>
              <a:t>Financiers</a:t>
            </a:r>
            <a:r>
              <a:rPr dirty="0" smtClean="0"/>
              <a:t> </a:t>
            </a:r>
            <a:r>
              <a:rPr dirty="0"/>
              <a:t>shape funding and project terms</a:t>
            </a:r>
          </a:p>
        </p:txBody>
      </p:sp>
      <p:cxnSp>
        <p:nvCxnSpPr>
          <p:cNvPr id="57" name="Connector 9"/>
          <p:cNvCxnSpPr/>
          <p:nvPr/>
        </p:nvCxnSpPr>
        <p:spPr>
          <a:xfrm>
            <a:off x="5769176" y="2298316"/>
            <a:ext cx="0" cy="128016"/>
          </a:xfrm>
          <a:prstGeom prst="line">
            <a:avLst/>
          </a:prstGeom>
          <a:ln w="13970">
            <a:solidFill>
              <a:srgbClr val="85859B"/>
            </a:solidFill>
            <a:prstDash val="dash"/>
          </a:ln>
        </p:spPr>
        <p:style>
          <a:lnRef idx="2">
            <a:schemeClr val="accent1"/>
          </a:lnRef>
          <a:fillRef idx="0">
            <a:schemeClr val="accent1"/>
          </a:fillRef>
          <a:effectRef idx="0">
            <a:schemeClr val="accent1"/>
          </a:effectRef>
          <a:fontRef idx="minor">
            <a:schemeClr val="tx1"/>
          </a:fontRef>
        </p:style>
      </p:cxnSp>
      <p:cxnSp>
        <p:nvCxnSpPr>
          <p:cNvPr id="58" name="Connector 10"/>
          <p:cNvCxnSpPr/>
          <p:nvPr/>
        </p:nvCxnSpPr>
        <p:spPr>
          <a:xfrm>
            <a:off x="2312744" y="2426332"/>
            <a:ext cx="7040880" cy="0"/>
          </a:xfrm>
          <a:prstGeom prst="line">
            <a:avLst/>
          </a:prstGeom>
          <a:ln w="13970">
            <a:solidFill>
              <a:srgbClr val="85859B"/>
            </a:solidFill>
            <a:prstDash val="dash"/>
          </a:ln>
        </p:spPr>
        <p:style>
          <a:lnRef idx="2">
            <a:schemeClr val="accent1"/>
          </a:lnRef>
          <a:fillRef idx="0">
            <a:schemeClr val="accent1"/>
          </a:fillRef>
          <a:effectRef idx="0">
            <a:schemeClr val="accent1"/>
          </a:effectRef>
          <a:fontRef idx="minor">
            <a:schemeClr val="tx1"/>
          </a:fontRef>
        </p:style>
      </p:cxnSp>
      <p:cxnSp>
        <p:nvCxnSpPr>
          <p:cNvPr id="59" name="Connector 11"/>
          <p:cNvCxnSpPr/>
          <p:nvPr/>
        </p:nvCxnSpPr>
        <p:spPr>
          <a:xfrm>
            <a:off x="2312744" y="2426332"/>
            <a:ext cx="0" cy="146304"/>
          </a:xfrm>
          <a:prstGeom prst="line">
            <a:avLst/>
          </a:prstGeom>
          <a:ln w="13970">
            <a:solidFill>
              <a:srgbClr val="85859B"/>
            </a:solidFill>
            <a:prstDash val="dash"/>
            <a:tailEnd type="triangle" w="sm" len="sm"/>
          </a:ln>
        </p:spPr>
        <p:style>
          <a:lnRef idx="2">
            <a:schemeClr val="accent1"/>
          </a:lnRef>
          <a:fillRef idx="0">
            <a:schemeClr val="accent1"/>
          </a:fillRef>
          <a:effectRef idx="0">
            <a:schemeClr val="accent1"/>
          </a:effectRef>
          <a:fontRef idx="minor">
            <a:schemeClr val="tx1"/>
          </a:fontRef>
        </p:style>
      </p:cxnSp>
      <p:cxnSp>
        <p:nvCxnSpPr>
          <p:cNvPr id="60" name="Connector 12"/>
          <p:cNvCxnSpPr/>
          <p:nvPr/>
        </p:nvCxnSpPr>
        <p:spPr>
          <a:xfrm>
            <a:off x="5833184" y="2426332"/>
            <a:ext cx="0" cy="146304"/>
          </a:xfrm>
          <a:prstGeom prst="line">
            <a:avLst/>
          </a:prstGeom>
          <a:ln w="13970">
            <a:solidFill>
              <a:srgbClr val="85859B"/>
            </a:solidFill>
            <a:prstDash val="dash"/>
            <a:tailEnd type="triangle" w="sm" len="sm"/>
          </a:ln>
        </p:spPr>
        <p:style>
          <a:lnRef idx="2">
            <a:schemeClr val="accent1"/>
          </a:lnRef>
          <a:fillRef idx="0">
            <a:schemeClr val="accent1"/>
          </a:fillRef>
          <a:effectRef idx="0">
            <a:schemeClr val="accent1"/>
          </a:effectRef>
          <a:fontRef idx="minor">
            <a:schemeClr val="tx1"/>
          </a:fontRef>
        </p:style>
      </p:cxnSp>
      <p:cxnSp>
        <p:nvCxnSpPr>
          <p:cNvPr id="61" name="Connector 13"/>
          <p:cNvCxnSpPr/>
          <p:nvPr/>
        </p:nvCxnSpPr>
        <p:spPr>
          <a:xfrm>
            <a:off x="9353624" y="2426332"/>
            <a:ext cx="0" cy="146304"/>
          </a:xfrm>
          <a:prstGeom prst="line">
            <a:avLst/>
          </a:prstGeom>
          <a:ln w="13970">
            <a:solidFill>
              <a:srgbClr val="85859B"/>
            </a:solidFill>
            <a:prstDash val="dash"/>
            <a:tailEnd type="triangle" w="sm" len="sm"/>
          </a:ln>
        </p:spPr>
        <p:style>
          <a:lnRef idx="2">
            <a:schemeClr val="accent1"/>
          </a:lnRef>
          <a:fillRef idx="0">
            <a:schemeClr val="accent1"/>
          </a:fillRef>
          <a:effectRef idx="0">
            <a:schemeClr val="accent1"/>
          </a:effectRef>
          <a:fontRef idx="minor">
            <a:schemeClr val="tx1"/>
          </a:fontRef>
        </p:style>
      </p:cxnSp>
      <p:sp>
        <p:nvSpPr>
          <p:cNvPr id="62" name="Rounded Rectangle 61"/>
          <p:cNvSpPr/>
          <p:nvPr/>
        </p:nvSpPr>
        <p:spPr>
          <a:xfrm>
            <a:off x="895424" y="2572636"/>
            <a:ext cx="2834640" cy="2002536"/>
          </a:xfrm>
          <a:prstGeom prst="roundRect">
            <a:avLst>
              <a:gd name="adj" fmla="val 8000"/>
            </a:avLst>
          </a:prstGeom>
          <a:solidFill>
            <a:srgbClr val="ECEAF0"/>
          </a:solidFill>
          <a:ln w="10160">
            <a:solidFill>
              <a:srgbClr val="2547B5"/>
            </a:solidFill>
          </a:ln>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3" name="TextBox 62"/>
          <p:cNvSpPr txBox="1"/>
          <p:nvPr/>
        </p:nvSpPr>
        <p:spPr>
          <a:xfrm>
            <a:off x="1050872" y="2611328"/>
            <a:ext cx="2425680" cy="507831"/>
          </a:xfrm>
          <a:prstGeom prst="rect">
            <a:avLst/>
          </a:prstGeom>
          <a:noFill/>
        </p:spPr>
        <p:txBody>
          <a:bodyPr wrap="square" lIns="0" tIns="0" rIns="0" bIns="0">
            <a:spAutoFit/>
          </a:bodyPr>
          <a:lstStyle/>
          <a:p>
            <a:pPr>
              <a:spcAft>
                <a:spcPts val="400"/>
              </a:spcAft>
              <a:defRPr sz="1650" b="1">
                <a:solidFill>
                  <a:srgbClr val="2547B5"/>
                </a:solidFill>
                <a:latin typeface="Arial"/>
              </a:defRPr>
            </a:pPr>
            <a:r>
              <a:rPr dirty="0"/>
              <a:t>Global </a:t>
            </a:r>
            <a:r>
              <a:rPr lang="en-US" dirty="0" smtClean="0"/>
              <a:t>component </a:t>
            </a:r>
            <a:r>
              <a:rPr dirty="0" smtClean="0"/>
              <a:t> suppliers</a:t>
            </a:r>
            <a:r>
              <a:rPr lang="en-US" dirty="0" smtClean="0"/>
              <a:t>/OEMs</a:t>
            </a:r>
            <a:endParaRPr dirty="0"/>
          </a:p>
        </p:txBody>
      </p:sp>
      <p:sp>
        <p:nvSpPr>
          <p:cNvPr id="64" name="TextBox 63"/>
          <p:cNvSpPr txBox="1"/>
          <p:nvPr/>
        </p:nvSpPr>
        <p:spPr>
          <a:xfrm>
            <a:off x="1050872" y="3228106"/>
            <a:ext cx="2523744" cy="969264"/>
          </a:xfrm>
          <a:prstGeom prst="rect">
            <a:avLst/>
          </a:prstGeom>
          <a:noFill/>
        </p:spPr>
        <p:txBody>
          <a:bodyPr wrap="square" lIns="0" tIns="0" rIns="0" bIns="0">
            <a:spAutoFit/>
          </a:bodyPr>
          <a:lstStyle/>
          <a:p>
            <a:pPr>
              <a:spcAft>
                <a:spcPts val="400"/>
              </a:spcAft>
              <a:defRPr sz="1440" b="0">
                <a:solidFill>
                  <a:srgbClr val="202020"/>
                </a:solidFill>
                <a:latin typeface="Arial"/>
              </a:defRPr>
            </a:pPr>
            <a:r>
              <a:rPr dirty="0"/>
              <a:t>Turbines, blades, nacelles and controls</a:t>
            </a:r>
          </a:p>
          <a:p>
            <a:pPr>
              <a:spcAft>
                <a:spcPts val="400"/>
              </a:spcAft>
              <a:defRPr sz="1440" b="0">
                <a:solidFill>
                  <a:srgbClr val="202020"/>
                </a:solidFill>
                <a:latin typeface="Arial"/>
              </a:defRPr>
            </a:pPr>
            <a:r>
              <a:rPr dirty="0" err="1"/>
              <a:t>Specialised</a:t>
            </a:r>
            <a:r>
              <a:rPr dirty="0"/>
              <a:t> technology and service contracts</a:t>
            </a:r>
          </a:p>
        </p:txBody>
      </p:sp>
      <p:sp>
        <p:nvSpPr>
          <p:cNvPr id="66" name="Rounded Rectangle 65"/>
          <p:cNvSpPr/>
          <p:nvPr/>
        </p:nvSpPr>
        <p:spPr>
          <a:xfrm>
            <a:off x="4415864" y="2572636"/>
            <a:ext cx="2834640" cy="2002536"/>
          </a:xfrm>
          <a:prstGeom prst="roundRect">
            <a:avLst>
              <a:gd name="adj" fmla="val 8000"/>
            </a:avLst>
          </a:prstGeom>
          <a:solidFill>
            <a:srgbClr val="ECEAF0"/>
          </a:solidFill>
          <a:ln w="10160">
            <a:solidFill>
              <a:srgbClr val="00A44E"/>
            </a:solidFill>
          </a:ln>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7" name="TextBox 66"/>
          <p:cNvSpPr txBox="1"/>
          <p:nvPr/>
        </p:nvSpPr>
        <p:spPr>
          <a:xfrm>
            <a:off x="4571312" y="2728084"/>
            <a:ext cx="2523744" cy="274320"/>
          </a:xfrm>
          <a:prstGeom prst="rect">
            <a:avLst/>
          </a:prstGeom>
          <a:noFill/>
        </p:spPr>
        <p:txBody>
          <a:bodyPr wrap="square" lIns="0" tIns="0" rIns="0" bIns="0">
            <a:spAutoFit/>
          </a:bodyPr>
          <a:lstStyle/>
          <a:p>
            <a:pPr>
              <a:spcAft>
                <a:spcPts val="400"/>
              </a:spcAft>
              <a:defRPr sz="1650" b="1">
                <a:solidFill>
                  <a:srgbClr val="2547B5"/>
                </a:solidFill>
                <a:latin typeface="Arial"/>
              </a:defRPr>
            </a:pPr>
            <a:r>
              <a:t>Kenyan wind firms</a:t>
            </a:r>
          </a:p>
        </p:txBody>
      </p:sp>
      <p:sp>
        <p:nvSpPr>
          <p:cNvPr id="68" name="TextBox 67"/>
          <p:cNvSpPr txBox="1"/>
          <p:nvPr/>
        </p:nvSpPr>
        <p:spPr>
          <a:xfrm>
            <a:off x="4571312" y="3093844"/>
            <a:ext cx="2523744" cy="969264"/>
          </a:xfrm>
          <a:prstGeom prst="rect">
            <a:avLst/>
          </a:prstGeom>
          <a:noFill/>
        </p:spPr>
        <p:txBody>
          <a:bodyPr wrap="square" lIns="0" tIns="0" rIns="0" bIns="0">
            <a:spAutoFit/>
          </a:bodyPr>
          <a:lstStyle/>
          <a:p>
            <a:pPr>
              <a:spcAft>
                <a:spcPts val="400"/>
              </a:spcAft>
              <a:defRPr sz="1440" b="0">
                <a:solidFill>
                  <a:srgbClr val="202020"/>
                </a:solidFill>
                <a:latin typeface="Arial"/>
              </a:defRPr>
            </a:pPr>
            <a:r>
              <a:rPr dirty="0"/>
              <a:t>Civil works, logistics and tower foundations</a:t>
            </a:r>
          </a:p>
          <a:p>
            <a:pPr>
              <a:spcAft>
                <a:spcPts val="400"/>
              </a:spcAft>
              <a:defRPr sz="1440" b="0">
                <a:solidFill>
                  <a:srgbClr val="202020"/>
                </a:solidFill>
                <a:latin typeface="Arial"/>
              </a:defRPr>
            </a:pPr>
            <a:r>
              <a:rPr dirty="0"/>
              <a:t>Installation support and maintenance</a:t>
            </a:r>
          </a:p>
        </p:txBody>
      </p:sp>
      <p:sp>
        <p:nvSpPr>
          <p:cNvPr id="70" name="Rounded Rectangle 69"/>
          <p:cNvSpPr/>
          <p:nvPr/>
        </p:nvSpPr>
        <p:spPr>
          <a:xfrm>
            <a:off x="7936304" y="2572636"/>
            <a:ext cx="2834640" cy="2002536"/>
          </a:xfrm>
          <a:prstGeom prst="roundRect">
            <a:avLst>
              <a:gd name="adj" fmla="val 8000"/>
            </a:avLst>
          </a:prstGeom>
          <a:solidFill>
            <a:srgbClr val="ECEAF0"/>
          </a:solidFill>
          <a:ln w="10160">
            <a:solidFill>
              <a:srgbClr val="2547B5"/>
            </a:solidFill>
          </a:ln>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1" name="TextBox 70"/>
          <p:cNvSpPr txBox="1"/>
          <p:nvPr/>
        </p:nvSpPr>
        <p:spPr>
          <a:xfrm>
            <a:off x="8091752" y="2728084"/>
            <a:ext cx="2523744" cy="274320"/>
          </a:xfrm>
          <a:prstGeom prst="rect">
            <a:avLst/>
          </a:prstGeom>
          <a:noFill/>
        </p:spPr>
        <p:txBody>
          <a:bodyPr wrap="square" lIns="0" tIns="0" rIns="0" bIns="0">
            <a:spAutoFit/>
          </a:bodyPr>
          <a:lstStyle/>
          <a:p>
            <a:pPr>
              <a:spcAft>
                <a:spcPts val="400"/>
              </a:spcAft>
              <a:defRPr sz="1650" b="1">
                <a:solidFill>
                  <a:srgbClr val="2547B5"/>
                </a:solidFill>
                <a:latin typeface="Arial"/>
              </a:defRPr>
            </a:pPr>
            <a:r>
              <a:t>Projects / communities</a:t>
            </a:r>
          </a:p>
        </p:txBody>
      </p:sp>
      <p:sp>
        <p:nvSpPr>
          <p:cNvPr id="72" name="TextBox 71"/>
          <p:cNvSpPr txBox="1"/>
          <p:nvPr/>
        </p:nvSpPr>
        <p:spPr>
          <a:xfrm>
            <a:off x="8091752" y="3093844"/>
            <a:ext cx="2523744" cy="969264"/>
          </a:xfrm>
          <a:prstGeom prst="rect">
            <a:avLst/>
          </a:prstGeom>
          <a:noFill/>
        </p:spPr>
        <p:txBody>
          <a:bodyPr wrap="square" lIns="0" tIns="0" rIns="0" bIns="0">
            <a:spAutoFit/>
          </a:bodyPr>
          <a:lstStyle/>
          <a:p>
            <a:pPr>
              <a:spcAft>
                <a:spcPts val="400"/>
              </a:spcAft>
              <a:defRPr sz="1440" b="0">
                <a:solidFill>
                  <a:srgbClr val="202020"/>
                </a:solidFill>
                <a:latin typeface="Arial"/>
              </a:defRPr>
            </a:pPr>
            <a:r>
              <a:t>Utility-scale projects</a:t>
            </a:r>
          </a:p>
          <a:p>
            <a:pPr>
              <a:spcAft>
                <a:spcPts val="400"/>
              </a:spcAft>
              <a:defRPr sz="1440" b="0">
                <a:solidFill>
                  <a:srgbClr val="202020"/>
                </a:solidFill>
                <a:latin typeface="Arial"/>
              </a:defRPr>
            </a:pPr>
            <a:r>
              <a:t>Community land and labour; benefits depend on local links</a:t>
            </a:r>
          </a:p>
        </p:txBody>
      </p:sp>
      <p:cxnSp>
        <p:nvCxnSpPr>
          <p:cNvPr id="74" name="Connector 26"/>
          <p:cNvCxnSpPr/>
          <p:nvPr/>
        </p:nvCxnSpPr>
        <p:spPr>
          <a:xfrm>
            <a:off x="3730064" y="3477892"/>
            <a:ext cx="685800" cy="0"/>
          </a:xfrm>
          <a:prstGeom prst="line">
            <a:avLst/>
          </a:prstGeom>
          <a:ln w="13970">
            <a:solidFill>
              <a:srgbClr val="85859B"/>
            </a:solidFill>
            <a:tailEnd type="triangle" w="sm" len="sm"/>
          </a:ln>
        </p:spPr>
        <p:style>
          <a:lnRef idx="2">
            <a:schemeClr val="accent1"/>
          </a:lnRef>
          <a:fillRef idx="0">
            <a:schemeClr val="accent1"/>
          </a:fillRef>
          <a:effectRef idx="0">
            <a:schemeClr val="accent1"/>
          </a:effectRef>
          <a:fontRef idx="minor">
            <a:schemeClr val="tx1"/>
          </a:fontRef>
        </p:style>
      </p:cxnSp>
      <p:cxnSp>
        <p:nvCxnSpPr>
          <p:cNvPr id="75" name="Connector 27"/>
          <p:cNvCxnSpPr/>
          <p:nvPr/>
        </p:nvCxnSpPr>
        <p:spPr>
          <a:xfrm>
            <a:off x="7250504" y="3477892"/>
            <a:ext cx="685800" cy="0"/>
          </a:xfrm>
          <a:prstGeom prst="line">
            <a:avLst/>
          </a:prstGeom>
          <a:ln w="13970">
            <a:solidFill>
              <a:srgbClr val="85859B"/>
            </a:solidFill>
            <a:tailEnd type="triangle" w="sm" len="sm"/>
          </a:ln>
        </p:spPr>
        <p:style>
          <a:lnRef idx="2">
            <a:schemeClr val="accent1"/>
          </a:lnRef>
          <a:fillRef idx="0">
            <a:schemeClr val="accent1"/>
          </a:fillRef>
          <a:effectRef idx="0">
            <a:schemeClr val="accent1"/>
          </a:effectRef>
          <a:fontRef idx="minor">
            <a:schemeClr val="tx1"/>
          </a:fontRef>
        </p:style>
      </p:cxnSp>
      <p:sp>
        <p:nvSpPr>
          <p:cNvPr id="76" name="Rounded Rectangle 75"/>
          <p:cNvSpPr/>
          <p:nvPr/>
        </p:nvSpPr>
        <p:spPr>
          <a:xfrm>
            <a:off x="895424" y="4776340"/>
            <a:ext cx="9875520" cy="530352"/>
          </a:xfrm>
          <a:prstGeom prst="roundRect">
            <a:avLst>
              <a:gd name="adj" fmla="val 8000"/>
            </a:avLst>
          </a:prstGeom>
          <a:solidFill>
            <a:srgbClr val="ECEAF0"/>
          </a:solidFill>
          <a:ln w="10160">
            <a:solidFill>
              <a:srgbClr val="2547B5"/>
            </a:solidFill>
          </a:ln>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7" name="TextBox 76"/>
          <p:cNvSpPr txBox="1"/>
          <p:nvPr/>
        </p:nvSpPr>
        <p:spPr>
          <a:xfrm>
            <a:off x="1078304" y="4844920"/>
            <a:ext cx="9509760" cy="182880"/>
          </a:xfrm>
          <a:prstGeom prst="rect">
            <a:avLst/>
          </a:prstGeom>
          <a:noFill/>
        </p:spPr>
        <p:txBody>
          <a:bodyPr wrap="square" lIns="0" tIns="0" rIns="0" bIns="0">
            <a:spAutoFit/>
          </a:bodyPr>
          <a:lstStyle/>
          <a:p>
            <a:pPr>
              <a:spcAft>
                <a:spcPts val="400"/>
              </a:spcAft>
              <a:defRPr sz="1320" b="1">
                <a:solidFill>
                  <a:srgbClr val="2547B5"/>
                </a:solidFill>
                <a:latin typeface="Arial"/>
              </a:defRPr>
            </a:pPr>
            <a:r>
              <a:t>Kenyan institutions shape standards, skills, participation and enterprise support</a:t>
            </a:r>
          </a:p>
        </p:txBody>
      </p:sp>
      <p:sp>
        <p:nvSpPr>
          <p:cNvPr id="78" name="TextBox 77"/>
          <p:cNvSpPr txBox="1"/>
          <p:nvPr/>
        </p:nvSpPr>
        <p:spPr>
          <a:xfrm>
            <a:off x="1078304" y="5078092"/>
            <a:ext cx="9509760" cy="182880"/>
          </a:xfrm>
          <a:prstGeom prst="rect">
            <a:avLst/>
          </a:prstGeom>
          <a:noFill/>
        </p:spPr>
        <p:txBody>
          <a:bodyPr wrap="square" lIns="0" tIns="0" rIns="0" bIns="0">
            <a:spAutoFit/>
          </a:bodyPr>
          <a:lstStyle/>
          <a:p>
            <a:pPr>
              <a:spcAft>
                <a:spcPts val="400"/>
              </a:spcAft>
              <a:defRPr sz="1230" b="0">
                <a:solidFill>
                  <a:srgbClr val="45415E"/>
                </a:solidFill>
                <a:latin typeface="Arial"/>
              </a:defRPr>
            </a:pPr>
            <a:r>
              <a:t>Ministry of Energy • EPRA • KEBS • counties • TVETs • public utilities</a:t>
            </a:r>
          </a:p>
        </p:txBody>
      </p:sp>
      <p:cxnSp>
        <p:nvCxnSpPr>
          <p:cNvPr id="79" name="Connector 31"/>
          <p:cNvCxnSpPr/>
          <p:nvPr/>
        </p:nvCxnSpPr>
        <p:spPr>
          <a:xfrm flipV="1">
            <a:off x="5833184" y="4575172"/>
            <a:ext cx="0" cy="201168"/>
          </a:xfrm>
          <a:prstGeom prst="line">
            <a:avLst/>
          </a:prstGeom>
          <a:ln w="13970">
            <a:solidFill>
              <a:srgbClr val="85859B"/>
            </a:solidFill>
            <a:prstDash val="dash"/>
            <a:tailEnd type="triangle" w="sm" len="sm"/>
          </a:ln>
        </p:spPr>
        <p:style>
          <a:lnRef idx="2">
            <a:schemeClr val="accent1"/>
          </a:lnRef>
          <a:fillRef idx="0">
            <a:schemeClr val="accent1"/>
          </a:fillRef>
          <a:effectRef idx="0">
            <a:schemeClr val="accent1"/>
          </a:effectRef>
          <a:fontRef idx="minor">
            <a:schemeClr val="tx1"/>
          </a:fontRef>
        </p:style>
      </p:cxnSp>
      <p:cxnSp>
        <p:nvCxnSpPr>
          <p:cNvPr id="80" name="Connector 32"/>
          <p:cNvCxnSpPr/>
          <p:nvPr/>
        </p:nvCxnSpPr>
        <p:spPr>
          <a:xfrm flipV="1">
            <a:off x="9353624" y="4575172"/>
            <a:ext cx="0" cy="201168"/>
          </a:xfrm>
          <a:prstGeom prst="line">
            <a:avLst/>
          </a:prstGeom>
          <a:ln w="13970">
            <a:solidFill>
              <a:srgbClr val="85859B"/>
            </a:solidFill>
            <a:prstDash val="dash"/>
            <a:tailEnd type="triangle" w="sm" len="sm"/>
          </a:ln>
        </p:spPr>
        <p:style>
          <a:lnRef idx="2">
            <a:schemeClr val="accent1"/>
          </a:lnRef>
          <a:fillRef idx="0">
            <a:schemeClr val="accent1"/>
          </a:fillRef>
          <a:effectRef idx="0">
            <a:schemeClr val="accent1"/>
          </a:effectRef>
          <a:fontRef idx="minor">
            <a:schemeClr val="tx1"/>
          </a:fontRef>
        </p:style>
      </p:cxnSp>
      <p:sp>
        <p:nvSpPr>
          <p:cNvPr id="81" name="TextBox 80"/>
          <p:cNvSpPr txBox="1"/>
          <p:nvPr/>
        </p:nvSpPr>
        <p:spPr>
          <a:xfrm>
            <a:off x="10862310" y="6316980"/>
            <a:ext cx="548640" cy="320040"/>
          </a:xfrm>
          <a:prstGeom prst="rect">
            <a:avLst/>
          </a:prstGeom>
          <a:noFill/>
        </p:spPr>
        <p:txBody>
          <a:bodyPr wrap="square" lIns="0" tIns="0" rIns="0" bIns="0" anchor="t">
            <a:noAutofit/>
          </a:bodyPr>
          <a:lstStyle/>
          <a:p>
            <a:pPr algn="r">
              <a:defRPr sz="1200">
                <a:solidFill>
                  <a:srgbClr val="20409A"/>
                </a:solidFill>
                <a:latin typeface="Source Sans Pro"/>
              </a:defRPr>
            </a:pPr>
            <a:r>
              <a:rPr sz="1200" b="1" dirty="0" smtClean="0">
                <a:solidFill>
                  <a:srgbClr val="20409A"/>
                </a:solidFill>
                <a:latin typeface="Source Sans Pro"/>
              </a:rPr>
              <a:t>0</a:t>
            </a:r>
            <a:r>
              <a:rPr lang="en-US" sz="1200" b="1" dirty="0" smtClean="0">
                <a:solidFill>
                  <a:srgbClr val="20409A"/>
                </a:solidFill>
                <a:latin typeface="Source Sans Pro"/>
              </a:rPr>
              <a:t>5</a:t>
            </a:r>
            <a:endParaRPr sz="1200" b="1" dirty="0">
              <a:solidFill>
                <a:srgbClr val="20409A"/>
              </a:solidFill>
              <a:latin typeface="Source Sans Pro"/>
            </a:endParaRPr>
          </a:p>
        </p:txBody>
      </p:sp>
    </p:spTree>
    <p:extLst>
      <p:ext uri="{BB962C8B-B14F-4D97-AF65-F5344CB8AC3E}">
        <p14:creationId xmlns:p14="http://schemas.microsoft.com/office/powerpoint/2010/main" val="32458275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noGrp="1"/>
          </p:cNvSpPr>
          <p:nvPr>
            <p:ph type="title"/>
          </p:nvPr>
        </p:nvSpPr>
        <p:spPr>
          <a:xfrm>
            <a:off x="1001734" y="561828"/>
            <a:ext cx="9784080" cy="610890"/>
          </a:xfrm>
          <a:prstGeom prst="rect">
            <a:avLst/>
          </a:prstGeom>
          <a:noFill/>
        </p:spPr>
        <p:txBody>
          <a:bodyPr wrap="square" lIns="0" tIns="0" rIns="0" bIns="0" anchor="t">
            <a:noAutofit/>
          </a:bodyPr>
          <a:lstStyle/>
          <a:p>
            <a:pPr algn="l">
              <a:defRPr sz="3200">
                <a:solidFill>
                  <a:srgbClr val="20409A"/>
                </a:solidFill>
                <a:latin typeface="Source Sans Pro"/>
              </a:defRPr>
            </a:pPr>
            <a:r>
              <a:rPr sz="3200" b="1" dirty="0">
                <a:solidFill>
                  <a:srgbClr val="20409A"/>
                </a:solidFill>
                <a:latin typeface="Source Sans Pro"/>
              </a:rPr>
              <a:t>Where value is created and captured</a:t>
            </a:r>
          </a:p>
        </p:txBody>
      </p:sp>
      <p:sp>
        <p:nvSpPr>
          <p:cNvPr id="8" name="TextBox 7"/>
          <p:cNvSpPr txBox="1"/>
          <p:nvPr/>
        </p:nvSpPr>
        <p:spPr>
          <a:xfrm>
            <a:off x="1001734" y="1410485"/>
            <a:ext cx="2427732" cy="262433"/>
          </a:xfrm>
          <a:prstGeom prst="rect">
            <a:avLst/>
          </a:prstGeom>
          <a:noFill/>
        </p:spPr>
        <p:txBody>
          <a:bodyPr wrap="square" lIns="0" tIns="0" rIns="0" bIns="0" anchor="t">
            <a:noAutofit/>
          </a:bodyPr>
          <a:lstStyle/>
          <a:p>
            <a:pPr algn="ctr">
              <a:defRPr sz="1400">
                <a:solidFill>
                  <a:srgbClr val="20409A"/>
                </a:solidFill>
                <a:latin typeface="Source Sans Pro"/>
              </a:defRPr>
            </a:pPr>
            <a:r>
              <a:rPr sz="1400" b="1">
                <a:solidFill>
                  <a:srgbClr val="20409A"/>
                </a:solidFill>
                <a:latin typeface="Source Sans Pro"/>
              </a:rPr>
              <a:t>GLOBAL UPSTREAM</a:t>
            </a:r>
          </a:p>
        </p:txBody>
      </p:sp>
      <p:sp>
        <p:nvSpPr>
          <p:cNvPr id="9" name="TextBox 8"/>
          <p:cNvSpPr txBox="1"/>
          <p:nvPr/>
        </p:nvSpPr>
        <p:spPr>
          <a:xfrm>
            <a:off x="977045" y="1953509"/>
            <a:ext cx="2427732" cy="824789"/>
          </a:xfrm>
          <a:prstGeom prst="rect">
            <a:avLst/>
          </a:prstGeom>
          <a:noFill/>
        </p:spPr>
        <p:txBody>
          <a:bodyPr wrap="square" lIns="0" tIns="0" rIns="0" bIns="0" anchor="ctr">
            <a:noAutofit/>
          </a:bodyPr>
          <a:lstStyle/>
          <a:p>
            <a:pPr algn="ctr">
              <a:defRPr sz="1800">
                <a:solidFill>
                  <a:srgbClr val="20409A"/>
                </a:solidFill>
                <a:latin typeface="Source Sans Pro"/>
              </a:defRPr>
            </a:pPr>
            <a:r>
              <a:rPr sz="1800" dirty="0">
                <a:solidFill>
                  <a:srgbClr val="20409A"/>
                </a:solidFill>
                <a:latin typeface="Source Sans Pro"/>
              </a:rPr>
              <a:t>Cells • wafers • inverters</a:t>
            </a:r>
            <a:r>
              <a:rPr dirty="0"/>
              <a:t/>
            </a:r>
            <a:br>
              <a:rPr dirty="0"/>
            </a:br>
            <a:r>
              <a:rPr sz="1800" dirty="0">
                <a:solidFill>
                  <a:srgbClr val="20409A"/>
                </a:solidFill>
                <a:latin typeface="Source Sans Pro"/>
              </a:rPr>
              <a:t>Turbines • blades • </a:t>
            </a:r>
            <a:r>
              <a:rPr lang="en-US" dirty="0" smtClean="0">
                <a:solidFill>
                  <a:srgbClr val="20409A"/>
                </a:solidFill>
                <a:latin typeface="Source Sans Pro"/>
              </a:rPr>
              <a:t>nacelle</a:t>
            </a:r>
            <a:r>
              <a:rPr sz="1800" dirty="0" smtClean="0">
                <a:solidFill>
                  <a:srgbClr val="20409A"/>
                </a:solidFill>
                <a:latin typeface="Source Sans Pro"/>
              </a:rPr>
              <a:t>s</a:t>
            </a:r>
            <a:endParaRPr sz="1800" dirty="0">
              <a:solidFill>
                <a:srgbClr val="20409A"/>
              </a:solidFill>
              <a:latin typeface="Source Sans Pro"/>
            </a:endParaRPr>
          </a:p>
        </p:txBody>
      </p:sp>
      <p:sp>
        <p:nvSpPr>
          <p:cNvPr id="10" name="TextBox 9"/>
          <p:cNvSpPr txBox="1"/>
          <p:nvPr/>
        </p:nvSpPr>
        <p:spPr>
          <a:xfrm>
            <a:off x="3692813" y="1773959"/>
            <a:ext cx="411480" cy="374904"/>
          </a:xfrm>
          <a:prstGeom prst="rect">
            <a:avLst/>
          </a:prstGeom>
          <a:noFill/>
        </p:spPr>
        <p:txBody>
          <a:bodyPr wrap="square" lIns="0" tIns="0" rIns="0" bIns="0" anchor="t">
            <a:noAutofit/>
          </a:bodyPr>
          <a:lstStyle/>
          <a:p>
            <a:pPr algn="ctr">
              <a:defRPr sz="2800">
                <a:solidFill>
                  <a:srgbClr val="00A14B"/>
                </a:solidFill>
                <a:latin typeface="Source Sans Pro"/>
              </a:defRPr>
            </a:pPr>
            <a:r>
              <a:rPr sz="2800" b="1">
                <a:solidFill>
                  <a:srgbClr val="00A14B"/>
                </a:solidFill>
                <a:latin typeface="Source Sans Pro"/>
              </a:rPr>
              <a:t>→</a:t>
            </a:r>
          </a:p>
        </p:txBody>
      </p:sp>
      <p:sp>
        <p:nvSpPr>
          <p:cNvPr id="12" name="TextBox 11"/>
          <p:cNvSpPr txBox="1"/>
          <p:nvPr/>
        </p:nvSpPr>
        <p:spPr>
          <a:xfrm>
            <a:off x="4128982" y="1410485"/>
            <a:ext cx="2427732" cy="262433"/>
          </a:xfrm>
          <a:prstGeom prst="rect">
            <a:avLst/>
          </a:prstGeom>
          <a:noFill/>
        </p:spPr>
        <p:txBody>
          <a:bodyPr wrap="square" lIns="0" tIns="0" rIns="0" bIns="0" anchor="t">
            <a:noAutofit/>
          </a:bodyPr>
          <a:lstStyle/>
          <a:p>
            <a:pPr algn="ctr">
              <a:defRPr sz="1400">
                <a:solidFill>
                  <a:srgbClr val="20409A"/>
                </a:solidFill>
                <a:latin typeface="Source Sans Pro"/>
              </a:defRPr>
            </a:pPr>
            <a:r>
              <a:rPr sz="1400" b="1">
                <a:solidFill>
                  <a:srgbClr val="20409A"/>
                </a:solidFill>
                <a:latin typeface="Source Sans Pro"/>
              </a:rPr>
              <a:t>KENYAN ENTRY POINTS</a:t>
            </a:r>
          </a:p>
        </p:txBody>
      </p:sp>
      <p:sp>
        <p:nvSpPr>
          <p:cNvPr id="13" name="TextBox 12"/>
          <p:cNvSpPr txBox="1"/>
          <p:nvPr/>
        </p:nvSpPr>
        <p:spPr>
          <a:xfrm>
            <a:off x="4128982" y="1842539"/>
            <a:ext cx="2427732" cy="824789"/>
          </a:xfrm>
          <a:prstGeom prst="rect">
            <a:avLst/>
          </a:prstGeom>
          <a:noFill/>
        </p:spPr>
        <p:txBody>
          <a:bodyPr wrap="square" lIns="0" tIns="0" rIns="0" bIns="0" anchor="ctr">
            <a:noAutofit/>
          </a:bodyPr>
          <a:lstStyle/>
          <a:p>
            <a:pPr algn="ctr">
              <a:defRPr sz="1800">
                <a:solidFill>
                  <a:srgbClr val="20409A"/>
                </a:solidFill>
                <a:latin typeface="Source Sans Pro"/>
              </a:defRPr>
            </a:pPr>
            <a:r>
              <a:rPr sz="1800" dirty="0">
                <a:solidFill>
                  <a:srgbClr val="20409A"/>
                </a:solidFill>
                <a:latin typeface="Source Sans Pro"/>
              </a:rPr>
              <a:t>Import • assembly • </a:t>
            </a:r>
            <a:r>
              <a:rPr sz="1800" dirty="0" smtClean="0">
                <a:solidFill>
                  <a:srgbClr val="20409A"/>
                </a:solidFill>
                <a:latin typeface="Source Sans Pro"/>
              </a:rPr>
              <a:t>EPC</a:t>
            </a:r>
            <a:r>
              <a:rPr dirty="0"/>
              <a:t/>
            </a:r>
            <a:br>
              <a:rPr dirty="0"/>
            </a:br>
            <a:r>
              <a:rPr sz="1800" dirty="0">
                <a:solidFill>
                  <a:srgbClr val="20409A"/>
                </a:solidFill>
                <a:latin typeface="Source Sans Pro"/>
              </a:rPr>
              <a:t>Civil works • logistics</a:t>
            </a:r>
          </a:p>
        </p:txBody>
      </p:sp>
      <p:sp>
        <p:nvSpPr>
          <p:cNvPr id="14" name="TextBox 13"/>
          <p:cNvSpPr txBox="1"/>
          <p:nvPr/>
        </p:nvSpPr>
        <p:spPr>
          <a:xfrm>
            <a:off x="6820061" y="1773959"/>
            <a:ext cx="411480" cy="374904"/>
          </a:xfrm>
          <a:prstGeom prst="rect">
            <a:avLst/>
          </a:prstGeom>
          <a:noFill/>
        </p:spPr>
        <p:txBody>
          <a:bodyPr wrap="square" lIns="0" tIns="0" rIns="0" bIns="0" anchor="t">
            <a:noAutofit/>
          </a:bodyPr>
          <a:lstStyle/>
          <a:p>
            <a:pPr algn="ctr">
              <a:defRPr sz="2800">
                <a:solidFill>
                  <a:srgbClr val="00A14B"/>
                </a:solidFill>
                <a:latin typeface="Source Sans Pro"/>
              </a:defRPr>
            </a:pPr>
            <a:r>
              <a:rPr sz="2800" b="1">
                <a:solidFill>
                  <a:srgbClr val="00A14B"/>
                </a:solidFill>
                <a:latin typeface="Source Sans Pro"/>
              </a:rPr>
              <a:t>→</a:t>
            </a:r>
          </a:p>
        </p:txBody>
      </p:sp>
      <p:sp>
        <p:nvSpPr>
          <p:cNvPr id="16" name="TextBox 15"/>
          <p:cNvSpPr txBox="1"/>
          <p:nvPr/>
        </p:nvSpPr>
        <p:spPr>
          <a:xfrm>
            <a:off x="7256230" y="1410485"/>
            <a:ext cx="2427732" cy="262433"/>
          </a:xfrm>
          <a:prstGeom prst="rect">
            <a:avLst/>
          </a:prstGeom>
          <a:noFill/>
        </p:spPr>
        <p:txBody>
          <a:bodyPr wrap="square" lIns="0" tIns="0" rIns="0" bIns="0" anchor="t">
            <a:noAutofit/>
          </a:bodyPr>
          <a:lstStyle/>
          <a:p>
            <a:pPr algn="ctr">
              <a:defRPr sz="1400">
                <a:solidFill>
                  <a:srgbClr val="20409A"/>
                </a:solidFill>
                <a:latin typeface="Source Sans Pro"/>
              </a:defRPr>
            </a:pPr>
            <a:r>
              <a:rPr sz="1400" b="1">
                <a:solidFill>
                  <a:srgbClr val="20409A"/>
                </a:solidFill>
                <a:latin typeface="Source Sans Pro"/>
              </a:rPr>
              <a:t>LOCAL DOWNSTREAM</a:t>
            </a:r>
          </a:p>
        </p:txBody>
      </p:sp>
      <p:sp>
        <p:nvSpPr>
          <p:cNvPr id="17" name="TextBox 16"/>
          <p:cNvSpPr txBox="1"/>
          <p:nvPr/>
        </p:nvSpPr>
        <p:spPr>
          <a:xfrm>
            <a:off x="7256230" y="1842539"/>
            <a:ext cx="2427732" cy="824789"/>
          </a:xfrm>
          <a:prstGeom prst="rect">
            <a:avLst/>
          </a:prstGeom>
          <a:noFill/>
        </p:spPr>
        <p:txBody>
          <a:bodyPr wrap="square" lIns="0" tIns="0" rIns="0" bIns="0" anchor="ctr">
            <a:noAutofit/>
          </a:bodyPr>
          <a:lstStyle/>
          <a:p>
            <a:pPr algn="ctr">
              <a:defRPr sz="1800">
                <a:solidFill>
                  <a:srgbClr val="20409A"/>
                </a:solidFill>
                <a:latin typeface="Source Sans Pro"/>
              </a:defRPr>
            </a:pPr>
            <a:r>
              <a:rPr sz="1800" dirty="0">
                <a:solidFill>
                  <a:srgbClr val="20409A"/>
                </a:solidFill>
                <a:latin typeface="Source Sans Pro"/>
              </a:rPr>
              <a:t>Installation • sales</a:t>
            </a:r>
            <a:r>
              <a:rPr dirty="0"/>
              <a:t/>
            </a:r>
            <a:br>
              <a:rPr dirty="0"/>
            </a:br>
            <a:r>
              <a:rPr sz="1800" dirty="0">
                <a:solidFill>
                  <a:srgbClr val="20409A"/>
                </a:solidFill>
                <a:latin typeface="Source Sans Pro"/>
              </a:rPr>
              <a:t>Maintenance • customer service</a:t>
            </a:r>
          </a:p>
        </p:txBody>
      </p:sp>
      <p:sp>
        <p:nvSpPr>
          <p:cNvPr id="18" name="TextBox 17"/>
          <p:cNvSpPr txBox="1"/>
          <p:nvPr/>
        </p:nvSpPr>
        <p:spPr>
          <a:xfrm>
            <a:off x="1001734" y="3268569"/>
            <a:ext cx="9509760" cy="320040"/>
          </a:xfrm>
          <a:prstGeom prst="rect">
            <a:avLst/>
          </a:prstGeom>
          <a:noFill/>
        </p:spPr>
        <p:txBody>
          <a:bodyPr wrap="square" lIns="0" tIns="0" rIns="0" bIns="0" anchor="t">
            <a:noAutofit/>
          </a:bodyPr>
          <a:lstStyle/>
          <a:p>
            <a:pPr algn="l">
              <a:defRPr sz="1600">
                <a:solidFill>
                  <a:srgbClr val="20409A"/>
                </a:solidFill>
                <a:latin typeface="Source Sans Pro"/>
              </a:defRPr>
            </a:pPr>
            <a:r>
              <a:rPr sz="1600" b="1" dirty="0">
                <a:solidFill>
                  <a:srgbClr val="20409A"/>
                </a:solidFill>
                <a:latin typeface="Source Sans Pro"/>
              </a:rPr>
              <a:t>Who captures the </a:t>
            </a:r>
            <a:r>
              <a:rPr lang="en-US" sz="1600" b="1" dirty="0" smtClean="0">
                <a:solidFill>
                  <a:srgbClr val="20409A"/>
                </a:solidFill>
                <a:latin typeface="Source Sans Pro"/>
              </a:rPr>
              <a:t>value</a:t>
            </a:r>
            <a:r>
              <a:rPr sz="1600" b="1" dirty="0" smtClean="0">
                <a:solidFill>
                  <a:srgbClr val="20409A"/>
                </a:solidFill>
                <a:latin typeface="Source Sans Pro"/>
              </a:rPr>
              <a:t>?</a:t>
            </a:r>
            <a:endParaRPr sz="1600" b="1" dirty="0">
              <a:solidFill>
                <a:srgbClr val="20409A"/>
              </a:solidFill>
              <a:latin typeface="Source Sans Pro"/>
            </a:endParaRPr>
          </a:p>
        </p:txBody>
      </p:sp>
      <p:sp>
        <p:nvSpPr>
          <p:cNvPr id="19" name="TextBox 18"/>
          <p:cNvSpPr txBox="1"/>
          <p:nvPr/>
        </p:nvSpPr>
        <p:spPr>
          <a:xfrm>
            <a:off x="1001734" y="3634329"/>
            <a:ext cx="9601200" cy="1133856"/>
          </a:xfrm>
          <a:prstGeom prst="rect">
            <a:avLst/>
          </a:prstGeom>
          <a:noFill/>
        </p:spPr>
        <p:txBody>
          <a:bodyPr wrap="square" lIns="0" tIns="0" rIns="0" bIns="0">
            <a:noAutofit/>
          </a:bodyPr>
          <a:lstStyle/>
          <a:p>
            <a:pPr>
              <a:spcAft>
                <a:spcPts val="200"/>
              </a:spcAft>
              <a:defRPr sz="1400">
                <a:solidFill>
                  <a:srgbClr val="000000"/>
                </a:solidFill>
                <a:latin typeface="Source Sans Pro"/>
              </a:defRPr>
            </a:pPr>
            <a:r>
              <a:rPr sz="1600" dirty="0">
                <a:solidFill>
                  <a:srgbClr val="000000"/>
                </a:solidFill>
                <a:latin typeface="Source Sans Pro"/>
              </a:rPr>
              <a:t>• Foreign manufacturers/OEMs: component sales, technology licensing and long-term service contracts.</a:t>
            </a:r>
          </a:p>
          <a:p>
            <a:pPr>
              <a:spcAft>
                <a:spcPts val="200"/>
              </a:spcAft>
              <a:defRPr sz="1400">
                <a:solidFill>
                  <a:srgbClr val="000000"/>
                </a:solidFill>
                <a:latin typeface="Source Sans Pro"/>
              </a:defRPr>
            </a:pPr>
            <a:r>
              <a:rPr sz="1600" dirty="0">
                <a:solidFill>
                  <a:srgbClr val="000000"/>
                </a:solidFill>
                <a:latin typeface="Source Sans Pro"/>
              </a:rPr>
              <a:t>• Financiers: interest, fees, dividends and capital gains.</a:t>
            </a:r>
          </a:p>
          <a:p>
            <a:pPr>
              <a:spcAft>
                <a:spcPts val="200"/>
              </a:spcAft>
              <a:defRPr sz="1400">
                <a:solidFill>
                  <a:srgbClr val="000000"/>
                </a:solidFill>
                <a:latin typeface="Source Sans Pro"/>
              </a:defRPr>
            </a:pPr>
            <a:r>
              <a:rPr sz="1600" dirty="0">
                <a:solidFill>
                  <a:srgbClr val="000000"/>
                </a:solidFill>
                <a:latin typeface="Source Sans Pro"/>
              </a:rPr>
              <a:t>• Local firms: assembly, distribution, installation, engineering, construction and maintenance margins.</a:t>
            </a:r>
          </a:p>
          <a:p>
            <a:pPr>
              <a:spcAft>
                <a:spcPts val="200"/>
              </a:spcAft>
              <a:defRPr sz="1400">
                <a:solidFill>
                  <a:srgbClr val="000000"/>
                </a:solidFill>
                <a:latin typeface="Source Sans Pro"/>
              </a:defRPr>
            </a:pPr>
            <a:r>
              <a:rPr sz="1600" dirty="0">
                <a:solidFill>
                  <a:srgbClr val="000000"/>
                </a:solidFill>
                <a:latin typeface="Source Sans Pro"/>
              </a:rPr>
              <a:t>• Workers and communities: wages, skills, local business opportunities, electricity access and benefit-sharing — but unevenly.</a:t>
            </a:r>
          </a:p>
        </p:txBody>
      </p:sp>
      <p:sp>
        <p:nvSpPr>
          <p:cNvPr id="15" name="TextBox 14"/>
          <p:cNvSpPr txBox="1"/>
          <p:nvPr/>
        </p:nvSpPr>
        <p:spPr>
          <a:xfrm>
            <a:off x="10862310" y="6316980"/>
            <a:ext cx="548640" cy="320040"/>
          </a:xfrm>
          <a:prstGeom prst="rect">
            <a:avLst/>
          </a:prstGeom>
          <a:noFill/>
        </p:spPr>
        <p:txBody>
          <a:bodyPr wrap="square" lIns="0" tIns="0" rIns="0" bIns="0" anchor="t">
            <a:noAutofit/>
          </a:bodyPr>
          <a:lstStyle/>
          <a:p>
            <a:pPr algn="r">
              <a:defRPr sz="1200">
                <a:solidFill>
                  <a:srgbClr val="20409A"/>
                </a:solidFill>
                <a:latin typeface="Source Sans Pro"/>
              </a:defRPr>
            </a:pPr>
            <a:r>
              <a:rPr sz="1200" b="1" dirty="0" smtClean="0">
                <a:solidFill>
                  <a:srgbClr val="20409A"/>
                </a:solidFill>
                <a:latin typeface="Source Sans Pro"/>
              </a:rPr>
              <a:t>0</a:t>
            </a:r>
            <a:r>
              <a:rPr lang="en-US" sz="1200" b="1" dirty="0">
                <a:solidFill>
                  <a:srgbClr val="20409A"/>
                </a:solidFill>
                <a:latin typeface="Source Sans Pro"/>
              </a:rPr>
              <a:t>6</a:t>
            </a:r>
            <a:endParaRPr sz="1200" b="1" dirty="0">
              <a:solidFill>
                <a:srgbClr val="20409A"/>
              </a:solidFill>
              <a:latin typeface="Source Sans Pro"/>
            </a:endParaRPr>
          </a:p>
        </p:txBody>
      </p:sp>
      <p:sp>
        <p:nvSpPr>
          <p:cNvPr id="20" name="Andega et al. (2026a), §§2–3 and 5–6; Onyango et al. (2026b), §§2">
            <a:extLst>
              <a:ext uri="{FF2B5EF4-FFF2-40B4-BE49-F238E27FC236}">
                <a16:creationId xmlns:a16="http://schemas.microsoft.com/office/drawing/2014/main" id="{C96DA161-BEDB-49CA-84B0-C882F002EF03}"/>
              </a:ext>
            </a:extLst>
          </p:cNvPr>
          <p:cNvSpPr>
            <a:spLocks noGrp="1"/>
          </p:cNvSpPr>
          <p:nvPr/>
        </p:nvSpPr>
        <p:spPr>
          <a:xfrm>
            <a:off x="1533525" y="6477000"/>
            <a:ext cx="9877425" cy="276225"/>
          </a:xfrm>
          <a:prstGeom prst="rect">
            <a:avLst/>
          </a:prstGeom>
          <a:noFill/>
          <a:ln w="0">
            <a:noFill/>
          </a:ln>
        </p:spPr>
        <p:txBody>
          <a:bodyPr wrap="square" lIns="0" tIns="0" rIns="0" bIns="0" anchor="t">
            <a:noAutofit/>
          </a:bodyPr>
          <a:lstStyle/>
          <a:p>
            <a:pPr>
              <a:defRPr sz="930" b="0">
                <a:solidFill>
                  <a:srgbClr val="37335B"/>
                </a:solidFill>
                <a:latin typeface="Source Sans Pro"/>
                <a:ea typeface="Source Sans Pro"/>
                <a:cs typeface="Source Sans Pro"/>
              </a:defRPr>
            </a:pPr>
            <a:r>
              <a:rPr sz="930" b="0" dirty="0" smtClean="0">
                <a:solidFill>
                  <a:srgbClr val="37335B"/>
                </a:solidFill>
                <a:latin typeface="Source Sans Pro"/>
                <a:ea typeface="Source Sans Pro"/>
                <a:cs typeface="Source Sans Pro"/>
              </a:rPr>
              <a:t>Andega </a:t>
            </a:r>
            <a:r>
              <a:rPr sz="930" b="0" dirty="0">
                <a:solidFill>
                  <a:srgbClr val="37335B"/>
                </a:solidFill>
                <a:latin typeface="Source Sans Pro"/>
                <a:ea typeface="Source Sans Pro"/>
                <a:cs typeface="Source Sans Pro"/>
              </a:rPr>
              <a:t>et al. (2026a</a:t>
            </a:r>
            <a:r>
              <a:rPr sz="930" b="0" dirty="0" smtClean="0">
                <a:solidFill>
                  <a:srgbClr val="37335B"/>
                </a:solidFill>
                <a:latin typeface="Source Sans Pro"/>
                <a:ea typeface="Source Sans Pro"/>
                <a:cs typeface="Source Sans Pro"/>
              </a:rPr>
              <a:t>)</a:t>
            </a:r>
            <a:endParaRPr sz="930" b="0" dirty="0">
              <a:solidFill>
                <a:srgbClr val="37335B"/>
              </a:solidFill>
              <a:latin typeface="Source Sans Pro"/>
              <a:ea typeface="Source Sans Pro"/>
              <a:cs typeface="Source Sans Pro"/>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noGrp="1"/>
          </p:cNvSpPr>
          <p:nvPr>
            <p:ph type="title"/>
          </p:nvPr>
        </p:nvSpPr>
        <p:spPr>
          <a:xfrm>
            <a:off x="1105118" y="249860"/>
            <a:ext cx="9784080" cy="960120"/>
          </a:xfrm>
          <a:prstGeom prst="rect">
            <a:avLst/>
          </a:prstGeom>
          <a:noFill/>
        </p:spPr>
        <p:txBody>
          <a:bodyPr wrap="square" lIns="0" tIns="0" rIns="0" bIns="0" anchor="t">
            <a:noAutofit/>
          </a:bodyPr>
          <a:lstStyle/>
          <a:p>
            <a:pPr>
              <a:defRPr sz="3200">
                <a:solidFill>
                  <a:srgbClr val="20409A"/>
                </a:solidFill>
                <a:latin typeface="Source Sans Pro"/>
              </a:defRPr>
            </a:pPr>
            <a:r>
              <a:rPr lang="en-US" sz="3200" dirty="0">
                <a:solidFill>
                  <a:srgbClr val="20409A"/>
                </a:solidFill>
                <a:latin typeface="Source Sans Pro"/>
              </a:rPr>
              <a:t/>
            </a:r>
            <a:br>
              <a:rPr lang="en-US" sz="3200" dirty="0">
                <a:solidFill>
                  <a:srgbClr val="20409A"/>
                </a:solidFill>
                <a:latin typeface="Source Sans Pro"/>
              </a:rPr>
            </a:br>
            <a:r>
              <a:rPr lang="en-US" sz="3200" dirty="0">
                <a:solidFill>
                  <a:srgbClr val="20409A"/>
                </a:solidFill>
                <a:latin typeface="Source Sans Pro"/>
              </a:rPr>
              <a:t>Localisation</a:t>
            </a:r>
            <a:endParaRPr sz="3200" b="1" dirty="0">
              <a:solidFill>
                <a:srgbClr val="20409A"/>
              </a:solidFill>
              <a:latin typeface="Source Sans Pro"/>
            </a:endParaRPr>
          </a:p>
        </p:txBody>
      </p:sp>
      <p:sp>
        <p:nvSpPr>
          <p:cNvPr id="4" name="TextBox 3"/>
          <p:cNvSpPr txBox="1"/>
          <p:nvPr/>
        </p:nvSpPr>
        <p:spPr>
          <a:xfrm>
            <a:off x="914400" y="1245867"/>
            <a:ext cx="9784080" cy="402336"/>
          </a:xfrm>
          <a:prstGeom prst="rect">
            <a:avLst/>
          </a:prstGeom>
          <a:noFill/>
        </p:spPr>
        <p:txBody>
          <a:bodyPr wrap="square" lIns="0" tIns="0" rIns="0" bIns="0" anchor="t">
            <a:noAutofit/>
          </a:bodyPr>
          <a:lstStyle/>
          <a:p>
            <a:pPr>
              <a:defRPr sz="1500">
                <a:solidFill>
                  <a:srgbClr val="000000"/>
                </a:solidFill>
                <a:latin typeface="Source Sans Pro"/>
              </a:defRPr>
            </a:pPr>
            <a:r>
              <a:rPr sz="1700" b="0" dirty="0">
                <a:solidFill>
                  <a:srgbClr val="000000"/>
                </a:solidFill>
                <a:latin typeface="Source Sans Pro"/>
              </a:rPr>
              <a:t>Kenya’s renewable-energy sector is growing — but </a:t>
            </a:r>
            <a:r>
              <a:rPr sz="1700" b="0" dirty="0" err="1">
                <a:solidFill>
                  <a:srgbClr val="000000"/>
                </a:solidFill>
                <a:latin typeface="Source Sans Pro"/>
              </a:rPr>
              <a:t>localisation</a:t>
            </a:r>
            <a:r>
              <a:rPr sz="1700" b="0" dirty="0">
                <a:solidFill>
                  <a:srgbClr val="000000"/>
                </a:solidFill>
                <a:latin typeface="Source Sans Pro"/>
              </a:rPr>
              <a:t> remains shallow and </a:t>
            </a:r>
            <a:r>
              <a:rPr sz="1700" b="0" dirty="0" smtClean="0">
                <a:solidFill>
                  <a:srgbClr val="000000"/>
                </a:solidFill>
                <a:latin typeface="Source Sans Pro"/>
              </a:rPr>
              <a:t>uneven</a:t>
            </a:r>
            <a:r>
              <a:rPr lang="en-US" sz="1700" b="0" dirty="0" smtClean="0">
                <a:solidFill>
                  <a:srgbClr val="000000"/>
                </a:solidFill>
                <a:latin typeface="Source Sans Pro"/>
              </a:rPr>
              <a:t> </a:t>
            </a:r>
            <a:r>
              <a:rPr lang="en-GB" sz="1700" dirty="0" smtClean="0">
                <a:solidFill>
                  <a:srgbClr val="000000"/>
                </a:solidFill>
                <a:latin typeface="Source Sans Pro"/>
              </a:rPr>
              <a:t>import </a:t>
            </a:r>
            <a:r>
              <a:rPr lang="en-GB" sz="1700" dirty="0">
                <a:solidFill>
                  <a:srgbClr val="000000"/>
                </a:solidFill>
                <a:latin typeface="Source Sans Pro"/>
              </a:rPr>
              <a:t>relationships supply equipment but rarely transfer production </a:t>
            </a:r>
            <a:r>
              <a:rPr lang="en-GB" sz="1700" dirty="0" smtClean="0">
                <a:solidFill>
                  <a:srgbClr val="000000"/>
                </a:solidFill>
                <a:latin typeface="Source Sans Pro"/>
              </a:rPr>
              <a:t>knowledge, </a:t>
            </a:r>
            <a:r>
              <a:rPr lang="en-GB" sz="1700" dirty="0">
                <a:solidFill>
                  <a:srgbClr val="000000"/>
                </a:solidFill>
                <a:latin typeface="Source Sans Pro"/>
              </a:rPr>
              <a:t>leaving Kenyan firms </a:t>
            </a:r>
            <a:r>
              <a:rPr lang="en-GB" sz="1700" dirty="0" smtClean="0">
                <a:solidFill>
                  <a:srgbClr val="000000"/>
                </a:solidFill>
                <a:latin typeface="Source Sans Pro"/>
              </a:rPr>
              <a:t>in a situation where selling of technologies occurs without </a:t>
            </a:r>
            <a:r>
              <a:rPr lang="en-GB" sz="1700" dirty="0">
                <a:solidFill>
                  <a:srgbClr val="000000"/>
                </a:solidFill>
                <a:latin typeface="Source Sans Pro"/>
              </a:rPr>
              <a:t>manufacturing them.</a:t>
            </a:r>
            <a:endParaRPr sz="1700" b="0" dirty="0">
              <a:solidFill>
                <a:srgbClr val="000000"/>
              </a:solidFill>
              <a:latin typeface="Source Sans Pro"/>
            </a:endParaRPr>
          </a:p>
        </p:txBody>
      </p:sp>
      <p:sp>
        <p:nvSpPr>
          <p:cNvPr id="8" name="TextBox 7"/>
          <p:cNvSpPr txBox="1"/>
          <p:nvPr/>
        </p:nvSpPr>
        <p:spPr>
          <a:xfrm>
            <a:off x="1326533" y="2421895"/>
            <a:ext cx="3785616" cy="262433"/>
          </a:xfrm>
          <a:prstGeom prst="rect">
            <a:avLst/>
          </a:prstGeom>
          <a:noFill/>
        </p:spPr>
        <p:txBody>
          <a:bodyPr wrap="square" lIns="0" tIns="0" rIns="0" bIns="0" anchor="t">
            <a:noAutofit/>
          </a:bodyPr>
          <a:lstStyle/>
          <a:p>
            <a:pPr algn="l">
              <a:defRPr sz="1400">
                <a:solidFill>
                  <a:srgbClr val="20409A"/>
                </a:solidFill>
                <a:latin typeface="Source Sans Pro"/>
              </a:defRPr>
            </a:pPr>
            <a:r>
              <a:rPr lang="en-US" sz="1400" b="1" dirty="0" smtClean="0">
                <a:solidFill>
                  <a:srgbClr val="20409A"/>
                </a:solidFill>
                <a:latin typeface="Source Sans Pro"/>
              </a:rPr>
              <a:t>WHERE VALUE IS CAPTURED IN KENYA</a:t>
            </a:r>
            <a:endParaRPr sz="1400" b="1" dirty="0">
              <a:solidFill>
                <a:srgbClr val="20409A"/>
              </a:solidFill>
              <a:latin typeface="Source Sans Pro"/>
            </a:endParaRPr>
          </a:p>
        </p:txBody>
      </p:sp>
      <p:sp>
        <p:nvSpPr>
          <p:cNvPr id="9" name="TextBox 8"/>
          <p:cNvSpPr txBox="1"/>
          <p:nvPr/>
        </p:nvSpPr>
        <p:spPr>
          <a:xfrm>
            <a:off x="1417320" y="2806521"/>
            <a:ext cx="3621024" cy="1986991"/>
          </a:xfrm>
          <a:prstGeom prst="rect">
            <a:avLst/>
          </a:prstGeom>
          <a:noFill/>
        </p:spPr>
        <p:txBody>
          <a:bodyPr wrap="square" lIns="0" tIns="0" rIns="0" bIns="0" anchor="t">
            <a:noAutofit/>
          </a:bodyPr>
          <a:lstStyle/>
          <a:p>
            <a:pPr marL="342900" indent="-342900" algn="l">
              <a:buFont typeface="Arial" panose="020B0604020202020204" pitchFamily="34" charset="0"/>
              <a:buChar char="•"/>
              <a:defRPr sz="2300">
                <a:solidFill>
                  <a:srgbClr val="000000"/>
                </a:solidFill>
                <a:latin typeface="Source Sans Pro"/>
              </a:defRPr>
            </a:pPr>
            <a:r>
              <a:rPr sz="2000" dirty="0" smtClean="0">
                <a:solidFill>
                  <a:srgbClr val="000000"/>
                </a:solidFill>
                <a:latin typeface="Source Sans Pro"/>
              </a:rPr>
              <a:t>Distribution</a:t>
            </a:r>
            <a:endParaRPr lang="en-US" sz="2000" dirty="0" smtClean="0">
              <a:solidFill>
                <a:srgbClr val="000000"/>
              </a:solidFill>
              <a:latin typeface="Source Sans Pro"/>
            </a:endParaRPr>
          </a:p>
          <a:p>
            <a:pPr marL="342900" indent="-342900" algn="l">
              <a:buFont typeface="Arial" panose="020B0604020202020204" pitchFamily="34" charset="0"/>
              <a:buChar char="•"/>
              <a:defRPr sz="2300">
                <a:solidFill>
                  <a:srgbClr val="000000"/>
                </a:solidFill>
                <a:latin typeface="Source Sans Pro"/>
              </a:defRPr>
            </a:pPr>
            <a:r>
              <a:rPr sz="2000" dirty="0" smtClean="0">
                <a:solidFill>
                  <a:srgbClr val="000000"/>
                </a:solidFill>
                <a:latin typeface="Source Sans Pro"/>
              </a:rPr>
              <a:t>Installation</a:t>
            </a:r>
            <a:endParaRPr lang="en-US" sz="2000" dirty="0" smtClean="0">
              <a:solidFill>
                <a:srgbClr val="000000"/>
              </a:solidFill>
              <a:latin typeface="Source Sans Pro"/>
            </a:endParaRPr>
          </a:p>
          <a:p>
            <a:pPr marL="342900" indent="-342900" algn="l">
              <a:buFont typeface="Arial" panose="020B0604020202020204" pitchFamily="34" charset="0"/>
              <a:buChar char="•"/>
              <a:defRPr sz="2300">
                <a:solidFill>
                  <a:srgbClr val="000000"/>
                </a:solidFill>
                <a:latin typeface="Source Sans Pro"/>
              </a:defRPr>
            </a:pPr>
            <a:r>
              <a:rPr sz="2000" dirty="0" smtClean="0">
                <a:solidFill>
                  <a:srgbClr val="000000"/>
                </a:solidFill>
                <a:latin typeface="Source Sans Pro"/>
              </a:rPr>
              <a:t>Sales</a:t>
            </a:r>
            <a:endParaRPr lang="en-US" sz="2000" dirty="0" smtClean="0">
              <a:solidFill>
                <a:srgbClr val="000000"/>
              </a:solidFill>
              <a:latin typeface="Source Sans Pro"/>
            </a:endParaRPr>
          </a:p>
          <a:p>
            <a:pPr marL="342900" indent="-342900" algn="l">
              <a:buFont typeface="Arial" panose="020B0604020202020204" pitchFamily="34" charset="0"/>
              <a:buChar char="•"/>
              <a:defRPr sz="2300">
                <a:solidFill>
                  <a:srgbClr val="000000"/>
                </a:solidFill>
                <a:latin typeface="Source Sans Pro"/>
              </a:defRPr>
            </a:pPr>
            <a:r>
              <a:rPr sz="2000" dirty="0" smtClean="0">
                <a:solidFill>
                  <a:srgbClr val="000000"/>
                </a:solidFill>
                <a:latin typeface="Source Sans Pro"/>
              </a:rPr>
              <a:t>Assembly</a:t>
            </a:r>
            <a:endParaRPr lang="en-US" sz="2000" dirty="0" smtClean="0">
              <a:solidFill>
                <a:srgbClr val="000000"/>
              </a:solidFill>
              <a:latin typeface="Source Sans Pro"/>
            </a:endParaRPr>
          </a:p>
          <a:p>
            <a:pPr marL="342900" indent="-342900" algn="l">
              <a:buFont typeface="Arial" panose="020B0604020202020204" pitchFamily="34" charset="0"/>
              <a:buChar char="•"/>
              <a:defRPr sz="2300">
                <a:solidFill>
                  <a:srgbClr val="000000"/>
                </a:solidFill>
                <a:latin typeface="Source Sans Pro"/>
              </a:defRPr>
            </a:pPr>
            <a:r>
              <a:rPr sz="2000" dirty="0" smtClean="0">
                <a:solidFill>
                  <a:srgbClr val="000000"/>
                </a:solidFill>
                <a:latin typeface="Source Sans Pro"/>
              </a:rPr>
              <a:t>Civil works</a:t>
            </a:r>
            <a:endParaRPr lang="en-US" sz="2000" dirty="0" smtClean="0">
              <a:solidFill>
                <a:srgbClr val="000000"/>
              </a:solidFill>
              <a:latin typeface="Source Sans Pro"/>
            </a:endParaRPr>
          </a:p>
          <a:p>
            <a:pPr marL="342900" indent="-342900" algn="l">
              <a:buFont typeface="Arial" panose="020B0604020202020204" pitchFamily="34" charset="0"/>
              <a:buChar char="•"/>
              <a:defRPr sz="2300">
                <a:solidFill>
                  <a:srgbClr val="000000"/>
                </a:solidFill>
                <a:latin typeface="Source Sans Pro"/>
              </a:defRPr>
            </a:pPr>
            <a:r>
              <a:rPr sz="2000" dirty="0" smtClean="0">
                <a:solidFill>
                  <a:srgbClr val="000000"/>
                </a:solidFill>
                <a:latin typeface="Source Sans Pro"/>
              </a:rPr>
              <a:t>Repair </a:t>
            </a:r>
            <a:r>
              <a:rPr sz="2000" dirty="0">
                <a:solidFill>
                  <a:srgbClr val="000000"/>
                </a:solidFill>
                <a:latin typeface="Source Sans Pro"/>
              </a:rPr>
              <a:t>&amp; maintenance</a:t>
            </a:r>
          </a:p>
        </p:txBody>
      </p:sp>
      <p:sp>
        <p:nvSpPr>
          <p:cNvPr id="10" name="TextBox 9"/>
          <p:cNvSpPr txBox="1"/>
          <p:nvPr/>
        </p:nvSpPr>
        <p:spPr>
          <a:xfrm>
            <a:off x="5851506" y="2443137"/>
            <a:ext cx="4690872" cy="299923"/>
          </a:xfrm>
          <a:prstGeom prst="rect">
            <a:avLst/>
          </a:prstGeom>
          <a:noFill/>
        </p:spPr>
        <p:txBody>
          <a:bodyPr wrap="square" lIns="0" tIns="0" rIns="0" bIns="0" anchor="t">
            <a:noAutofit/>
          </a:bodyPr>
          <a:lstStyle/>
          <a:p>
            <a:pPr algn="l">
              <a:defRPr sz="1400">
                <a:solidFill>
                  <a:srgbClr val="20409A"/>
                </a:solidFill>
                <a:latin typeface="Source Sans Pro"/>
              </a:defRPr>
            </a:pPr>
            <a:r>
              <a:rPr sz="1400" b="1" dirty="0">
                <a:solidFill>
                  <a:srgbClr val="20409A"/>
                </a:solidFill>
                <a:latin typeface="Source Sans Pro"/>
              </a:rPr>
              <a:t>WHERE VALUE REMAINS EXTERNALLY CONTROLLED</a:t>
            </a:r>
          </a:p>
        </p:txBody>
      </p:sp>
      <p:sp>
        <p:nvSpPr>
          <p:cNvPr id="11" name="TextBox 10"/>
          <p:cNvSpPr txBox="1"/>
          <p:nvPr/>
        </p:nvSpPr>
        <p:spPr>
          <a:xfrm>
            <a:off x="5851506" y="2844011"/>
            <a:ext cx="4846974" cy="1949501"/>
          </a:xfrm>
          <a:prstGeom prst="rect">
            <a:avLst/>
          </a:prstGeom>
          <a:noFill/>
        </p:spPr>
        <p:txBody>
          <a:bodyPr wrap="square" lIns="0" tIns="0" rIns="0" bIns="0">
            <a:noAutofit/>
          </a:bodyPr>
          <a:lstStyle/>
          <a:p>
            <a:pPr>
              <a:spcAft>
                <a:spcPts val="700"/>
              </a:spcAft>
              <a:defRPr sz="1600">
                <a:solidFill>
                  <a:srgbClr val="000000"/>
                </a:solidFill>
                <a:latin typeface="Source Sans Pro"/>
              </a:defRPr>
            </a:pPr>
            <a:r>
              <a:rPr sz="2000" dirty="0">
                <a:solidFill>
                  <a:srgbClr val="000000"/>
                </a:solidFill>
                <a:latin typeface="Source Sans Pro"/>
              </a:rPr>
              <a:t>• Solar cells, wafers and high-value inverters</a:t>
            </a:r>
          </a:p>
          <a:p>
            <a:pPr>
              <a:spcAft>
                <a:spcPts val="700"/>
              </a:spcAft>
              <a:defRPr sz="1600">
                <a:solidFill>
                  <a:srgbClr val="000000"/>
                </a:solidFill>
                <a:latin typeface="Source Sans Pro"/>
              </a:defRPr>
            </a:pPr>
            <a:r>
              <a:rPr sz="2000" dirty="0">
                <a:solidFill>
                  <a:srgbClr val="000000"/>
                </a:solidFill>
                <a:latin typeface="Source Sans Pro"/>
              </a:rPr>
              <a:t>• Wind turbines, blades, nacelles, generators and control systems</a:t>
            </a:r>
          </a:p>
          <a:p>
            <a:pPr>
              <a:spcAft>
                <a:spcPts val="700"/>
              </a:spcAft>
              <a:defRPr sz="1600">
                <a:solidFill>
                  <a:srgbClr val="000000"/>
                </a:solidFill>
                <a:latin typeface="Source Sans Pro"/>
              </a:defRPr>
            </a:pPr>
            <a:r>
              <a:rPr sz="2000" dirty="0">
                <a:solidFill>
                  <a:srgbClr val="000000"/>
                </a:solidFill>
                <a:latin typeface="Source Sans Pro"/>
              </a:rPr>
              <a:t>• Advanced R&amp;D, technology ownership and intellectual property</a:t>
            </a:r>
          </a:p>
          <a:p>
            <a:pPr>
              <a:spcAft>
                <a:spcPts val="700"/>
              </a:spcAft>
              <a:defRPr sz="1600">
                <a:solidFill>
                  <a:srgbClr val="000000"/>
                </a:solidFill>
                <a:latin typeface="Source Sans Pro"/>
              </a:defRPr>
            </a:pPr>
            <a:endParaRPr sz="2000" dirty="0">
              <a:solidFill>
                <a:srgbClr val="000000"/>
              </a:solidFill>
              <a:latin typeface="Source Sans Pro"/>
            </a:endParaRPr>
          </a:p>
        </p:txBody>
      </p:sp>
      <p:sp>
        <p:nvSpPr>
          <p:cNvPr id="12" name="TextBox 11"/>
          <p:cNvSpPr txBox="1"/>
          <p:nvPr/>
        </p:nvSpPr>
        <p:spPr>
          <a:xfrm>
            <a:off x="1326533" y="4967805"/>
            <a:ext cx="987552" cy="262433"/>
          </a:xfrm>
          <a:prstGeom prst="rect">
            <a:avLst/>
          </a:prstGeom>
          <a:noFill/>
        </p:spPr>
        <p:txBody>
          <a:bodyPr wrap="square" lIns="0" tIns="0" rIns="0" bIns="0" anchor="t">
            <a:noAutofit/>
          </a:bodyPr>
          <a:lstStyle/>
          <a:p>
            <a:pPr algn="l">
              <a:defRPr sz="1400">
                <a:solidFill>
                  <a:srgbClr val="20409A"/>
                </a:solidFill>
                <a:latin typeface="Source Sans Pro"/>
              </a:defRPr>
            </a:pPr>
            <a:r>
              <a:rPr sz="1400" b="1" dirty="0">
                <a:solidFill>
                  <a:srgbClr val="20409A"/>
                </a:solidFill>
                <a:latin typeface="Source Sans Pro"/>
              </a:rPr>
              <a:t>Implication</a:t>
            </a:r>
          </a:p>
        </p:txBody>
      </p:sp>
      <p:sp>
        <p:nvSpPr>
          <p:cNvPr id="13" name="TextBox 12"/>
          <p:cNvSpPr txBox="1"/>
          <p:nvPr/>
        </p:nvSpPr>
        <p:spPr>
          <a:xfrm>
            <a:off x="1326533" y="5300331"/>
            <a:ext cx="9049947" cy="688989"/>
          </a:xfrm>
          <a:prstGeom prst="rect">
            <a:avLst/>
          </a:prstGeom>
          <a:noFill/>
        </p:spPr>
        <p:txBody>
          <a:bodyPr wrap="square" lIns="0" tIns="0" rIns="0" bIns="0" anchor="t">
            <a:noAutofit/>
          </a:bodyPr>
          <a:lstStyle/>
          <a:p>
            <a:pPr algn="l">
              <a:defRPr sz="1700">
                <a:solidFill>
                  <a:srgbClr val="000000"/>
                </a:solidFill>
                <a:latin typeface="Source Sans Pro"/>
              </a:defRPr>
            </a:pPr>
            <a:r>
              <a:rPr lang="en-US" sz="1700" b="1" dirty="0" smtClean="0">
                <a:solidFill>
                  <a:srgbClr val="000000"/>
                </a:solidFill>
                <a:latin typeface="Source Sans Pro"/>
              </a:rPr>
              <a:t>Renewable energy m</a:t>
            </a:r>
            <a:r>
              <a:rPr sz="1700" b="1" dirty="0" smtClean="0">
                <a:solidFill>
                  <a:srgbClr val="000000"/>
                </a:solidFill>
                <a:latin typeface="Source Sans Pro"/>
              </a:rPr>
              <a:t>arket </a:t>
            </a:r>
            <a:r>
              <a:rPr sz="1700" b="1" dirty="0">
                <a:solidFill>
                  <a:srgbClr val="000000"/>
                </a:solidFill>
                <a:latin typeface="Source Sans Pro"/>
              </a:rPr>
              <a:t>expansion </a:t>
            </a:r>
            <a:r>
              <a:rPr sz="1700" b="1" dirty="0" smtClean="0">
                <a:solidFill>
                  <a:srgbClr val="000000"/>
                </a:solidFill>
                <a:latin typeface="Source Sans Pro"/>
              </a:rPr>
              <a:t>coexist</a:t>
            </a:r>
            <a:r>
              <a:rPr lang="en-US" sz="1700" b="1" dirty="0" smtClean="0">
                <a:solidFill>
                  <a:srgbClr val="000000"/>
                </a:solidFill>
                <a:latin typeface="Source Sans Pro"/>
              </a:rPr>
              <a:t>s</a:t>
            </a:r>
            <a:r>
              <a:rPr sz="1700" b="1" dirty="0" smtClean="0">
                <a:solidFill>
                  <a:srgbClr val="000000"/>
                </a:solidFill>
                <a:latin typeface="Source Sans Pro"/>
              </a:rPr>
              <a:t> </a:t>
            </a:r>
            <a:r>
              <a:rPr sz="1700" b="1" dirty="0">
                <a:solidFill>
                  <a:srgbClr val="000000"/>
                </a:solidFill>
                <a:latin typeface="Source Sans Pro"/>
              </a:rPr>
              <a:t>with </a:t>
            </a:r>
            <a:r>
              <a:rPr sz="1700" b="1" dirty="0" smtClean="0">
                <a:solidFill>
                  <a:srgbClr val="000000"/>
                </a:solidFill>
                <a:latin typeface="Source Sans Pro"/>
              </a:rPr>
              <a:t>industrial </a:t>
            </a:r>
            <a:r>
              <a:rPr sz="1700" b="1" dirty="0">
                <a:solidFill>
                  <a:srgbClr val="000000"/>
                </a:solidFill>
                <a:latin typeface="Source Sans Pro"/>
              </a:rPr>
              <a:t>stagnation unless downstream capabilities </a:t>
            </a:r>
            <a:r>
              <a:rPr sz="1700" b="1" dirty="0" smtClean="0">
                <a:solidFill>
                  <a:srgbClr val="000000"/>
                </a:solidFill>
                <a:latin typeface="Source Sans Pro"/>
              </a:rPr>
              <a:t>become </a:t>
            </a:r>
            <a:r>
              <a:rPr sz="1700" b="1" dirty="0">
                <a:solidFill>
                  <a:srgbClr val="000000"/>
                </a:solidFill>
                <a:latin typeface="Source Sans Pro"/>
              </a:rPr>
              <a:t>stepping stones to deeper </a:t>
            </a:r>
            <a:r>
              <a:rPr lang="en-US" sz="1700" b="1" dirty="0" smtClean="0">
                <a:solidFill>
                  <a:srgbClr val="000000"/>
                </a:solidFill>
                <a:latin typeface="Source Sans Pro"/>
              </a:rPr>
              <a:t>industrial </a:t>
            </a:r>
            <a:r>
              <a:rPr sz="1700" b="1" dirty="0" smtClean="0">
                <a:solidFill>
                  <a:srgbClr val="000000"/>
                </a:solidFill>
                <a:latin typeface="Source Sans Pro"/>
              </a:rPr>
              <a:t>upgrading</a:t>
            </a:r>
            <a:r>
              <a:rPr sz="1700" b="1" dirty="0">
                <a:solidFill>
                  <a:srgbClr val="000000"/>
                </a:solidFill>
                <a:latin typeface="Source Sans Pro"/>
              </a:rPr>
              <a:t>.</a:t>
            </a:r>
          </a:p>
        </p:txBody>
      </p:sp>
      <p:sp>
        <p:nvSpPr>
          <p:cNvPr id="14" name="TextBox 13"/>
          <p:cNvSpPr txBox="1"/>
          <p:nvPr/>
        </p:nvSpPr>
        <p:spPr>
          <a:xfrm>
            <a:off x="10862310" y="6316980"/>
            <a:ext cx="548640" cy="320040"/>
          </a:xfrm>
          <a:prstGeom prst="rect">
            <a:avLst/>
          </a:prstGeom>
          <a:noFill/>
        </p:spPr>
        <p:txBody>
          <a:bodyPr wrap="square" lIns="0" tIns="0" rIns="0" bIns="0" anchor="t">
            <a:noAutofit/>
          </a:bodyPr>
          <a:lstStyle/>
          <a:p>
            <a:pPr algn="r">
              <a:defRPr sz="1200">
                <a:solidFill>
                  <a:srgbClr val="20409A"/>
                </a:solidFill>
                <a:latin typeface="Source Sans Pro"/>
              </a:defRPr>
            </a:pPr>
            <a:r>
              <a:rPr sz="1200" b="1" dirty="0" smtClean="0">
                <a:solidFill>
                  <a:srgbClr val="20409A"/>
                </a:solidFill>
                <a:latin typeface="Source Sans Pro"/>
              </a:rPr>
              <a:t>0</a:t>
            </a:r>
            <a:r>
              <a:rPr lang="en-US" sz="1200" b="1" dirty="0">
                <a:solidFill>
                  <a:srgbClr val="20409A"/>
                </a:solidFill>
                <a:latin typeface="Source Sans Pro"/>
              </a:rPr>
              <a:t>7</a:t>
            </a:r>
            <a:endParaRPr sz="1200" b="1" dirty="0">
              <a:solidFill>
                <a:srgbClr val="20409A"/>
              </a:solidFill>
              <a:latin typeface="Source Sans Pro"/>
            </a:endParaRPr>
          </a:p>
        </p:txBody>
      </p:sp>
      <p:sp>
        <p:nvSpPr>
          <p:cNvPr id="15" name="TextBox 14"/>
          <p:cNvSpPr txBox="1"/>
          <p:nvPr/>
        </p:nvSpPr>
        <p:spPr>
          <a:xfrm>
            <a:off x="1316736" y="6453905"/>
            <a:ext cx="8778240" cy="230832"/>
          </a:xfrm>
          <a:prstGeom prst="rect">
            <a:avLst/>
          </a:prstGeom>
          <a:noFill/>
        </p:spPr>
        <p:txBody>
          <a:bodyPr wrap="square" lIns="0" tIns="0" rIns="0" bIns="0">
            <a:spAutoFit/>
          </a:bodyPr>
          <a:lstStyle/>
          <a:p>
            <a:pPr>
              <a:lnSpc>
                <a:spcPts val="1800"/>
              </a:lnSpc>
              <a:spcBef>
                <a:spcPts val="0"/>
              </a:spcBef>
              <a:spcAft>
                <a:spcPts val="0"/>
              </a:spcAft>
            </a:pPr>
            <a:r>
              <a:rPr sz="950" b="0" dirty="0">
                <a:solidFill>
                  <a:srgbClr val="525252"/>
                </a:solidFill>
                <a:latin typeface="Source Sans Pro"/>
              </a:rPr>
              <a:t>Source: Onyango et al. (</a:t>
            </a:r>
            <a:r>
              <a:rPr sz="950" b="0" dirty="0" smtClean="0">
                <a:solidFill>
                  <a:srgbClr val="525252"/>
                </a:solidFill>
                <a:latin typeface="Source Sans Pro"/>
              </a:rPr>
              <a:t>2026).</a:t>
            </a:r>
            <a:endParaRPr sz="950" b="0" dirty="0">
              <a:solidFill>
                <a:srgbClr val="525252"/>
              </a:solidFill>
              <a:latin typeface="Source Sans Pro"/>
            </a:endParaRPr>
          </a:p>
        </p:txBody>
      </p:sp>
    </p:spTree>
    <p:extLst>
      <p:ext uri="{BB962C8B-B14F-4D97-AF65-F5344CB8AC3E}">
        <p14:creationId xmlns:p14="http://schemas.microsoft.com/office/powerpoint/2010/main" val="11678438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5840" y="548640"/>
            <a:ext cx="9875520" cy="594360"/>
          </a:xfrm>
          <a:prstGeom prst="rect">
            <a:avLst/>
          </a:prstGeom>
          <a:noFill/>
        </p:spPr>
        <p:txBody>
          <a:bodyPr wrap="square" lIns="0" tIns="0" rIns="0" bIns="0" anchor="t">
            <a:noAutofit/>
          </a:bodyPr>
          <a:lstStyle/>
          <a:p>
            <a:pPr>
              <a:lnSpc>
                <a:spcPts val="3744"/>
              </a:lnSpc>
              <a:spcBef>
                <a:spcPts val="0"/>
              </a:spcBef>
              <a:spcAft>
                <a:spcPts val="0"/>
              </a:spcAft>
            </a:pPr>
            <a:r>
              <a:rPr sz="3200" b="1">
                <a:solidFill>
                  <a:srgbClr val="20409A"/>
                </a:solidFill>
                <a:latin typeface="Source Sans Pro"/>
              </a:rPr>
              <a:t>Key constraints to localisation</a:t>
            </a:r>
          </a:p>
        </p:txBody>
      </p:sp>
      <p:sp>
        <p:nvSpPr>
          <p:cNvPr id="3" name="TextBox 2"/>
          <p:cNvSpPr txBox="1"/>
          <p:nvPr/>
        </p:nvSpPr>
        <p:spPr>
          <a:xfrm>
            <a:off x="1005840" y="1234440"/>
            <a:ext cx="9875520" cy="365760"/>
          </a:xfrm>
          <a:prstGeom prst="rect">
            <a:avLst/>
          </a:prstGeom>
          <a:noFill/>
        </p:spPr>
        <p:txBody>
          <a:bodyPr wrap="square" lIns="0" tIns="0" rIns="0" bIns="0" anchor="t">
            <a:noAutofit/>
          </a:bodyPr>
          <a:lstStyle/>
          <a:p>
            <a:pPr>
              <a:lnSpc>
                <a:spcPts val="1989"/>
              </a:lnSpc>
              <a:spcBef>
                <a:spcPts val="0"/>
              </a:spcBef>
              <a:spcAft>
                <a:spcPts val="0"/>
              </a:spcAft>
            </a:pPr>
            <a:r>
              <a:rPr sz="1700" b="0">
                <a:solidFill>
                  <a:srgbClr val="222222"/>
                </a:solidFill>
                <a:latin typeface="Source Sans Pro"/>
              </a:rPr>
              <a:t>Why sector growth has not produced comparable domestic manufacturing</a:t>
            </a:r>
          </a:p>
        </p:txBody>
      </p:sp>
      <p:sp>
        <p:nvSpPr>
          <p:cNvPr id="4" name="Oval 3"/>
          <p:cNvSpPr/>
          <p:nvPr/>
        </p:nvSpPr>
        <p:spPr>
          <a:xfrm>
            <a:off x="1024128" y="1792224"/>
            <a:ext cx="292608" cy="292608"/>
          </a:xfrm>
          <a:prstGeom prst="ellipse">
            <a:avLst/>
          </a:prstGeom>
          <a:solidFill>
            <a:srgbClr val="00A14B"/>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100" b="1">
                <a:solidFill>
                  <a:srgbClr val="FFFFFF"/>
                </a:solidFill>
                <a:latin typeface="Source Sans Pro"/>
              </a:rPr>
              <a:t>1</a:t>
            </a:r>
          </a:p>
        </p:txBody>
      </p:sp>
      <p:sp>
        <p:nvSpPr>
          <p:cNvPr id="5" name="TextBox 4"/>
          <p:cNvSpPr txBox="1"/>
          <p:nvPr/>
        </p:nvSpPr>
        <p:spPr>
          <a:xfrm>
            <a:off x="1463040" y="1773936"/>
            <a:ext cx="2532888" cy="612648"/>
          </a:xfrm>
          <a:prstGeom prst="rect">
            <a:avLst/>
          </a:prstGeom>
          <a:noFill/>
        </p:spPr>
        <p:txBody>
          <a:bodyPr wrap="square" lIns="0" tIns="0" rIns="0" bIns="0" anchor="t">
            <a:noAutofit/>
          </a:bodyPr>
          <a:lstStyle/>
          <a:p>
            <a:pPr>
              <a:lnSpc>
                <a:spcPts val="2047"/>
              </a:lnSpc>
              <a:spcBef>
                <a:spcPts val="0"/>
              </a:spcBef>
              <a:spcAft>
                <a:spcPts val="0"/>
              </a:spcAft>
            </a:pPr>
            <a:r>
              <a:rPr sz="1750" b="1">
                <a:solidFill>
                  <a:srgbClr val="20409A"/>
                </a:solidFill>
                <a:latin typeface="Source Sans Pro"/>
              </a:rPr>
              <a:t>Technology without transfer</a:t>
            </a:r>
          </a:p>
        </p:txBody>
      </p:sp>
      <p:sp>
        <p:nvSpPr>
          <p:cNvPr id="6" name="TextBox 5"/>
          <p:cNvSpPr txBox="1"/>
          <p:nvPr/>
        </p:nvSpPr>
        <p:spPr>
          <a:xfrm>
            <a:off x="4160520" y="1773936"/>
            <a:ext cx="6647688" cy="777240"/>
          </a:xfrm>
          <a:prstGeom prst="rect">
            <a:avLst/>
          </a:prstGeom>
          <a:noFill/>
        </p:spPr>
        <p:txBody>
          <a:bodyPr wrap="square" lIns="0" tIns="0" rIns="0" bIns="0" anchor="t">
            <a:noAutofit/>
          </a:bodyPr>
          <a:lstStyle/>
          <a:p>
            <a:pPr>
              <a:lnSpc>
                <a:spcPts val="1872"/>
              </a:lnSpc>
              <a:spcBef>
                <a:spcPts val="0"/>
              </a:spcBef>
              <a:spcAft>
                <a:spcPts val="0"/>
              </a:spcAft>
            </a:pPr>
            <a:r>
              <a:rPr sz="1600" b="0">
                <a:solidFill>
                  <a:srgbClr val="222222"/>
                </a:solidFill>
                <a:latin typeface="Source Sans Pro"/>
              </a:rPr>
              <a:t>Foreign suppliers control technology and intellectual property; purchasing equipment rarely transfers manufacturing knowledge, leaving Kenyan firms dependent on imported components.</a:t>
            </a:r>
          </a:p>
        </p:txBody>
      </p:sp>
      <p:sp>
        <p:nvSpPr>
          <p:cNvPr id="7" name="Oval 6"/>
          <p:cNvSpPr/>
          <p:nvPr/>
        </p:nvSpPr>
        <p:spPr>
          <a:xfrm>
            <a:off x="1024128" y="2606040"/>
            <a:ext cx="292608" cy="292608"/>
          </a:xfrm>
          <a:prstGeom prst="ellipse">
            <a:avLst/>
          </a:prstGeom>
          <a:solidFill>
            <a:srgbClr val="00A14B"/>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100" b="1">
                <a:solidFill>
                  <a:srgbClr val="FFFFFF"/>
                </a:solidFill>
                <a:latin typeface="Source Sans Pro"/>
              </a:rPr>
              <a:t>2</a:t>
            </a:r>
          </a:p>
        </p:txBody>
      </p:sp>
      <p:sp>
        <p:nvSpPr>
          <p:cNvPr id="8" name="TextBox 7"/>
          <p:cNvSpPr txBox="1"/>
          <p:nvPr/>
        </p:nvSpPr>
        <p:spPr>
          <a:xfrm>
            <a:off x="1463040" y="2587752"/>
            <a:ext cx="2532888" cy="612648"/>
          </a:xfrm>
          <a:prstGeom prst="rect">
            <a:avLst/>
          </a:prstGeom>
          <a:noFill/>
        </p:spPr>
        <p:txBody>
          <a:bodyPr wrap="square" lIns="0" tIns="0" rIns="0" bIns="0" anchor="t">
            <a:noAutofit/>
          </a:bodyPr>
          <a:lstStyle/>
          <a:p>
            <a:pPr>
              <a:lnSpc>
                <a:spcPts val="2047"/>
              </a:lnSpc>
              <a:spcBef>
                <a:spcPts val="0"/>
              </a:spcBef>
              <a:spcAft>
                <a:spcPts val="0"/>
              </a:spcAft>
            </a:pPr>
            <a:r>
              <a:rPr sz="1750" b="1">
                <a:solidFill>
                  <a:srgbClr val="20409A"/>
                </a:solidFill>
                <a:latin typeface="Source Sans Pro"/>
              </a:rPr>
              <a:t>Cost and capital barriers</a:t>
            </a:r>
          </a:p>
        </p:txBody>
      </p:sp>
      <p:sp>
        <p:nvSpPr>
          <p:cNvPr id="9" name="TextBox 8"/>
          <p:cNvSpPr txBox="1"/>
          <p:nvPr/>
        </p:nvSpPr>
        <p:spPr>
          <a:xfrm>
            <a:off x="4160520" y="2587752"/>
            <a:ext cx="6647688" cy="777240"/>
          </a:xfrm>
          <a:prstGeom prst="rect">
            <a:avLst/>
          </a:prstGeom>
          <a:noFill/>
        </p:spPr>
        <p:txBody>
          <a:bodyPr wrap="square" lIns="0" tIns="0" rIns="0" bIns="0" anchor="t">
            <a:noAutofit/>
          </a:bodyPr>
          <a:lstStyle/>
          <a:p>
            <a:pPr>
              <a:lnSpc>
                <a:spcPts val="1872"/>
              </a:lnSpc>
              <a:spcBef>
                <a:spcPts val="0"/>
              </a:spcBef>
              <a:spcAft>
                <a:spcPts val="0"/>
              </a:spcAft>
            </a:pPr>
            <a:r>
              <a:rPr sz="1600" b="0">
                <a:solidFill>
                  <a:srgbClr val="222222"/>
                </a:solidFill>
                <a:latin typeface="Source Sans Pro"/>
              </a:rPr>
              <a:t>Cheaper imports and high production costs weaken competitiveness, while costly loans and collateral requirements restrict investment in tooling, testing and certification.</a:t>
            </a:r>
          </a:p>
        </p:txBody>
      </p:sp>
      <p:sp>
        <p:nvSpPr>
          <p:cNvPr id="10" name="Oval 9"/>
          <p:cNvSpPr/>
          <p:nvPr/>
        </p:nvSpPr>
        <p:spPr>
          <a:xfrm>
            <a:off x="1024128" y="3419856"/>
            <a:ext cx="292608" cy="292608"/>
          </a:xfrm>
          <a:prstGeom prst="ellipse">
            <a:avLst/>
          </a:prstGeom>
          <a:solidFill>
            <a:srgbClr val="00A14B"/>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100" b="1">
                <a:solidFill>
                  <a:srgbClr val="FFFFFF"/>
                </a:solidFill>
                <a:latin typeface="Source Sans Pro"/>
              </a:rPr>
              <a:t>3</a:t>
            </a:r>
          </a:p>
        </p:txBody>
      </p:sp>
      <p:sp>
        <p:nvSpPr>
          <p:cNvPr id="11" name="TextBox 10"/>
          <p:cNvSpPr txBox="1"/>
          <p:nvPr/>
        </p:nvSpPr>
        <p:spPr>
          <a:xfrm>
            <a:off x="1463040" y="3401568"/>
            <a:ext cx="2532888" cy="612648"/>
          </a:xfrm>
          <a:prstGeom prst="rect">
            <a:avLst/>
          </a:prstGeom>
          <a:noFill/>
        </p:spPr>
        <p:txBody>
          <a:bodyPr wrap="square" lIns="0" tIns="0" rIns="0" bIns="0" anchor="t">
            <a:noAutofit/>
          </a:bodyPr>
          <a:lstStyle/>
          <a:p>
            <a:pPr>
              <a:lnSpc>
                <a:spcPts val="2047"/>
              </a:lnSpc>
              <a:spcBef>
                <a:spcPts val="0"/>
              </a:spcBef>
              <a:spcAft>
                <a:spcPts val="0"/>
              </a:spcAft>
            </a:pPr>
            <a:r>
              <a:rPr sz="1750" b="1">
                <a:solidFill>
                  <a:srgbClr val="20409A"/>
                </a:solidFill>
                <a:latin typeface="Source Sans Pro"/>
              </a:rPr>
              <a:t>Skills and weak linkages</a:t>
            </a:r>
          </a:p>
        </p:txBody>
      </p:sp>
      <p:sp>
        <p:nvSpPr>
          <p:cNvPr id="12" name="TextBox 11"/>
          <p:cNvSpPr txBox="1"/>
          <p:nvPr/>
        </p:nvSpPr>
        <p:spPr>
          <a:xfrm>
            <a:off x="4160520" y="3401568"/>
            <a:ext cx="6647688" cy="777240"/>
          </a:xfrm>
          <a:prstGeom prst="rect">
            <a:avLst/>
          </a:prstGeom>
          <a:noFill/>
        </p:spPr>
        <p:txBody>
          <a:bodyPr wrap="square" lIns="0" tIns="0" rIns="0" bIns="0" anchor="t">
            <a:noAutofit/>
          </a:bodyPr>
          <a:lstStyle/>
          <a:p>
            <a:pPr>
              <a:lnSpc>
                <a:spcPts val="1872"/>
              </a:lnSpc>
              <a:spcBef>
                <a:spcPts val="0"/>
              </a:spcBef>
              <a:spcAft>
                <a:spcPts val="0"/>
              </a:spcAft>
            </a:pPr>
            <a:r>
              <a:rPr sz="1600" b="0">
                <a:solidFill>
                  <a:srgbClr val="222222"/>
                </a:solidFill>
                <a:latin typeface="Source Sans Pro"/>
              </a:rPr>
              <a:t>Skills shortages, weak research–firm links and informal collaboration limit the learning needed to turn regional enterprise activity into higher-value production.</a:t>
            </a:r>
          </a:p>
        </p:txBody>
      </p:sp>
      <p:sp>
        <p:nvSpPr>
          <p:cNvPr id="13" name="Oval 12"/>
          <p:cNvSpPr/>
          <p:nvPr/>
        </p:nvSpPr>
        <p:spPr>
          <a:xfrm>
            <a:off x="1024128" y="4233671"/>
            <a:ext cx="292608" cy="292608"/>
          </a:xfrm>
          <a:prstGeom prst="ellipse">
            <a:avLst/>
          </a:prstGeom>
          <a:solidFill>
            <a:srgbClr val="00A14B"/>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100" b="1">
                <a:solidFill>
                  <a:srgbClr val="FFFFFF"/>
                </a:solidFill>
                <a:latin typeface="Source Sans Pro"/>
              </a:rPr>
              <a:t>4</a:t>
            </a:r>
          </a:p>
        </p:txBody>
      </p:sp>
      <p:sp>
        <p:nvSpPr>
          <p:cNvPr id="14" name="TextBox 13"/>
          <p:cNvSpPr txBox="1"/>
          <p:nvPr/>
        </p:nvSpPr>
        <p:spPr>
          <a:xfrm>
            <a:off x="1463040" y="4215383"/>
            <a:ext cx="2532888" cy="612648"/>
          </a:xfrm>
          <a:prstGeom prst="rect">
            <a:avLst/>
          </a:prstGeom>
          <a:noFill/>
        </p:spPr>
        <p:txBody>
          <a:bodyPr wrap="square" lIns="0" tIns="0" rIns="0" bIns="0" anchor="t">
            <a:noAutofit/>
          </a:bodyPr>
          <a:lstStyle/>
          <a:p>
            <a:pPr>
              <a:lnSpc>
                <a:spcPts val="2047"/>
              </a:lnSpc>
              <a:spcBef>
                <a:spcPts val="0"/>
              </a:spcBef>
              <a:spcAft>
                <a:spcPts val="0"/>
              </a:spcAft>
            </a:pPr>
            <a:r>
              <a:rPr sz="1750" b="1">
                <a:solidFill>
                  <a:srgbClr val="20409A"/>
                </a:solidFill>
                <a:latin typeface="Source Sans Pro"/>
              </a:rPr>
              <a:t>Procurement access</a:t>
            </a:r>
          </a:p>
        </p:txBody>
      </p:sp>
      <p:sp>
        <p:nvSpPr>
          <p:cNvPr id="15" name="TextBox 14"/>
          <p:cNvSpPr txBox="1"/>
          <p:nvPr/>
        </p:nvSpPr>
        <p:spPr>
          <a:xfrm>
            <a:off x="4160520" y="4215383"/>
            <a:ext cx="6647688" cy="777240"/>
          </a:xfrm>
          <a:prstGeom prst="rect">
            <a:avLst/>
          </a:prstGeom>
          <a:noFill/>
        </p:spPr>
        <p:txBody>
          <a:bodyPr wrap="square" lIns="0" tIns="0" rIns="0" bIns="0" anchor="t">
            <a:noAutofit/>
          </a:bodyPr>
          <a:lstStyle/>
          <a:p>
            <a:pPr>
              <a:lnSpc>
                <a:spcPts val="1872"/>
              </a:lnSpc>
              <a:spcBef>
                <a:spcPts val="0"/>
              </a:spcBef>
              <a:spcAft>
                <a:spcPts val="0"/>
              </a:spcAft>
            </a:pPr>
            <a:r>
              <a:rPr sz="1600" b="0">
                <a:solidFill>
                  <a:srgbClr val="222222"/>
                </a:solidFill>
                <a:latin typeface="Source Sans Pro"/>
              </a:rPr>
              <a:t>Certification costs and tender requirements restrict smaller firms’ access to formal contracts, limiting opportunities to build capabilities and capture stronger margins.</a:t>
            </a:r>
          </a:p>
        </p:txBody>
      </p:sp>
      <p:sp>
        <p:nvSpPr>
          <p:cNvPr id="16" name="Oval 15"/>
          <p:cNvSpPr/>
          <p:nvPr/>
        </p:nvSpPr>
        <p:spPr>
          <a:xfrm>
            <a:off x="1024128" y="5047488"/>
            <a:ext cx="292608" cy="292608"/>
          </a:xfrm>
          <a:prstGeom prst="ellipse">
            <a:avLst/>
          </a:prstGeom>
          <a:solidFill>
            <a:srgbClr val="00A14B"/>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100" b="1">
                <a:solidFill>
                  <a:srgbClr val="FFFFFF"/>
                </a:solidFill>
                <a:latin typeface="Source Sans Pro"/>
              </a:rPr>
              <a:t>5</a:t>
            </a:r>
          </a:p>
        </p:txBody>
      </p:sp>
      <p:sp>
        <p:nvSpPr>
          <p:cNvPr id="17" name="TextBox 16"/>
          <p:cNvSpPr txBox="1"/>
          <p:nvPr/>
        </p:nvSpPr>
        <p:spPr>
          <a:xfrm>
            <a:off x="1463040" y="5029200"/>
            <a:ext cx="2532888" cy="612648"/>
          </a:xfrm>
          <a:prstGeom prst="rect">
            <a:avLst/>
          </a:prstGeom>
          <a:noFill/>
        </p:spPr>
        <p:txBody>
          <a:bodyPr wrap="square" lIns="0" tIns="0" rIns="0" bIns="0" anchor="t">
            <a:noAutofit/>
          </a:bodyPr>
          <a:lstStyle/>
          <a:p>
            <a:pPr>
              <a:lnSpc>
                <a:spcPts val="2047"/>
              </a:lnSpc>
              <a:spcBef>
                <a:spcPts val="0"/>
              </a:spcBef>
              <a:spcAft>
                <a:spcPts val="0"/>
              </a:spcAft>
            </a:pPr>
            <a:r>
              <a:rPr sz="1750" b="1">
                <a:solidFill>
                  <a:srgbClr val="20409A"/>
                </a:solidFill>
                <a:latin typeface="Source Sans Pro"/>
              </a:rPr>
              <a:t>Implementation gaps</a:t>
            </a:r>
          </a:p>
        </p:txBody>
      </p:sp>
      <p:sp>
        <p:nvSpPr>
          <p:cNvPr id="18" name="TextBox 17"/>
          <p:cNvSpPr txBox="1"/>
          <p:nvPr/>
        </p:nvSpPr>
        <p:spPr>
          <a:xfrm>
            <a:off x="4160520" y="5029200"/>
            <a:ext cx="6647688" cy="777240"/>
          </a:xfrm>
          <a:prstGeom prst="rect">
            <a:avLst/>
          </a:prstGeom>
          <a:noFill/>
        </p:spPr>
        <p:txBody>
          <a:bodyPr wrap="square" lIns="0" tIns="0" rIns="0" bIns="0" anchor="t">
            <a:noAutofit/>
          </a:bodyPr>
          <a:lstStyle/>
          <a:p>
            <a:pPr>
              <a:lnSpc>
                <a:spcPts val="1872"/>
              </a:lnSpc>
              <a:spcBef>
                <a:spcPts val="0"/>
              </a:spcBef>
              <a:spcAft>
                <a:spcPts val="0"/>
              </a:spcAft>
            </a:pPr>
            <a:r>
              <a:rPr sz="1600" b="0">
                <a:solidFill>
                  <a:srgbClr val="222222"/>
                </a:solidFill>
                <a:latin typeface="Source Sans Pro"/>
              </a:rPr>
              <a:t>Weak monitoring, unclear county mandates and fragmented support leave local-content commitments poorly connected to finance, supplier development and manufacturing investment.</a:t>
            </a:r>
          </a:p>
        </p:txBody>
      </p:sp>
      <p:sp>
        <p:nvSpPr>
          <p:cNvPr id="21" name="TextBox 20"/>
          <p:cNvSpPr txBox="1"/>
          <p:nvPr/>
        </p:nvSpPr>
        <p:spPr>
          <a:xfrm>
            <a:off x="10862310" y="6316980"/>
            <a:ext cx="548640" cy="320040"/>
          </a:xfrm>
          <a:prstGeom prst="rect">
            <a:avLst/>
          </a:prstGeom>
          <a:noFill/>
        </p:spPr>
        <p:txBody>
          <a:bodyPr wrap="square" lIns="0" tIns="0" rIns="0" bIns="0" anchor="t">
            <a:noAutofit/>
          </a:bodyPr>
          <a:lstStyle/>
          <a:p>
            <a:pPr algn="r">
              <a:defRPr sz="1200">
                <a:solidFill>
                  <a:srgbClr val="20409A"/>
                </a:solidFill>
                <a:latin typeface="Source Sans Pro"/>
              </a:defRPr>
            </a:pPr>
            <a:r>
              <a:rPr sz="1200" b="1" dirty="0" smtClean="0">
                <a:solidFill>
                  <a:srgbClr val="20409A"/>
                </a:solidFill>
                <a:latin typeface="Source Sans Pro"/>
              </a:rPr>
              <a:t>0</a:t>
            </a:r>
            <a:r>
              <a:rPr lang="en-US" sz="1200" b="1" dirty="0">
                <a:solidFill>
                  <a:srgbClr val="20409A"/>
                </a:solidFill>
                <a:latin typeface="Source Sans Pro"/>
              </a:rPr>
              <a:t>8</a:t>
            </a:r>
            <a:endParaRPr sz="1200" b="1" dirty="0">
              <a:solidFill>
                <a:srgbClr val="20409A"/>
              </a:solidFill>
              <a:latin typeface="Source Sans Pro"/>
            </a:endParaRPr>
          </a:p>
        </p:txBody>
      </p:sp>
    </p:spTree>
    <p:extLst>
      <p:ext uri="{BB962C8B-B14F-4D97-AF65-F5344CB8AC3E}">
        <p14:creationId xmlns:p14="http://schemas.microsoft.com/office/powerpoint/2010/main" val="38156668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noGrp="1"/>
          </p:cNvSpPr>
          <p:nvPr>
            <p:ph type="title"/>
          </p:nvPr>
        </p:nvSpPr>
        <p:spPr>
          <a:xfrm>
            <a:off x="1011115" y="368064"/>
            <a:ext cx="9784080" cy="960120"/>
          </a:xfrm>
          <a:prstGeom prst="rect">
            <a:avLst/>
          </a:prstGeom>
          <a:noFill/>
        </p:spPr>
        <p:txBody>
          <a:bodyPr wrap="square" lIns="0" tIns="0" rIns="0" bIns="0" anchor="t">
            <a:noAutofit/>
          </a:bodyPr>
          <a:lstStyle/>
          <a:p>
            <a:pPr algn="l">
              <a:defRPr sz="3200">
                <a:solidFill>
                  <a:srgbClr val="20409A"/>
                </a:solidFill>
                <a:latin typeface="Source Sans Pro"/>
              </a:defRPr>
            </a:pPr>
            <a:r>
              <a:rPr sz="3200" b="1" dirty="0">
                <a:solidFill>
                  <a:srgbClr val="20409A"/>
                </a:solidFill>
                <a:latin typeface="Source Sans Pro"/>
              </a:rPr>
              <a:t>Decent </a:t>
            </a:r>
            <a:r>
              <a:rPr sz="3200" b="1" dirty="0" smtClean="0">
                <a:solidFill>
                  <a:srgbClr val="20409A"/>
                </a:solidFill>
                <a:latin typeface="Source Sans Pro"/>
              </a:rPr>
              <a:t>work </a:t>
            </a:r>
            <a:r>
              <a:rPr lang="en-US" sz="3200" b="1" dirty="0" smtClean="0">
                <a:solidFill>
                  <a:srgbClr val="20409A"/>
                </a:solidFill>
                <a:latin typeface="Source Sans Pro"/>
              </a:rPr>
              <a:t/>
            </a:r>
            <a:br>
              <a:rPr lang="en-US" sz="3200" b="1" dirty="0" smtClean="0">
                <a:solidFill>
                  <a:srgbClr val="20409A"/>
                </a:solidFill>
                <a:latin typeface="Source Sans Pro"/>
              </a:rPr>
            </a:br>
            <a:r>
              <a:rPr lang="en-US" sz="3200" b="1" dirty="0" smtClean="0">
                <a:solidFill>
                  <a:srgbClr val="20409A"/>
                </a:solidFill>
                <a:latin typeface="Source Sans Pro"/>
              </a:rPr>
              <a:t/>
            </a:r>
            <a:br>
              <a:rPr lang="en-US" sz="3200" b="1" dirty="0" smtClean="0">
                <a:solidFill>
                  <a:srgbClr val="20409A"/>
                </a:solidFill>
                <a:latin typeface="Source Sans Pro"/>
              </a:rPr>
            </a:br>
            <a:r>
              <a:rPr sz="2400" b="1" dirty="0" smtClean="0">
                <a:solidFill>
                  <a:srgbClr val="20409A"/>
                </a:solidFill>
                <a:latin typeface="Source Sans Pro"/>
              </a:rPr>
              <a:t>more </a:t>
            </a:r>
            <a:r>
              <a:rPr sz="2400" b="1" dirty="0">
                <a:solidFill>
                  <a:srgbClr val="20409A"/>
                </a:solidFill>
                <a:latin typeface="Source Sans Pro"/>
              </a:rPr>
              <a:t>jobs, but job quality lags</a:t>
            </a:r>
          </a:p>
        </p:txBody>
      </p:sp>
      <p:sp>
        <p:nvSpPr>
          <p:cNvPr id="4" name="TextBox 3"/>
          <p:cNvSpPr txBox="1"/>
          <p:nvPr/>
        </p:nvSpPr>
        <p:spPr>
          <a:xfrm>
            <a:off x="914400" y="1623099"/>
            <a:ext cx="9784080" cy="402336"/>
          </a:xfrm>
          <a:prstGeom prst="rect">
            <a:avLst/>
          </a:prstGeom>
          <a:noFill/>
        </p:spPr>
        <p:txBody>
          <a:bodyPr wrap="square" lIns="0" tIns="0" rIns="0" bIns="0" anchor="t">
            <a:noAutofit/>
          </a:bodyPr>
          <a:lstStyle/>
          <a:p>
            <a:pPr algn="l">
              <a:defRPr sz="1500">
                <a:solidFill>
                  <a:srgbClr val="000000"/>
                </a:solidFill>
                <a:latin typeface="Source Sans Pro"/>
              </a:defRPr>
            </a:pPr>
            <a:r>
              <a:rPr sz="1500" b="0" dirty="0">
                <a:solidFill>
                  <a:srgbClr val="000000"/>
                </a:solidFill>
                <a:latin typeface="Source Sans Pro"/>
              </a:rPr>
              <a:t>The employment trajectory is stronger on job creation than on </a:t>
            </a:r>
            <a:r>
              <a:rPr lang="en-US" sz="1500" b="0" dirty="0" smtClean="0">
                <a:solidFill>
                  <a:srgbClr val="000000"/>
                </a:solidFill>
                <a:latin typeface="Source Sans Pro"/>
              </a:rPr>
              <a:t>job </a:t>
            </a:r>
            <a:r>
              <a:rPr sz="1500" b="0" dirty="0" smtClean="0">
                <a:solidFill>
                  <a:srgbClr val="000000"/>
                </a:solidFill>
                <a:latin typeface="Source Sans Pro"/>
              </a:rPr>
              <a:t>security</a:t>
            </a:r>
            <a:r>
              <a:rPr sz="1500" b="0" dirty="0">
                <a:solidFill>
                  <a:srgbClr val="000000"/>
                </a:solidFill>
                <a:latin typeface="Source Sans Pro"/>
              </a:rPr>
              <a:t>, </a:t>
            </a:r>
            <a:r>
              <a:rPr lang="en-US" sz="1500" b="0" dirty="0" smtClean="0">
                <a:solidFill>
                  <a:srgbClr val="000000"/>
                </a:solidFill>
                <a:latin typeface="Source Sans Pro"/>
              </a:rPr>
              <a:t>decent work</a:t>
            </a:r>
            <a:r>
              <a:rPr sz="1500" b="0" dirty="0" smtClean="0">
                <a:solidFill>
                  <a:srgbClr val="000000"/>
                </a:solidFill>
                <a:latin typeface="Source Sans Pro"/>
              </a:rPr>
              <a:t> </a:t>
            </a:r>
            <a:r>
              <a:rPr sz="1500" b="0" dirty="0">
                <a:solidFill>
                  <a:srgbClr val="000000"/>
                </a:solidFill>
                <a:latin typeface="Source Sans Pro"/>
              </a:rPr>
              <a:t>and progression</a:t>
            </a:r>
          </a:p>
        </p:txBody>
      </p:sp>
      <p:sp>
        <p:nvSpPr>
          <p:cNvPr id="6" name="TextBox 5"/>
          <p:cNvSpPr txBox="1"/>
          <p:nvPr/>
        </p:nvSpPr>
        <p:spPr>
          <a:xfrm>
            <a:off x="11182971" y="6357306"/>
            <a:ext cx="466615" cy="346196"/>
          </a:xfrm>
          <a:prstGeom prst="rect">
            <a:avLst/>
          </a:prstGeom>
          <a:noFill/>
        </p:spPr>
        <p:txBody>
          <a:bodyPr wrap="square" lIns="0" tIns="0" rIns="0" bIns="0" anchor="t">
            <a:noAutofit/>
          </a:bodyPr>
          <a:lstStyle/>
          <a:p>
            <a:pPr algn="r">
              <a:defRPr sz="1200">
                <a:solidFill>
                  <a:srgbClr val="20409A"/>
                </a:solidFill>
                <a:latin typeface="Source Sans Pro"/>
              </a:defRPr>
            </a:pPr>
            <a:endParaRPr sz="1200" b="1" dirty="0">
              <a:solidFill>
                <a:srgbClr val="20409A"/>
              </a:solidFill>
              <a:latin typeface="Source Sans Pro"/>
            </a:endParaRPr>
          </a:p>
        </p:txBody>
      </p:sp>
      <p:sp>
        <p:nvSpPr>
          <p:cNvPr id="7" name="TextBox 6"/>
          <p:cNvSpPr txBox="1"/>
          <p:nvPr/>
        </p:nvSpPr>
        <p:spPr>
          <a:xfrm>
            <a:off x="1150844" y="1927450"/>
            <a:ext cx="2468880" cy="599846"/>
          </a:xfrm>
          <a:prstGeom prst="rect">
            <a:avLst/>
          </a:prstGeom>
          <a:noFill/>
        </p:spPr>
        <p:txBody>
          <a:bodyPr wrap="square" lIns="0" tIns="0" rIns="0" bIns="0" anchor="t">
            <a:noAutofit/>
          </a:bodyPr>
          <a:lstStyle/>
          <a:p>
            <a:pPr algn="l">
              <a:defRPr sz="3800">
                <a:solidFill>
                  <a:srgbClr val="00A14B"/>
                </a:solidFill>
                <a:latin typeface="Source Sans Pro"/>
              </a:defRPr>
            </a:pPr>
            <a:r>
              <a:rPr lang="en-US" sz="2800" b="1" dirty="0" smtClean="0">
                <a:solidFill>
                  <a:srgbClr val="00A14B"/>
                </a:solidFill>
                <a:latin typeface="Source Sans Pro"/>
              </a:rPr>
              <a:t>48</a:t>
            </a:r>
            <a:r>
              <a:rPr sz="2800" b="1" dirty="0" smtClean="0">
                <a:solidFill>
                  <a:srgbClr val="00A14B"/>
                </a:solidFill>
                <a:latin typeface="Source Sans Pro"/>
              </a:rPr>
              <a:t>,000</a:t>
            </a:r>
            <a:r>
              <a:rPr lang="en-US" sz="2800" b="1" dirty="0" smtClean="0">
                <a:solidFill>
                  <a:srgbClr val="00A14B"/>
                </a:solidFill>
                <a:latin typeface="Source Sans Pro"/>
              </a:rPr>
              <a:t>+</a:t>
            </a:r>
            <a:endParaRPr sz="2800" b="1" dirty="0">
              <a:solidFill>
                <a:srgbClr val="00A14B"/>
              </a:solidFill>
              <a:latin typeface="Source Sans Pro"/>
            </a:endParaRPr>
          </a:p>
        </p:txBody>
      </p:sp>
      <p:sp>
        <p:nvSpPr>
          <p:cNvPr id="8" name="TextBox 7"/>
          <p:cNvSpPr txBox="1"/>
          <p:nvPr/>
        </p:nvSpPr>
        <p:spPr>
          <a:xfrm>
            <a:off x="1078964" y="2379470"/>
            <a:ext cx="2908847" cy="613276"/>
          </a:xfrm>
          <a:prstGeom prst="rect">
            <a:avLst/>
          </a:prstGeom>
          <a:noFill/>
        </p:spPr>
        <p:txBody>
          <a:bodyPr wrap="square" lIns="0" tIns="0" rIns="0" bIns="0" anchor="t">
            <a:noAutofit/>
          </a:bodyPr>
          <a:lstStyle/>
          <a:p>
            <a:pPr algn="l">
              <a:defRPr sz="1400">
                <a:solidFill>
                  <a:srgbClr val="000000"/>
                </a:solidFill>
                <a:latin typeface="Source Sans Pro"/>
              </a:defRPr>
            </a:pPr>
            <a:r>
              <a:rPr sz="1400" b="0" dirty="0">
                <a:solidFill>
                  <a:srgbClr val="000000"/>
                </a:solidFill>
                <a:latin typeface="Source Sans Pro"/>
              </a:rPr>
              <a:t>direct, indirect and induced jobs </a:t>
            </a:r>
            <a:endParaRPr lang="en-US" sz="1400" b="0" dirty="0" smtClean="0">
              <a:solidFill>
                <a:srgbClr val="000000"/>
              </a:solidFill>
              <a:latin typeface="Source Sans Pro"/>
            </a:endParaRPr>
          </a:p>
          <a:p>
            <a:pPr algn="l">
              <a:defRPr sz="1400">
                <a:solidFill>
                  <a:srgbClr val="000000"/>
                </a:solidFill>
                <a:latin typeface="Source Sans Pro"/>
              </a:defRPr>
            </a:pPr>
            <a:r>
              <a:rPr sz="1400" b="0" dirty="0" smtClean="0">
                <a:solidFill>
                  <a:srgbClr val="000000"/>
                </a:solidFill>
                <a:latin typeface="Source Sans Pro"/>
              </a:rPr>
              <a:t>supported </a:t>
            </a:r>
            <a:r>
              <a:rPr sz="1400" b="0" dirty="0">
                <a:solidFill>
                  <a:srgbClr val="000000"/>
                </a:solidFill>
                <a:latin typeface="Source Sans Pro"/>
              </a:rPr>
              <a:t>by </a:t>
            </a:r>
            <a:r>
              <a:rPr sz="1400" b="0" dirty="0" err="1">
                <a:solidFill>
                  <a:srgbClr val="000000"/>
                </a:solidFill>
                <a:latin typeface="Source Sans Pro"/>
              </a:rPr>
              <a:t>decentralised</a:t>
            </a:r>
            <a:r>
              <a:rPr sz="1400" b="0" dirty="0">
                <a:solidFill>
                  <a:srgbClr val="000000"/>
                </a:solidFill>
                <a:latin typeface="Source Sans Pro"/>
              </a:rPr>
              <a:t> </a:t>
            </a:r>
            <a:endParaRPr lang="en-US" sz="1400" b="0" dirty="0" smtClean="0">
              <a:solidFill>
                <a:srgbClr val="000000"/>
              </a:solidFill>
              <a:latin typeface="Source Sans Pro"/>
            </a:endParaRPr>
          </a:p>
          <a:p>
            <a:pPr algn="l">
              <a:defRPr sz="1400">
                <a:solidFill>
                  <a:srgbClr val="000000"/>
                </a:solidFill>
                <a:latin typeface="Source Sans Pro"/>
              </a:defRPr>
            </a:pPr>
            <a:r>
              <a:rPr sz="1400" b="0" dirty="0" smtClean="0">
                <a:solidFill>
                  <a:srgbClr val="000000"/>
                </a:solidFill>
                <a:latin typeface="Source Sans Pro"/>
              </a:rPr>
              <a:t>renewable-energy </a:t>
            </a:r>
            <a:r>
              <a:rPr sz="1400" b="0" dirty="0">
                <a:solidFill>
                  <a:srgbClr val="000000"/>
                </a:solidFill>
                <a:latin typeface="Source Sans Pro"/>
              </a:rPr>
              <a:t>activity </a:t>
            </a:r>
            <a:r>
              <a:rPr lang="en-US" sz="1400" b="0" dirty="0" smtClean="0">
                <a:solidFill>
                  <a:srgbClr val="000000"/>
                </a:solidFill>
                <a:latin typeface="Source Sans Pro"/>
              </a:rPr>
              <a:t>in</a:t>
            </a:r>
            <a:r>
              <a:rPr sz="1400" b="0" dirty="0" smtClean="0">
                <a:solidFill>
                  <a:srgbClr val="000000"/>
                </a:solidFill>
                <a:latin typeface="Source Sans Pro"/>
              </a:rPr>
              <a:t> 202</a:t>
            </a:r>
            <a:r>
              <a:rPr lang="en-US" sz="1400" b="0" dirty="0" smtClean="0">
                <a:solidFill>
                  <a:srgbClr val="000000"/>
                </a:solidFill>
                <a:latin typeface="Source Sans Pro"/>
              </a:rPr>
              <a:t>1</a:t>
            </a:r>
            <a:endParaRPr sz="1400" b="0" dirty="0">
              <a:solidFill>
                <a:srgbClr val="000000"/>
              </a:solidFill>
              <a:latin typeface="Source Sans Pro"/>
            </a:endParaRPr>
          </a:p>
        </p:txBody>
      </p:sp>
      <p:sp>
        <p:nvSpPr>
          <p:cNvPr id="10" name="TextBox 9"/>
          <p:cNvSpPr txBox="1"/>
          <p:nvPr/>
        </p:nvSpPr>
        <p:spPr>
          <a:xfrm>
            <a:off x="5512777" y="2025435"/>
            <a:ext cx="2542946" cy="254935"/>
          </a:xfrm>
          <a:prstGeom prst="rect">
            <a:avLst/>
          </a:prstGeom>
          <a:noFill/>
        </p:spPr>
        <p:txBody>
          <a:bodyPr wrap="square" lIns="0" tIns="0" rIns="0" bIns="0" anchor="t">
            <a:noAutofit/>
          </a:bodyPr>
          <a:lstStyle/>
          <a:p>
            <a:pPr algn="l">
              <a:defRPr sz="1400">
                <a:solidFill>
                  <a:srgbClr val="20409A"/>
                </a:solidFill>
                <a:latin typeface="Source Sans Pro"/>
              </a:defRPr>
            </a:pPr>
            <a:r>
              <a:rPr sz="1400" b="1">
                <a:solidFill>
                  <a:srgbClr val="20409A"/>
                </a:solidFill>
                <a:latin typeface="Source Sans Pro"/>
              </a:rPr>
              <a:t>Employment</a:t>
            </a:r>
          </a:p>
        </p:txBody>
      </p:sp>
      <p:sp>
        <p:nvSpPr>
          <p:cNvPr id="11" name="TextBox 10"/>
          <p:cNvSpPr txBox="1"/>
          <p:nvPr/>
        </p:nvSpPr>
        <p:spPr>
          <a:xfrm>
            <a:off x="5512777" y="2436859"/>
            <a:ext cx="2542946" cy="224942"/>
          </a:xfrm>
          <a:prstGeom prst="rect">
            <a:avLst/>
          </a:prstGeom>
          <a:noFill/>
        </p:spPr>
        <p:txBody>
          <a:bodyPr wrap="square" lIns="0" tIns="0" rIns="0" bIns="0" anchor="t">
            <a:noAutofit/>
          </a:bodyPr>
          <a:lstStyle/>
          <a:p>
            <a:pPr algn="l">
              <a:defRPr sz="1400">
                <a:solidFill>
                  <a:srgbClr val="000000"/>
                </a:solidFill>
                <a:latin typeface="Source Sans Pro"/>
              </a:defRPr>
            </a:pPr>
            <a:r>
              <a:rPr sz="1400" b="0">
                <a:solidFill>
                  <a:srgbClr val="000000"/>
                </a:solidFill>
                <a:latin typeface="Source Sans Pro"/>
              </a:rPr>
              <a:t>Growing</a:t>
            </a:r>
          </a:p>
        </p:txBody>
      </p:sp>
      <p:sp>
        <p:nvSpPr>
          <p:cNvPr id="13" name="TextBox 12"/>
          <p:cNvSpPr txBox="1"/>
          <p:nvPr/>
        </p:nvSpPr>
        <p:spPr>
          <a:xfrm>
            <a:off x="8640025" y="2025435"/>
            <a:ext cx="2542946" cy="254935"/>
          </a:xfrm>
          <a:prstGeom prst="rect">
            <a:avLst/>
          </a:prstGeom>
          <a:noFill/>
        </p:spPr>
        <p:txBody>
          <a:bodyPr wrap="square" lIns="0" tIns="0" rIns="0" bIns="0" anchor="t">
            <a:noAutofit/>
          </a:bodyPr>
          <a:lstStyle/>
          <a:p>
            <a:pPr algn="l">
              <a:defRPr sz="1400">
                <a:solidFill>
                  <a:srgbClr val="20409A"/>
                </a:solidFill>
                <a:latin typeface="Source Sans Pro"/>
              </a:defRPr>
            </a:pPr>
            <a:r>
              <a:rPr sz="1400" b="1">
                <a:solidFill>
                  <a:srgbClr val="20409A"/>
                </a:solidFill>
                <a:latin typeface="Source Sans Pro"/>
              </a:rPr>
              <a:t>Contracts</a:t>
            </a:r>
          </a:p>
        </p:txBody>
      </p:sp>
      <p:sp>
        <p:nvSpPr>
          <p:cNvPr id="14" name="TextBox 13"/>
          <p:cNvSpPr txBox="1"/>
          <p:nvPr/>
        </p:nvSpPr>
        <p:spPr>
          <a:xfrm>
            <a:off x="8640025" y="2436859"/>
            <a:ext cx="2542946" cy="224942"/>
          </a:xfrm>
          <a:prstGeom prst="rect">
            <a:avLst/>
          </a:prstGeom>
          <a:noFill/>
        </p:spPr>
        <p:txBody>
          <a:bodyPr wrap="square" lIns="0" tIns="0" rIns="0" bIns="0" anchor="t">
            <a:noAutofit/>
          </a:bodyPr>
          <a:lstStyle/>
          <a:p>
            <a:pPr algn="l">
              <a:defRPr sz="1400">
                <a:solidFill>
                  <a:srgbClr val="000000"/>
                </a:solidFill>
                <a:latin typeface="Source Sans Pro"/>
              </a:defRPr>
            </a:pPr>
            <a:r>
              <a:rPr lang="en-US" sz="1400" dirty="0" smtClean="0">
                <a:solidFill>
                  <a:srgbClr val="000000"/>
                </a:solidFill>
                <a:latin typeface="Source Sans Pro"/>
              </a:rPr>
              <a:t>Precarious, o</a:t>
            </a:r>
            <a:r>
              <a:rPr sz="1400" b="0" dirty="0" smtClean="0">
                <a:solidFill>
                  <a:srgbClr val="000000"/>
                </a:solidFill>
                <a:latin typeface="Source Sans Pro"/>
              </a:rPr>
              <a:t>ften </a:t>
            </a:r>
            <a:r>
              <a:rPr sz="1400" b="0" dirty="0">
                <a:solidFill>
                  <a:srgbClr val="000000"/>
                </a:solidFill>
                <a:latin typeface="Source Sans Pro"/>
              </a:rPr>
              <a:t>casual / short-term</a:t>
            </a:r>
          </a:p>
        </p:txBody>
      </p:sp>
      <p:sp>
        <p:nvSpPr>
          <p:cNvPr id="16" name="TextBox 15"/>
          <p:cNvSpPr txBox="1"/>
          <p:nvPr/>
        </p:nvSpPr>
        <p:spPr>
          <a:xfrm>
            <a:off x="5512777" y="2999215"/>
            <a:ext cx="2542946" cy="254935"/>
          </a:xfrm>
          <a:prstGeom prst="rect">
            <a:avLst/>
          </a:prstGeom>
          <a:noFill/>
        </p:spPr>
        <p:txBody>
          <a:bodyPr wrap="square" lIns="0" tIns="0" rIns="0" bIns="0" anchor="t">
            <a:noAutofit/>
          </a:bodyPr>
          <a:lstStyle/>
          <a:p>
            <a:pPr algn="l">
              <a:defRPr sz="1400">
                <a:solidFill>
                  <a:srgbClr val="20409A"/>
                </a:solidFill>
                <a:latin typeface="Source Sans Pro"/>
              </a:defRPr>
            </a:pPr>
            <a:r>
              <a:rPr sz="1400" b="1">
                <a:solidFill>
                  <a:srgbClr val="20409A"/>
                </a:solidFill>
                <a:latin typeface="Source Sans Pro"/>
              </a:rPr>
              <a:t>Social protection</a:t>
            </a:r>
          </a:p>
        </p:txBody>
      </p:sp>
      <p:sp>
        <p:nvSpPr>
          <p:cNvPr id="17" name="TextBox 16"/>
          <p:cNvSpPr txBox="1"/>
          <p:nvPr/>
        </p:nvSpPr>
        <p:spPr>
          <a:xfrm>
            <a:off x="5512777" y="3294109"/>
            <a:ext cx="2542946" cy="224942"/>
          </a:xfrm>
          <a:prstGeom prst="rect">
            <a:avLst/>
          </a:prstGeom>
          <a:noFill/>
        </p:spPr>
        <p:txBody>
          <a:bodyPr wrap="square" lIns="0" tIns="0" rIns="0" bIns="0" anchor="t">
            <a:noAutofit/>
          </a:bodyPr>
          <a:lstStyle/>
          <a:p>
            <a:pPr algn="l">
              <a:defRPr sz="1400">
                <a:solidFill>
                  <a:srgbClr val="000000"/>
                </a:solidFill>
                <a:latin typeface="Source Sans Pro"/>
              </a:defRPr>
            </a:pPr>
            <a:r>
              <a:rPr sz="1400" b="0" dirty="0" smtClean="0">
                <a:solidFill>
                  <a:srgbClr val="000000"/>
                </a:solidFill>
                <a:latin typeface="Source Sans Pro"/>
              </a:rPr>
              <a:t>Limited</a:t>
            </a:r>
            <a:r>
              <a:rPr lang="en-US" sz="1400" b="0" dirty="0" smtClean="0">
                <a:solidFill>
                  <a:srgbClr val="000000"/>
                </a:solidFill>
                <a:latin typeface="Source Sans Pro"/>
              </a:rPr>
              <a:t> health insurance and pension</a:t>
            </a:r>
            <a:endParaRPr sz="1400" b="0" dirty="0">
              <a:solidFill>
                <a:srgbClr val="000000"/>
              </a:solidFill>
              <a:latin typeface="Source Sans Pro"/>
            </a:endParaRPr>
          </a:p>
        </p:txBody>
      </p:sp>
      <p:sp>
        <p:nvSpPr>
          <p:cNvPr id="19" name="TextBox 18"/>
          <p:cNvSpPr txBox="1"/>
          <p:nvPr/>
        </p:nvSpPr>
        <p:spPr>
          <a:xfrm>
            <a:off x="8640025" y="2999215"/>
            <a:ext cx="2542946" cy="254935"/>
          </a:xfrm>
          <a:prstGeom prst="rect">
            <a:avLst/>
          </a:prstGeom>
          <a:noFill/>
        </p:spPr>
        <p:txBody>
          <a:bodyPr wrap="square" lIns="0" tIns="0" rIns="0" bIns="0" anchor="t">
            <a:noAutofit/>
          </a:bodyPr>
          <a:lstStyle/>
          <a:p>
            <a:pPr algn="l">
              <a:defRPr sz="1400">
                <a:solidFill>
                  <a:srgbClr val="20409A"/>
                </a:solidFill>
                <a:latin typeface="Source Sans Pro"/>
              </a:defRPr>
            </a:pPr>
            <a:r>
              <a:rPr sz="1400" b="1">
                <a:solidFill>
                  <a:srgbClr val="20409A"/>
                </a:solidFill>
                <a:latin typeface="Source Sans Pro"/>
              </a:rPr>
              <a:t>Skills progression</a:t>
            </a:r>
          </a:p>
        </p:txBody>
      </p:sp>
      <p:sp>
        <p:nvSpPr>
          <p:cNvPr id="20" name="TextBox 19"/>
          <p:cNvSpPr txBox="1"/>
          <p:nvPr/>
        </p:nvSpPr>
        <p:spPr>
          <a:xfrm>
            <a:off x="8640025" y="3294109"/>
            <a:ext cx="2542946" cy="224942"/>
          </a:xfrm>
          <a:prstGeom prst="rect">
            <a:avLst/>
          </a:prstGeom>
          <a:noFill/>
        </p:spPr>
        <p:txBody>
          <a:bodyPr wrap="square" lIns="0" tIns="0" rIns="0" bIns="0" anchor="t">
            <a:noAutofit/>
          </a:bodyPr>
          <a:lstStyle/>
          <a:p>
            <a:pPr algn="l">
              <a:defRPr sz="1400">
                <a:solidFill>
                  <a:srgbClr val="000000"/>
                </a:solidFill>
                <a:latin typeface="Source Sans Pro"/>
              </a:defRPr>
            </a:pPr>
            <a:r>
              <a:rPr sz="1400" b="0">
                <a:solidFill>
                  <a:srgbClr val="000000"/>
                </a:solidFill>
                <a:latin typeface="Source Sans Pro"/>
              </a:rPr>
              <a:t>Uneven</a:t>
            </a:r>
          </a:p>
        </p:txBody>
      </p:sp>
      <p:sp>
        <p:nvSpPr>
          <p:cNvPr id="22" name="TextBox 21"/>
          <p:cNvSpPr txBox="1"/>
          <p:nvPr/>
        </p:nvSpPr>
        <p:spPr>
          <a:xfrm>
            <a:off x="5512777" y="3856465"/>
            <a:ext cx="2542946" cy="254935"/>
          </a:xfrm>
          <a:prstGeom prst="rect">
            <a:avLst/>
          </a:prstGeom>
          <a:noFill/>
        </p:spPr>
        <p:txBody>
          <a:bodyPr wrap="square" lIns="0" tIns="0" rIns="0" bIns="0" anchor="t">
            <a:noAutofit/>
          </a:bodyPr>
          <a:lstStyle/>
          <a:p>
            <a:pPr algn="l">
              <a:defRPr sz="1400">
                <a:solidFill>
                  <a:srgbClr val="20409A"/>
                </a:solidFill>
                <a:latin typeface="Source Sans Pro"/>
              </a:defRPr>
            </a:pPr>
            <a:r>
              <a:rPr sz="1400" b="1">
                <a:solidFill>
                  <a:srgbClr val="20409A"/>
                </a:solidFill>
                <a:latin typeface="Source Sans Pro"/>
              </a:rPr>
              <a:t>Worker voice</a:t>
            </a:r>
          </a:p>
        </p:txBody>
      </p:sp>
      <p:sp>
        <p:nvSpPr>
          <p:cNvPr id="23" name="TextBox 22"/>
          <p:cNvSpPr txBox="1"/>
          <p:nvPr/>
        </p:nvSpPr>
        <p:spPr>
          <a:xfrm>
            <a:off x="5512777" y="4151359"/>
            <a:ext cx="2542946" cy="224942"/>
          </a:xfrm>
          <a:prstGeom prst="rect">
            <a:avLst/>
          </a:prstGeom>
          <a:noFill/>
        </p:spPr>
        <p:txBody>
          <a:bodyPr wrap="square" lIns="0" tIns="0" rIns="0" bIns="0" anchor="t">
            <a:noAutofit/>
          </a:bodyPr>
          <a:lstStyle/>
          <a:p>
            <a:pPr algn="l">
              <a:defRPr sz="1400">
                <a:solidFill>
                  <a:srgbClr val="000000"/>
                </a:solidFill>
                <a:latin typeface="Source Sans Pro"/>
              </a:defRPr>
            </a:pPr>
            <a:r>
              <a:rPr sz="1400" b="0">
                <a:solidFill>
                  <a:srgbClr val="000000"/>
                </a:solidFill>
                <a:latin typeface="Source Sans Pro"/>
              </a:rPr>
              <a:t>Weak</a:t>
            </a:r>
          </a:p>
        </p:txBody>
      </p:sp>
      <p:sp>
        <p:nvSpPr>
          <p:cNvPr id="25" name="TextBox 24"/>
          <p:cNvSpPr txBox="1"/>
          <p:nvPr/>
        </p:nvSpPr>
        <p:spPr>
          <a:xfrm>
            <a:off x="8640025" y="3856465"/>
            <a:ext cx="2542946" cy="254935"/>
          </a:xfrm>
          <a:prstGeom prst="rect">
            <a:avLst/>
          </a:prstGeom>
          <a:noFill/>
        </p:spPr>
        <p:txBody>
          <a:bodyPr wrap="square" lIns="0" tIns="0" rIns="0" bIns="0" anchor="t">
            <a:noAutofit/>
          </a:bodyPr>
          <a:lstStyle/>
          <a:p>
            <a:pPr algn="l">
              <a:defRPr sz="1400">
                <a:solidFill>
                  <a:srgbClr val="20409A"/>
                </a:solidFill>
                <a:latin typeface="Source Sans Pro"/>
              </a:defRPr>
            </a:pPr>
            <a:r>
              <a:rPr sz="1400" b="1">
                <a:solidFill>
                  <a:srgbClr val="20409A"/>
                </a:solidFill>
                <a:latin typeface="Source Sans Pro"/>
              </a:rPr>
              <a:t>OSH</a:t>
            </a:r>
          </a:p>
        </p:txBody>
      </p:sp>
      <p:sp>
        <p:nvSpPr>
          <p:cNvPr id="26" name="TextBox 25"/>
          <p:cNvSpPr txBox="1"/>
          <p:nvPr/>
        </p:nvSpPr>
        <p:spPr>
          <a:xfrm>
            <a:off x="8640025" y="4151359"/>
            <a:ext cx="2542946" cy="224942"/>
          </a:xfrm>
          <a:prstGeom prst="rect">
            <a:avLst/>
          </a:prstGeom>
          <a:noFill/>
        </p:spPr>
        <p:txBody>
          <a:bodyPr wrap="square" lIns="0" tIns="0" rIns="0" bIns="0" anchor="t">
            <a:noAutofit/>
          </a:bodyPr>
          <a:lstStyle/>
          <a:p>
            <a:pPr algn="l">
              <a:defRPr sz="1400">
                <a:solidFill>
                  <a:srgbClr val="000000"/>
                </a:solidFill>
                <a:latin typeface="Source Sans Pro"/>
              </a:defRPr>
            </a:pPr>
            <a:r>
              <a:rPr sz="1400" b="0">
                <a:solidFill>
                  <a:srgbClr val="000000"/>
                </a:solidFill>
                <a:latin typeface="Source Sans Pro"/>
              </a:rPr>
              <a:t>Inconsistent</a:t>
            </a:r>
          </a:p>
        </p:txBody>
      </p:sp>
      <p:sp>
        <p:nvSpPr>
          <p:cNvPr id="27" name="TextBox 26"/>
          <p:cNvSpPr txBox="1"/>
          <p:nvPr/>
        </p:nvSpPr>
        <p:spPr>
          <a:xfrm>
            <a:off x="1150844" y="4563208"/>
            <a:ext cx="3108960" cy="342900"/>
          </a:xfrm>
          <a:prstGeom prst="rect">
            <a:avLst/>
          </a:prstGeom>
          <a:noFill/>
        </p:spPr>
        <p:txBody>
          <a:bodyPr wrap="square" lIns="0" tIns="0" rIns="0" bIns="0" anchor="t">
            <a:noAutofit/>
          </a:bodyPr>
          <a:lstStyle/>
          <a:p>
            <a:pPr algn="l">
              <a:defRPr sz="1400">
                <a:solidFill>
                  <a:srgbClr val="20409A"/>
                </a:solidFill>
                <a:latin typeface="Source Sans Pro"/>
              </a:defRPr>
            </a:pPr>
            <a:endParaRPr sz="1400" b="1" dirty="0">
              <a:solidFill>
                <a:srgbClr val="20409A"/>
              </a:solidFill>
              <a:latin typeface="Source Sans Pro"/>
            </a:endParaRPr>
          </a:p>
        </p:txBody>
      </p:sp>
      <p:sp>
        <p:nvSpPr>
          <p:cNvPr id="28" name="TextBox 27"/>
          <p:cNvSpPr txBox="1"/>
          <p:nvPr/>
        </p:nvSpPr>
        <p:spPr>
          <a:xfrm>
            <a:off x="1127984" y="4499918"/>
            <a:ext cx="3154680" cy="411480"/>
          </a:xfrm>
          <a:prstGeom prst="rect">
            <a:avLst/>
          </a:prstGeom>
          <a:noFill/>
        </p:spPr>
        <p:txBody>
          <a:bodyPr wrap="square" lIns="0" tIns="0" rIns="0" bIns="0" anchor="t">
            <a:noAutofit/>
          </a:bodyPr>
          <a:lstStyle/>
          <a:p>
            <a:pPr algn="l">
              <a:defRPr sz="2200">
                <a:solidFill>
                  <a:srgbClr val="00A14B"/>
                </a:solidFill>
                <a:latin typeface="Source Sans Pro"/>
              </a:defRPr>
            </a:pPr>
            <a:r>
              <a:rPr sz="2000" b="1" dirty="0">
                <a:solidFill>
                  <a:srgbClr val="00A14B"/>
                </a:solidFill>
                <a:latin typeface="Source Sans Pro"/>
              </a:rPr>
              <a:t>KES 300–1,000/day</a:t>
            </a:r>
          </a:p>
        </p:txBody>
      </p:sp>
      <p:sp>
        <p:nvSpPr>
          <p:cNvPr id="29" name="TextBox 28"/>
          <p:cNvSpPr txBox="1"/>
          <p:nvPr/>
        </p:nvSpPr>
        <p:spPr>
          <a:xfrm>
            <a:off x="1078965" y="4961690"/>
            <a:ext cx="2643806" cy="457200"/>
          </a:xfrm>
          <a:prstGeom prst="rect">
            <a:avLst/>
          </a:prstGeom>
          <a:noFill/>
        </p:spPr>
        <p:txBody>
          <a:bodyPr wrap="square" lIns="0" tIns="0" rIns="0" bIns="0" anchor="t">
            <a:noAutofit/>
          </a:bodyPr>
          <a:lstStyle/>
          <a:p>
            <a:pPr algn="l">
              <a:defRPr sz="1400">
                <a:solidFill>
                  <a:srgbClr val="000000"/>
                </a:solidFill>
                <a:latin typeface="Source Sans Pro"/>
              </a:defRPr>
            </a:pPr>
            <a:r>
              <a:rPr sz="1400" b="0" dirty="0">
                <a:solidFill>
                  <a:srgbClr val="000000"/>
                </a:solidFill>
                <a:latin typeface="Source Sans Pro"/>
              </a:rPr>
              <a:t>Reported in </a:t>
            </a:r>
            <a:r>
              <a:rPr sz="1400" b="0" dirty="0" smtClean="0">
                <a:solidFill>
                  <a:srgbClr val="000000"/>
                </a:solidFill>
                <a:latin typeface="Source Sans Pro"/>
              </a:rPr>
              <a:t>informal/casual </a:t>
            </a:r>
            <a:r>
              <a:rPr sz="1400" b="0" dirty="0">
                <a:solidFill>
                  <a:srgbClr val="000000"/>
                </a:solidFill>
                <a:latin typeface="Source Sans Pro"/>
              </a:rPr>
              <a:t>roles, often without contracts, insurance or hazard allowances.</a:t>
            </a:r>
          </a:p>
        </p:txBody>
      </p:sp>
      <p:sp>
        <p:nvSpPr>
          <p:cNvPr id="24" name="TextBox 23"/>
          <p:cNvSpPr txBox="1"/>
          <p:nvPr/>
        </p:nvSpPr>
        <p:spPr>
          <a:xfrm>
            <a:off x="1033244" y="3397788"/>
            <a:ext cx="2834640" cy="457200"/>
          </a:xfrm>
          <a:prstGeom prst="rect">
            <a:avLst/>
          </a:prstGeom>
          <a:noFill/>
        </p:spPr>
        <p:txBody>
          <a:bodyPr wrap="square" lIns="0" tIns="0" rIns="0" bIns="0" anchor="t">
            <a:noAutofit/>
          </a:bodyPr>
          <a:lstStyle/>
          <a:p>
            <a:pPr algn="l">
              <a:defRPr sz="2800">
                <a:solidFill>
                  <a:srgbClr val="00A14B"/>
                </a:solidFill>
                <a:latin typeface="Source Sans Pro"/>
              </a:defRPr>
            </a:pPr>
            <a:r>
              <a:rPr sz="2000" b="1" dirty="0">
                <a:solidFill>
                  <a:srgbClr val="00A14B"/>
                </a:solidFill>
                <a:latin typeface="Source Sans Pro"/>
              </a:rPr>
              <a:t>&lt;5%</a:t>
            </a:r>
          </a:p>
        </p:txBody>
      </p:sp>
      <p:sp>
        <p:nvSpPr>
          <p:cNvPr id="32" name="TextBox 31"/>
          <p:cNvSpPr txBox="1"/>
          <p:nvPr/>
        </p:nvSpPr>
        <p:spPr>
          <a:xfrm>
            <a:off x="1078964" y="3801196"/>
            <a:ext cx="2788920" cy="580644"/>
          </a:xfrm>
          <a:prstGeom prst="rect">
            <a:avLst/>
          </a:prstGeom>
          <a:noFill/>
        </p:spPr>
        <p:txBody>
          <a:bodyPr wrap="square" lIns="0" tIns="0" rIns="0" bIns="0" anchor="t">
            <a:noAutofit/>
          </a:bodyPr>
          <a:lstStyle/>
          <a:p>
            <a:pPr>
              <a:defRPr sz="1400">
                <a:solidFill>
                  <a:srgbClr val="000000"/>
                </a:solidFill>
                <a:latin typeface="Source Sans Pro"/>
              </a:defRPr>
            </a:pPr>
            <a:r>
              <a:rPr sz="1400" dirty="0">
                <a:solidFill>
                  <a:srgbClr val="000000"/>
                </a:solidFill>
                <a:latin typeface="Source Sans Pro"/>
              </a:rPr>
              <a:t>trade union membership across study </a:t>
            </a:r>
            <a:r>
              <a:rPr sz="1400" dirty="0" smtClean="0">
                <a:solidFill>
                  <a:srgbClr val="000000"/>
                </a:solidFill>
                <a:latin typeface="Source Sans Pro"/>
              </a:rPr>
              <a:t>regions</a:t>
            </a:r>
            <a:r>
              <a:rPr lang="en-US" sz="1400" dirty="0" smtClean="0">
                <a:solidFill>
                  <a:srgbClr val="000000"/>
                </a:solidFill>
                <a:latin typeface="Source Sans Pro"/>
              </a:rPr>
              <a:t> - </a:t>
            </a:r>
            <a:r>
              <a:rPr lang="en-US" sz="1400" dirty="0">
                <a:solidFill>
                  <a:srgbClr val="000000"/>
                </a:solidFill>
                <a:latin typeface="Source Sans Pro"/>
              </a:rPr>
              <a:t>Weak worker voice</a:t>
            </a:r>
          </a:p>
          <a:p>
            <a:pPr algn="l">
              <a:defRPr sz="1400">
                <a:solidFill>
                  <a:srgbClr val="000000"/>
                </a:solidFill>
                <a:latin typeface="Source Sans Pro"/>
              </a:defRPr>
            </a:pPr>
            <a:endParaRPr sz="1400" dirty="0">
              <a:solidFill>
                <a:srgbClr val="000000"/>
              </a:solidFill>
              <a:latin typeface="Source Sans Pro"/>
            </a:endParaRPr>
          </a:p>
        </p:txBody>
      </p:sp>
      <p:sp>
        <p:nvSpPr>
          <p:cNvPr id="30" name="TextBox 29"/>
          <p:cNvSpPr txBox="1"/>
          <p:nvPr/>
        </p:nvSpPr>
        <p:spPr>
          <a:xfrm>
            <a:off x="4101454" y="4734658"/>
            <a:ext cx="1166398" cy="202243"/>
          </a:xfrm>
          <a:prstGeom prst="rect">
            <a:avLst/>
          </a:prstGeom>
          <a:noFill/>
        </p:spPr>
        <p:txBody>
          <a:bodyPr wrap="square" lIns="0" tIns="0" rIns="0" bIns="0" anchor="t">
            <a:noAutofit/>
          </a:bodyPr>
          <a:lstStyle/>
          <a:p>
            <a:pPr algn="l">
              <a:defRPr sz="1400">
                <a:solidFill>
                  <a:srgbClr val="20409A"/>
                </a:solidFill>
                <a:latin typeface="Source Sans Pro"/>
              </a:defRPr>
            </a:pPr>
            <a:r>
              <a:rPr sz="1400" b="1" dirty="0">
                <a:solidFill>
                  <a:srgbClr val="20409A"/>
                </a:solidFill>
                <a:latin typeface="Source Sans Pro"/>
              </a:rPr>
              <a:t>Implication</a:t>
            </a:r>
          </a:p>
        </p:txBody>
      </p:sp>
      <p:sp>
        <p:nvSpPr>
          <p:cNvPr id="31" name="TextBox 30"/>
          <p:cNvSpPr txBox="1"/>
          <p:nvPr/>
        </p:nvSpPr>
        <p:spPr>
          <a:xfrm>
            <a:off x="4101454" y="5065465"/>
            <a:ext cx="7908538" cy="706850"/>
          </a:xfrm>
          <a:prstGeom prst="rect">
            <a:avLst/>
          </a:prstGeom>
          <a:noFill/>
        </p:spPr>
        <p:txBody>
          <a:bodyPr wrap="square" lIns="0" tIns="0" rIns="0" bIns="0" anchor="t">
            <a:noAutofit/>
          </a:bodyPr>
          <a:lstStyle/>
          <a:p>
            <a:pPr>
              <a:defRPr sz="1700">
                <a:solidFill>
                  <a:srgbClr val="000000"/>
                </a:solidFill>
                <a:latin typeface="Source Sans Pro"/>
              </a:defRPr>
            </a:pPr>
            <a:r>
              <a:rPr lang="en-GB" sz="1700" b="1" dirty="0" smtClean="0">
                <a:solidFill>
                  <a:srgbClr val="000000"/>
                </a:solidFill>
                <a:latin typeface="Source Sans Pro"/>
              </a:rPr>
              <a:t>Renewable energy </a:t>
            </a:r>
            <a:r>
              <a:rPr lang="en-GB" sz="1700" b="1" dirty="0">
                <a:solidFill>
                  <a:srgbClr val="000000"/>
                </a:solidFill>
                <a:latin typeface="Source Sans Pro"/>
              </a:rPr>
              <a:t>growth can reproduce </a:t>
            </a:r>
            <a:r>
              <a:rPr lang="en-GB" sz="1700" b="1" dirty="0" smtClean="0">
                <a:solidFill>
                  <a:srgbClr val="000000"/>
                </a:solidFill>
                <a:latin typeface="Source Sans Pro"/>
              </a:rPr>
              <a:t>existing precarious employment, unless </a:t>
            </a:r>
            <a:r>
              <a:rPr lang="en-GB" sz="1700" b="1" dirty="0">
                <a:solidFill>
                  <a:srgbClr val="000000"/>
                </a:solidFill>
                <a:latin typeface="Source Sans Pro"/>
              </a:rPr>
              <a:t>local enterprise development is linked to formal contracts, workplace safety, social protection, skills progression and stronger worker voice</a:t>
            </a:r>
            <a:endParaRPr sz="1700" b="1" dirty="0">
              <a:solidFill>
                <a:srgbClr val="000000"/>
              </a:solidFill>
              <a:latin typeface="Source Sans Pro"/>
            </a:endParaRPr>
          </a:p>
        </p:txBody>
      </p:sp>
      <p:sp>
        <p:nvSpPr>
          <p:cNvPr id="33" name="TextBox 32"/>
          <p:cNvSpPr txBox="1"/>
          <p:nvPr/>
        </p:nvSpPr>
        <p:spPr>
          <a:xfrm>
            <a:off x="10862310" y="6316980"/>
            <a:ext cx="548640" cy="320040"/>
          </a:xfrm>
          <a:prstGeom prst="rect">
            <a:avLst/>
          </a:prstGeom>
          <a:noFill/>
        </p:spPr>
        <p:txBody>
          <a:bodyPr wrap="square" lIns="0" tIns="0" rIns="0" bIns="0" anchor="t">
            <a:noAutofit/>
          </a:bodyPr>
          <a:lstStyle/>
          <a:p>
            <a:pPr algn="r">
              <a:defRPr sz="1200">
                <a:solidFill>
                  <a:srgbClr val="20409A"/>
                </a:solidFill>
                <a:latin typeface="Source Sans Pro"/>
              </a:defRPr>
            </a:pPr>
            <a:r>
              <a:rPr sz="1200" b="1" dirty="0" smtClean="0">
                <a:solidFill>
                  <a:srgbClr val="20409A"/>
                </a:solidFill>
                <a:latin typeface="Source Sans Pro"/>
              </a:rPr>
              <a:t>0</a:t>
            </a:r>
            <a:r>
              <a:rPr lang="en-US" sz="1200" b="1" dirty="0" smtClean="0">
                <a:solidFill>
                  <a:srgbClr val="20409A"/>
                </a:solidFill>
                <a:latin typeface="Source Sans Pro"/>
              </a:rPr>
              <a:t>9</a:t>
            </a:r>
            <a:endParaRPr sz="1200" b="1" dirty="0">
              <a:solidFill>
                <a:srgbClr val="20409A"/>
              </a:solidFill>
              <a:latin typeface="Source Sans Pro"/>
            </a:endParaRPr>
          </a:p>
        </p:txBody>
      </p:sp>
      <p:sp>
        <p:nvSpPr>
          <p:cNvPr id="34" name="TextBox 33"/>
          <p:cNvSpPr txBox="1"/>
          <p:nvPr/>
        </p:nvSpPr>
        <p:spPr>
          <a:xfrm>
            <a:off x="1316736" y="6453905"/>
            <a:ext cx="8778240" cy="230832"/>
          </a:xfrm>
          <a:prstGeom prst="rect">
            <a:avLst/>
          </a:prstGeom>
          <a:noFill/>
        </p:spPr>
        <p:txBody>
          <a:bodyPr wrap="square" lIns="0" tIns="0" rIns="0" bIns="0">
            <a:spAutoFit/>
          </a:bodyPr>
          <a:lstStyle/>
          <a:p>
            <a:pPr>
              <a:lnSpc>
                <a:spcPts val="1800"/>
              </a:lnSpc>
              <a:spcBef>
                <a:spcPts val="0"/>
              </a:spcBef>
              <a:spcAft>
                <a:spcPts val="0"/>
              </a:spcAft>
            </a:pPr>
            <a:r>
              <a:rPr sz="950" b="0" dirty="0">
                <a:solidFill>
                  <a:srgbClr val="525252"/>
                </a:solidFill>
                <a:latin typeface="Source Sans Pro"/>
              </a:rPr>
              <a:t>Source: Onyango et al. (</a:t>
            </a:r>
            <a:r>
              <a:rPr sz="950" b="0" dirty="0" smtClean="0">
                <a:solidFill>
                  <a:srgbClr val="525252"/>
                </a:solidFill>
                <a:latin typeface="Source Sans Pro"/>
              </a:rPr>
              <a:t>2026).</a:t>
            </a:r>
            <a:endParaRPr sz="950" b="0" dirty="0">
              <a:solidFill>
                <a:srgbClr val="525252"/>
              </a:solidFill>
              <a:latin typeface="Source Sans Pro"/>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5840" y="548640"/>
            <a:ext cx="9875520" cy="594360"/>
          </a:xfrm>
          <a:prstGeom prst="rect">
            <a:avLst/>
          </a:prstGeom>
          <a:noFill/>
        </p:spPr>
        <p:txBody>
          <a:bodyPr wrap="square" lIns="0" tIns="0" rIns="0" bIns="0" anchor="t">
            <a:noAutofit/>
          </a:bodyPr>
          <a:lstStyle/>
          <a:p>
            <a:pPr>
              <a:lnSpc>
                <a:spcPts val="3744"/>
              </a:lnSpc>
              <a:spcBef>
                <a:spcPts val="0"/>
              </a:spcBef>
              <a:spcAft>
                <a:spcPts val="0"/>
              </a:spcAft>
            </a:pPr>
            <a:r>
              <a:rPr sz="3200" b="1">
                <a:solidFill>
                  <a:srgbClr val="20409A"/>
                </a:solidFill>
                <a:latin typeface="Source Sans Pro"/>
              </a:rPr>
              <a:t>Key constraints to decent work</a:t>
            </a:r>
          </a:p>
        </p:txBody>
      </p:sp>
      <p:sp>
        <p:nvSpPr>
          <p:cNvPr id="3" name="TextBox 2"/>
          <p:cNvSpPr txBox="1"/>
          <p:nvPr/>
        </p:nvSpPr>
        <p:spPr>
          <a:xfrm>
            <a:off x="1005840" y="1234440"/>
            <a:ext cx="9875520" cy="365760"/>
          </a:xfrm>
          <a:prstGeom prst="rect">
            <a:avLst/>
          </a:prstGeom>
          <a:noFill/>
        </p:spPr>
        <p:txBody>
          <a:bodyPr wrap="square" lIns="0" tIns="0" rIns="0" bIns="0" anchor="t">
            <a:noAutofit/>
          </a:bodyPr>
          <a:lstStyle/>
          <a:p>
            <a:pPr>
              <a:lnSpc>
                <a:spcPts val="1989"/>
              </a:lnSpc>
              <a:spcBef>
                <a:spcPts val="0"/>
              </a:spcBef>
              <a:spcAft>
                <a:spcPts val="0"/>
              </a:spcAft>
            </a:pPr>
            <a:r>
              <a:rPr sz="1700" b="0" dirty="0">
                <a:solidFill>
                  <a:srgbClr val="222222"/>
                </a:solidFill>
                <a:latin typeface="Source Sans Pro"/>
              </a:rPr>
              <a:t>Why more </a:t>
            </a:r>
            <a:r>
              <a:rPr sz="1700" b="0" dirty="0" smtClean="0">
                <a:solidFill>
                  <a:srgbClr val="222222"/>
                </a:solidFill>
                <a:latin typeface="Source Sans Pro"/>
              </a:rPr>
              <a:t>renewable</a:t>
            </a:r>
            <a:r>
              <a:rPr lang="en-US" sz="1700" b="0" dirty="0" smtClean="0">
                <a:solidFill>
                  <a:srgbClr val="222222"/>
                </a:solidFill>
                <a:latin typeface="Source Sans Pro"/>
              </a:rPr>
              <a:t> </a:t>
            </a:r>
            <a:r>
              <a:rPr sz="1700" b="0" dirty="0" smtClean="0">
                <a:solidFill>
                  <a:srgbClr val="222222"/>
                </a:solidFill>
                <a:latin typeface="Source Sans Pro"/>
              </a:rPr>
              <a:t>energy </a:t>
            </a:r>
            <a:r>
              <a:rPr sz="1700" b="0" dirty="0">
                <a:solidFill>
                  <a:srgbClr val="222222"/>
                </a:solidFill>
                <a:latin typeface="Source Sans Pro"/>
              </a:rPr>
              <a:t>jobs do not necessarily mean better jobs</a:t>
            </a:r>
          </a:p>
        </p:txBody>
      </p:sp>
      <p:sp>
        <p:nvSpPr>
          <p:cNvPr id="4" name="Oval 3"/>
          <p:cNvSpPr/>
          <p:nvPr/>
        </p:nvSpPr>
        <p:spPr>
          <a:xfrm>
            <a:off x="1024128" y="1792224"/>
            <a:ext cx="292608" cy="292608"/>
          </a:xfrm>
          <a:prstGeom prst="ellipse">
            <a:avLst/>
          </a:prstGeom>
          <a:solidFill>
            <a:srgbClr val="00A14B"/>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100" b="1">
                <a:solidFill>
                  <a:srgbClr val="FFFFFF"/>
                </a:solidFill>
                <a:latin typeface="Source Sans Pro"/>
              </a:rPr>
              <a:t>1</a:t>
            </a:r>
          </a:p>
        </p:txBody>
      </p:sp>
      <p:sp>
        <p:nvSpPr>
          <p:cNvPr id="5" name="TextBox 4"/>
          <p:cNvSpPr txBox="1"/>
          <p:nvPr/>
        </p:nvSpPr>
        <p:spPr>
          <a:xfrm>
            <a:off x="1463040" y="1773936"/>
            <a:ext cx="2532888" cy="612648"/>
          </a:xfrm>
          <a:prstGeom prst="rect">
            <a:avLst/>
          </a:prstGeom>
          <a:noFill/>
        </p:spPr>
        <p:txBody>
          <a:bodyPr wrap="square" lIns="0" tIns="0" rIns="0" bIns="0" anchor="t">
            <a:noAutofit/>
          </a:bodyPr>
          <a:lstStyle/>
          <a:p>
            <a:pPr>
              <a:lnSpc>
                <a:spcPts val="2047"/>
              </a:lnSpc>
              <a:spcBef>
                <a:spcPts val="0"/>
              </a:spcBef>
              <a:spcAft>
                <a:spcPts val="0"/>
              </a:spcAft>
            </a:pPr>
            <a:r>
              <a:rPr sz="1750" b="1">
                <a:solidFill>
                  <a:srgbClr val="20409A"/>
                </a:solidFill>
                <a:latin typeface="Source Sans Pro"/>
              </a:rPr>
              <a:t>Project-based employment</a:t>
            </a:r>
          </a:p>
        </p:txBody>
      </p:sp>
      <p:sp>
        <p:nvSpPr>
          <p:cNvPr id="6" name="TextBox 5"/>
          <p:cNvSpPr txBox="1"/>
          <p:nvPr/>
        </p:nvSpPr>
        <p:spPr>
          <a:xfrm>
            <a:off x="4160520" y="1773936"/>
            <a:ext cx="6647688" cy="777240"/>
          </a:xfrm>
          <a:prstGeom prst="rect">
            <a:avLst/>
          </a:prstGeom>
          <a:noFill/>
        </p:spPr>
        <p:txBody>
          <a:bodyPr wrap="square" lIns="0" tIns="0" rIns="0" bIns="0" anchor="t">
            <a:noAutofit/>
          </a:bodyPr>
          <a:lstStyle/>
          <a:p>
            <a:pPr>
              <a:lnSpc>
                <a:spcPts val="1872"/>
              </a:lnSpc>
              <a:spcBef>
                <a:spcPts val="0"/>
              </a:spcBef>
              <a:spcAft>
                <a:spcPts val="0"/>
              </a:spcAft>
            </a:pPr>
            <a:r>
              <a:rPr sz="1600" b="0">
                <a:solidFill>
                  <a:srgbClr val="222222"/>
                </a:solidFill>
                <a:latin typeface="Source Sans Pro"/>
              </a:rPr>
              <a:t>Construction and installation create temporary workloads; reliance on project-based hiring limits contract security and continuity of employment.</a:t>
            </a:r>
          </a:p>
        </p:txBody>
      </p:sp>
      <p:sp>
        <p:nvSpPr>
          <p:cNvPr id="7" name="Oval 6"/>
          <p:cNvSpPr/>
          <p:nvPr/>
        </p:nvSpPr>
        <p:spPr>
          <a:xfrm>
            <a:off x="1024128" y="2606040"/>
            <a:ext cx="292608" cy="292608"/>
          </a:xfrm>
          <a:prstGeom prst="ellipse">
            <a:avLst/>
          </a:prstGeom>
          <a:solidFill>
            <a:srgbClr val="00A14B"/>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100" b="1">
                <a:solidFill>
                  <a:srgbClr val="FFFFFF"/>
                </a:solidFill>
                <a:latin typeface="Source Sans Pro"/>
              </a:rPr>
              <a:t>2</a:t>
            </a:r>
          </a:p>
        </p:txBody>
      </p:sp>
      <p:sp>
        <p:nvSpPr>
          <p:cNvPr id="8" name="TextBox 7"/>
          <p:cNvSpPr txBox="1"/>
          <p:nvPr/>
        </p:nvSpPr>
        <p:spPr>
          <a:xfrm>
            <a:off x="1463040" y="2587752"/>
            <a:ext cx="2532888" cy="612648"/>
          </a:xfrm>
          <a:prstGeom prst="rect">
            <a:avLst/>
          </a:prstGeom>
          <a:noFill/>
        </p:spPr>
        <p:txBody>
          <a:bodyPr wrap="square" lIns="0" tIns="0" rIns="0" bIns="0" anchor="t">
            <a:noAutofit/>
          </a:bodyPr>
          <a:lstStyle/>
          <a:p>
            <a:pPr>
              <a:lnSpc>
                <a:spcPts val="2047"/>
              </a:lnSpc>
              <a:spcBef>
                <a:spcPts val="0"/>
              </a:spcBef>
              <a:spcAft>
                <a:spcPts val="0"/>
              </a:spcAft>
            </a:pPr>
            <a:r>
              <a:rPr sz="1750" b="1">
                <a:solidFill>
                  <a:srgbClr val="20409A"/>
                </a:solidFill>
                <a:latin typeface="Source Sans Pro"/>
              </a:rPr>
              <a:t>Limited firm capacity</a:t>
            </a:r>
          </a:p>
        </p:txBody>
      </p:sp>
      <p:sp>
        <p:nvSpPr>
          <p:cNvPr id="9" name="TextBox 8"/>
          <p:cNvSpPr txBox="1"/>
          <p:nvPr/>
        </p:nvSpPr>
        <p:spPr>
          <a:xfrm>
            <a:off x="4160520" y="2587752"/>
            <a:ext cx="6647688" cy="777240"/>
          </a:xfrm>
          <a:prstGeom prst="rect">
            <a:avLst/>
          </a:prstGeom>
          <a:noFill/>
        </p:spPr>
        <p:txBody>
          <a:bodyPr wrap="square" lIns="0" tIns="0" rIns="0" bIns="0" anchor="t">
            <a:noAutofit/>
          </a:bodyPr>
          <a:lstStyle/>
          <a:p>
            <a:pPr>
              <a:lnSpc>
                <a:spcPts val="1872"/>
              </a:lnSpc>
              <a:spcBef>
                <a:spcPts val="0"/>
              </a:spcBef>
              <a:spcAft>
                <a:spcPts val="0"/>
              </a:spcAft>
            </a:pPr>
            <a:r>
              <a:rPr sz="1600" b="0">
                <a:solidFill>
                  <a:srgbClr val="222222"/>
                </a:solidFill>
                <a:latin typeface="Source Sans Pro"/>
              </a:rPr>
              <a:t>Thin margins, cash-flow constraints and limited finance make casual hiring attractive and restrict smaller firms’ investment in training, safety and benefits.</a:t>
            </a:r>
          </a:p>
        </p:txBody>
      </p:sp>
      <p:sp>
        <p:nvSpPr>
          <p:cNvPr id="10" name="Oval 9"/>
          <p:cNvSpPr/>
          <p:nvPr/>
        </p:nvSpPr>
        <p:spPr>
          <a:xfrm>
            <a:off x="1024128" y="3419856"/>
            <a:ext cx="292608" cy="292608"/>
          </a:xfrm>
          <a:prstGeom prst="ellipse">
            <a:avLst/>
          </a:prstGeom>
          <a:solidFill>
            <a:srgbClr val="00A14B"/>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100" b="1">
                <a:solidFill>
                  <a:srgbClr val="FFFFFF"/>
                </a:solidFill>
                <a:latin typeface="Source Sans Pro"/>
              </a:rPr>
              <a:t>3</a:t>
            </a:r>
          </a:p>
        </p:txBody>
      </p:sp>
      <p:sp>
        <p:nvSpPr>
          <p:cNvPr id="11" name="TextBox 10"/>
          <p:cNvSpPr txBox="1"/>
          <p:nvPr/>
        </p:nvSpPr>
        <p:spPr>
          <a:xfrm>
            <a:off x="1463040" y="3401568"/>
            <a:ext cx="2532888" cy="612648"/>
          </a:xfrm>
          <a:prstGeom prst="rect">
            <a:avLst/>
          </a:prstGeom>
          <a:noFill/>
        </p:spPr>
        <p:txBody>
          <a:bodyPr wrap="square" lIns="0" tIns="0" rIns="0" bIns="0" anchor="t">
            <a:noAutofit/>
          </a:bodyPr>
          <a:lstStyle/>
          <a:p>
            <a:pPr>
              <a:lnSpc>
                <a:spcPts val="2047"/>
              </a:lnSpc>
              <a:spcBef>
                <a:spcPts val="0"/>
              </a:spcBef>
              <a:spcAft>
                <a:spcPts val="0"/>
              </a:spcAft>
            </a:pPr>
            <a:r>
              <a:rPr sz="1750" b="1">
                <a:solidFill>
                  <a:srgbClr val="20409A"/>
                </a:solidFill>
                <a:latin typeface="Source Sans Pro"/>
              </a:rPr>
              <a:t>Enforcement and subcontracting</a:t>
            </a:r>
          </a:p>
        </p:txBody>
      </p:sp>
      <p:sp>
        <p:nvSpPr>
          <p:cNvPr id="12" name="TextBox 11"/>
          <p:cNvSpPr txBox="1"/>
          <p:nvPr/>
        </p:nvSpPr>
        <p:spPr>
          <a:xfrm>
            <a:off x="4160520" y="3401568"/>
            <a:ext cx="6647688" cy="777240"/>
          </a:xfrm>
          <a:prstGeom prst="rect">
            <a:avLst/>
          </a:prstGeom>
          <a:noFill/>
        </p:spPr>
        <p:txBody>
          <a:bodyPr wrap="square" lIns="0" tIns="0" rIns="0" bIns="0" anchor="t">
            <a:noAutofit/>
          </a:bodyPr>
          <a:lstStyle/>
          <a:p>
            <a:pPr>
              <a:lnSpc>
                <a:spcPts val="1872"/>
              </a:lnSpc>
              <a:spcBef>
                <a:spcPts val="0"/>
              </a:spcBef>
              <a:spcAft>
                <a:spcPts val="0"/>
              </a:spcAft>
            </a:pPr>
            <a:r>
              <a:rPr sz="1600" b="0">
                <a:solidFill>
                  <a:srgbClr val="222222"/>
                </a:solidFill>
                <a:latin typeface="Source Sans Pro"/>
              </a:rPr>
              <a:t>Under-resourced regulators and subcontracted labour weaken monitoring and accountability, allowing gaps in contracts, occupational safety and social protection to persist.</a:t>
            </a:r>
          </a:p>
        </p:txBody>
      </p:sp>
      <p:sp>
        <p:nvSpPr>
          <p:cNvPr id="13" name="Oval 12"/>
          <p:cNvSpPr/>
          <p:nvPr/>
        </p:nvSpPr>
        <p:spPr>
          <a:xfrm>
            <a:off x="1024128" y="4233671"/>
            <a:ext cx="292608" cy="292608"/>
          </a:xfrm>
          <a:prstGeom prst="ellipse">
            <a:avLst/>
          </a:prstGeom>
          <a:solidFill>
            <a:srgbClr val="00A14B"/>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100" b="1">
                <a:solidFill>
                  <a:srgbClr val="FFFFFF"/>
                </a:solidFill>
                <a:latin typeface="Source Sans Pro"/>
              </a:rPr>
              <a:t>4</a:t>
            </a:r>
          </a:p>
        </p:txBody>
      </p:sp>
      <p:sp>
        <p:nvSpPr>
          <p:cNvPr id="14" name="TextBox 13"/>
          <p:cNvSpPr txBox="1"/>
          <p:nvPr/>
        </p:nvSpPr>
        <p:spPr>
          <a:xfrm>
            <a:off x="1463040" y="4215383"/>
            <a:ext cx="2532888" cy="612648"/>
          </a:xfrm>
          <a:prstGeom prst="rect">
            <a:avLst/>
          </a:prstGeom>
          <a:noFill/>
        </p:spPr>
        <p:txBody>
          <a:bodyPr wrap="square" lIns="0" tIns="0" rIns="0" bIns="0" anchor="t">
            <a:noAutofit/>
          </a:bodyPr>
          <a:lstStyle/>
          <a:p>
            <a:pPr>
              <a:lnSpc>
                <a:spcPts val="2047"/>
              </a:lnSpc>
              <a:spcBef>
                <a:spcPts val="0"/>
              </a:spcBef>
              <a:spcAft>
                <a:spcPts val="0"/>
              </a:spcAft>
            </a:pPr>
            <a:r>
              <a:rPr sz="1750" b="1">
                <a:solidFill>
                  <a:srgbClr val="20409A"/>
                </a:solidFill>
                <a:latin typeface="Source Sans Pro"/>
              </a:rPr>
              <a:t>Weak worker voice</a:t>
            </a:r>
          </a:p>
        </p:txBody>
      </p:sp>
      <p:sp>
        <p:nvSpPr>
          <p:cNvPr id="15" name="TextBox 14"/>
          <p:cNvSpPr txBox="1"/>
          <p:nvPr/>
        </p:nvSpPr>
        <p:spPr>
          <a:xfrm>
            <a:off x="4160520" y="4215383"/>
            <a:ext cx="6647688" cy="777240"/>
          </a:xfrm>
          <a:prstGeom prst="rect">
            <a:avLst/>
          </a:prstGeom>
          <a:noFill/>
        </p:spPr>
        <p:txBody>
          <a:bodyPr wrap="square" lIns="0" tIns="0" rIns="0" bIns="0" anchor="t">
            <a:noAutofit/>
          </a:bodyPr>
          <a:lstStyle/>
          <a:p>
            <a:pPr>
              <a:lnSpc>
                <a:spcPts val="1872"/>
              </a:lnSpc>
              <a:spcBef>
                <a:spcPts val="0"/>
              </a:spcBef>
              <a:spcAft>
                <a:spcPts val="0"/>
              </a:spcAft>
            </a:pPr>
            <a:r>
              <a:rPr sz="1600" b="0">
                <a:solidFill>
                  <a:srgbClr val="222222"/>
                </a:solidFill>
                <a:latin typeface="Source Sans Pro"/>
              </a:rPr>
              <a:t>Casual work dispersed across small firms makes union organisation difficult, weakening bargaining over wages, safety, benefits and skills progression.</a:t>
            </a:r>
          </a:p>
        </p:txBody>
      </p:sp>
      <p:sp>
        <p:nvSpPr>
          <p:cNvPr id="16" name="Oval 15"/>
          <p:cNvSpPr/>
          <p:nvPr/>
        </p:nvSpPr>
        <p:spPr>
          <a:xfrm>
            <a:off x="1024128" y="5047488"/>
            <a:ext cx="292608" cy="292608"/>
          </a:xfrm>
          <a:prstGeom prst="ellipse">
            <a:avLst/>
          </a:prstGeom>
          <a:solidFill>
            <a:srgbClr val="00A14B"/>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100" b="1">
                <a:solidFill>
                  <a:srgbClr val="FFFFFF"/>
                </a:solidFill>
                <a:latin typeface="Source Sans Pro"/>
              </a:rPr>
              <a:t>5</a:t>
            </a:r>
          </a:p>
        </p:txBody>
      </p:sp>
      <p:sp>
        <p:nvSpPr>
          <p:cNvPr id="17" name="TextBox 16"/>
          <p:cNvSpPr txBox="1"/>
          <p:nvPr/>
        </p:nvSpPr>
        <p:spPr>
          <a:xfrm>
            <a:off x="1463040" y="5029200"/>
            <a:ext cx="2532888" cy="612648"/>
          </a:xfrm>
          <a:prstGeom prst="rect">
            <a:avLst/>
          </a:prstGeom>
          <a:noFill/>
        </p:spPr>
        <p:txBody>
          <a:bodyPr wrap="square" lIns="0" tIns="0" rIns="0" bIns="0" anchor="t">
            <a:noAutofit/>
          </a:bodyPr>
          <a:lstStyle/>
          <a:p>
            <a:pPr>
              <a:lnSpc>
                <a:spcPts val="2047"/>
              </a:lnSpc>
              <a:spcBef>
                <a:spcPts val="0"/>
              </a:spcBef>
              <a:spcAft>
                <a:spcPts val="0"/>
              </a:spcAft>
            </a:pPr>
            <a:r>
              <a:rPr sz="1750" b="1">
                <a:solidFill>
                  <a:srgbClr val="20409A"/>
                </a:solidFill>
                <a:latin typeface="Source Sans Pro"/>
              </a:rPr>
              <a:t>Narrow progression pathways</a:t>
            </a:r>
          </a:p>
        </p:txBody>
      </p:sp>
      <p:sp>
        <p:nvSpPr>
          <p:cNvPr id="18" name="TextBox 17"/>
          <p:cNvSpPr txBox="1"/>
          <p:nvPr/>
        </p:nvSpPr>
        <p:spPr>
          <a:xfrm>
            <a:off x="4160520" y="5029200"/>
            <a:ext cx="6647688" cy="777240"/>
          </a:xfrm>
          <a:prstGeom prst="rect">
            <a:avLst/>
          </a:prstGeom>
          <a:noFill/>
        </p:spPr>
        <p:txBody>
          <a:bodyPr wrap="square" lIns="0" tIns="0" rIns="0" bIns="0" anchor="t">
            <a:noAutofit/>
          </a:bodyPr>
          <a:lstStyle/>
          <a:p>
            <a:pPr>
              <a:lnSpc>
                <a:spcPts val="1872"/>
              </a:lnSpc>
              <a:spcBef>
                <a:spcPts val="0"/>
              </a:spcBef>
              <a:spcAft>
                <a:spcPts val="0"/>
              </a:spcAft>
            </a:pPr>
            <a:r>
              <a:rPr sz="1600" b="0">
                <a:solidFill>
                  <a:srgbClr val="222222"/>
                </a:solidFill>
                <a:latin typeface="Source Sans Pro"/>
              </a:rPr>
              <a:t>Concentration in lower-skill services and training geared towards installation limits access to advanced technical learning, higher wages and long-term progression.</a:t>
            </a:r>
          </a:p>
        </p:txBody>
      </p:sp>
      <p:sp>
        <p:nvSpPr>
          <p:cNvPr id="21" name="TextBox 20"/>
          <p:cNvSpPr txBox="1"/>
          <p:nvPr/>
        </p:nvSpPr>
        <p:spPr>
          <a:xfrm>
            <a:off x="10862310" y="6316980"/>
            <a:ext cx="548640" cy="320040"/>
          </a:xfrm>
          <a:prstGeom prst="rect">
            <a:avLst/>
          </a:prstGeom>
          <a:noFill/>
        </p:spPr>
        <p:txBody>
          <a:bodyPr wrap="square" lIns="0" tIns="0" rIns="0" bIns="0" anchor="t">
            <a:noAutofit/>
          </a:bodyPr>
          <a:lstStyle/>
          <a:p>
            <a:pPr algn="r">
              <a:defRPr sz="1200">
                <a:solidFill>
                  <a:srgbClr val="20409A"/>
                </a:solidFill>
                <a:latin typeface="Source Sans Pro"/>
              </a:defRPr>
            </a:pPr>
            <a:r>
              <a:rPr lang="en-US" sz="1200" b="1" dirty="0" smtClean="0">
                <a:solidFill>
                  <a:srgbClr val="20409A"/>
                </a:solidFill>
                <a:latin typeface="Source Sans Pro"/>
              </a:rPr>
              <a:t>10</a:t>
            </a:r>
            <a:endParaRPr sz="1200" b="1" dirty="0">
              <a:solidFill>
                <a:srgbClr val="20409A"/>
              </a:solidFill>
              <a:latin typeface="Source Sans Pro"/>
            </a:endParaRPr>
          </a:p>
        </p:txBody>
      </p:sp>
    </p:spTree>
    <p:extLst>
      <p:ext uri="{BB962C8B-B14F-4D97-AF65-F5344CB8AC3E}">
        <p14:creationId xmlns:p14="http://schemas.microsoft.com/office/powerpoint/2010/main" val="27412736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noGrp="1"/>
          </p:cNvSpPr>
          <p:nvPr>
            <p:ph type="title"/>
          </p:nvPr>
        </p:nvSpPr>
        <p:spPr>
          <a:xfrm>
            <a:off x="1143000" y="472174"/>
            <a:ext cx="9784080" cy="960120"/>
          </a:xfrm>
          <a:prstGeom prst="rect">
            <a:avLst/>
          </a:prstGeom>
          <a:noFill/>
        </p:spPr>
        <p:txBody>
          <a:bodyPr wrap="square" lIns="0" tIns="0" rIns="0" bIns="0" anchor="t">
            <a:noAutofit/>
          </a:bodyPr>
          <a:lstStyle/>
          <a:p>
            <a:pPr algn="l">
              <a:defRPr sz="3200">
                <a:solidFill>
                  <a:srgbClr val="20409A"/>
                </a:solidFill>
                <a:latin typeface="Source Sans Pro"/>
              </a:defRPr>
            </a:pPr>
            <a:r>
              <a:rPr sz="3200" b="1" dirty="0" smtClean="0">
                <a:solidFill>
                  <a:srgbClr val="20409A"/>
                </a:solidFill>
                <a:latin typeface="Source Sans Pro"/>
              </a:rPr>
              <a:t>Gender</a:t>
            </a:r>
            <a:r>
              <a:rPr lang="en-US" sz="3200" b="1" dirty="0" smtClean="0">
                <a:solidFill>
                  <a:srgbClr val="20409A"/>
                </a:solidFill>
                <a:latin typeface="Source Sans Pro"/>
              </a:rPr>
              <a:t> Equity</a:t>
            </a:r>
            <a:br>
              <a:rPr lang="en-US" sz="3200" b="1" dirty="0" smtClean="0">
                <a:solidFill>
                  <a:srgbClr val="20409A"/>
                </a:solidFill>
                <a:latin typeface="Source Sans Pro"/>
              </a:rPr>
            </a:br>
            <a:r>
              <a:rPr lang="en-US" sz="3200" dirty="0">
                <a:solidFill>
                  <a:srgbClr val="20409A"/>
                </a:solidFill>
                <a:latin typeface="Source Sans Pro"/>
              </a:rPr>
              <a:t/>
            </a:r>
            <a:br>
              <a:rPr lang="en-US" sz="3200" dirty="0">
                <a:solidFill>
                  <a:srgbClr val="20409A"/>
                </a:solidFill>
                <a:latin typeface="Source Sans Pro"/>
              </a:rPr>
            </a:br>
            <a:r>
              <a:rPr sz="2000" b="1" dirty="0" smtClean="0">
                <a:solidFill>
                  <a:srgbClr val="20409A"/>
                </a:solidFill>
                <a:latin typeface="Source Sans Pro"/>
              </a:rPr>
              <a:t>participation </a:t>
            </a:r>
            <a:r>
              <a:rPr sz="2000" b="1" dirty="0">
                <a:solidFill>
                  <a:srgbClr val="20409A"/>
                </a:solidFill>
                <a:latin typeface="Source Sans Pro"/>
              </a:rPr>
              <a:t>exists, but progression is unequal</a:t>
            </a:r>
          </a:p>
        </p:txBody>
      </p:sp>
      <p:sp>
        <p:nvSpPr>
          <p:cNvPr id="4" name="TextBox 3"/>
          <p:cNvSpPr txBox="1"/>
          <p:nvPr/>
        </p:nvSpPr>
        <p:spPr>
          <a:xfrm>
            <a:off x="1143000" y="1705005"/>
            <a:ext cx="9784080" cy="402336"/>
          </a:xfrm>
          <a:prstGeom prst="rect">
            <a:avLst/>
          </a:prstGeom>
          <a:noFill/>
        </p:spPr>
        <p:txBody>
          <a:bodyPr wrap="square" lIns="0" tIns="0" rIns="0" bIns="0" anchor="t">
            <a:noAutofit/>
          </a:bodyPr>
          <a:lstStyle/>
          <a:p>
            <a:pPr algn="l">
              <a:defRPr sz="1500">
                <a:solidFill>
                  <a:srgbClr val="000000"/>
                </a:solidFill>
                <a:latin typeface="Source Sans Pro"/>
              </a:defRPr>
            </a:pPr>
            <a:r>
              <a:rPr sz="1500" b="0">
                <a:solidFill>
                  <a:srgbClr val="000000"/>
                </a:solidFill>
                <a:latin typeface="Source Sans Pro"/>
              </a:rPr>
              <a:t>Women’s strongest technical representation is still concentrated below advanced technical and leadership roles</a:t>
            </a:r>
          </a:p>
        </p:txBody>
      </p:sp>
      <p:sp>
        <p:nvSpPr>
          <p:cNvPr id="7" name="TextBox 6"/>
          <p:cNvSpPr txBox="1"/>
          <p:nvPr/>
        </p:nvSpPr>
        <p:spPr>
          <a:xfrm>
            <a:off x="934095" y="2511323"/>
            <a:ext cx="3703320" cy="299923"/>
          </a:xfrm>
          <a:prstGeom prst="rect">
            <a:avLst/>
          </a:prstGeom>
          <a:noFill/>
        </p:spPr>
        <p:txBody>
          <a:bodyPr wrap="square" lIns="0" tIns="0" rIns="0" bIns="0" anchor="t">
            <a:noAutofit/>
          </a:bodyPr>
          <a:lstStyle/>
          <a:p>
            <a:pPr algn="l">
              <a:defRPr sz="1400">
                <a:solidFill>
                  <a:srgbClr val="20409A"/>
                </a:solidFill>
                <a:latin typeface="Source Sans Pro"/>
              </a:defRPr>
            </a:pPr>
            <a:r>
              <a:rPr sz="1400" b="1">
                <a:solidFill>
                  <a:srgbClr val="20409A"/>
                </a:solidFill>
                <a:latin typeface="Source Sans Pro"/>
              </a:rPr>
              <a:t>Installation &amp; maintenance</a:t>
            </a:r>
          </a:p>
        </p:txBody>
      </p:sp>
      <p:sp>
        <p:nvSpPr>
          <p:cNvPr id="8" name="Rounded Rectangle 7"/>
          <p:cNvSpPr/>
          <p:nvPr/>
        </p:nvSpPr>
        <p:spPr>
          <a:xfrm>
            <a:off x="934095" y="2888513"/>
            <a:ext cx="5184648" cy="314919"/>
          </a:xfrm>
          <a:prstGeom prst="roundRect">
            <a:avLst/>
          </a:prstGeom>
          <a:solidFill>
            <a:srgbClr val="EAE5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p:cNvSpPr/>
          <p:nvPr/>
        </p:nvSpPr>
        <p:spPr>
          <a:xfrm>
            <a:off x="934095" y="2888513"/>
            <a:ext cx="3888486" cy="314919"/>
          </a:xfrm>
          <a:prstGeom prst="roundRect">
            <a:avLst/>
          </a:prstGeom>
          <a:solidFill>
            <a:srgbClr val="00A1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212117" y="2833648"/>
            <a:ext cx="2155523" cy="424647"/>
          </a:xfrm>
          <a:prstGeom prst="rect">
            <a:avLst/>
          </a:prstGeom>
          <a:noFill/>
        </p:spPr>
        <p:txBody>
          <a:bodyPr wrap="square" lIns="0" tIns="0" rIns="0" bIns="0" anchor="t">
            <a:noAutofit/>
          </a:bodyPr>
          <a:lstStyle/>
          <a:p>
            <a:pPr algn="l">
              <a:defRPr sz="2000">
                <a:solidFill>
                  <a:srgbClr val="20409A"/>
                </a:solidFill>
                <a:latin typeface="Source Sans Pro"/>
              </a:defRPr>
            </a:pPr>
            <a:r>
              <a:rPr sz="1600" b="1" dirty="0">
                <a:solidFill>
                  <a:srgbClr val="20409A"/>
                </a:solidFill>
                <a:latin typeface="Source Sans Pro"/>
              </a:rPr>
              <a:t>42–46</a:t>
            </a:r>
            <a:r>
              <a:rPr sz="1600" b="1" dirty="0" smtClean="0">
                <a:solidFill>
                  <a:srgbClr val="20409A"/>
                </a:solidFill>
                <a:latin typeface="Source Sans Pro"/>
              </a:rPr>
              <a:t>%</a:t>
            </a:r>
            <a:r>
              <a:rPr lang="en-US" sz="1600" b="1" dirty="0" smtClean="0">
                <a:solidFill>
                  <a:srgbClr val="20409A"/>
                </a:solidFill>
                <a:latin typeface="Source Sans Pro"/>
              </a:rPr>
              <a:t> (from surveyed firms)</a:t>
            </a:r>
            <a:endParaRPr sz="1600" b="1" dirty="0">
              <a:solidFill>
                <a:srgbClr val="20409A"/>
              </a:solidFill>
              <a:latin typeface="Source Sans Pro"/>
            </a:endParaRPr>
          </a:p>
        </p:txBody>
      </p:sp>
      <p:sp>
        <p:nvSpPr>
          <p:cNvPr id="11" name="TextBox 10"/>
          <p:cNvSpPr txBox="1"/>
          <p:nvPr/>
        </p:nvSpPr>
        <p:spPr>
          <a:xfrm>
            <a:off x="920379" y="3478301"/>
            <a:ext cx="5669280" cy="548640"/>
          </a:xfrm>
          <a:prstGeom prst="rect">
            <a:avLst/>
          </a:prstGeom>
          <a:noFill/>
        </p:spPr>
        <p:txBody>
          <a:bodyPr wrap="square" lIns="0" tIns="0" rIns="0" bIns="0" anchor="t">
            <a:noAutofit/>
          </a:bodyPr>
          <a:lstStyle/>
          <a:p>
            <a:pPr algn="l">
              <a:defRPr sz="1400">
                <a:solidFill>
                  <a:srgbClr val="20409A"/>
                </a:solidFill>
                <a:latin typeface="Source Sans Pro"/>
              </a:defRPr>
            </a:pPr>
            <a:r>
              <a:rPr sz="1400" b="1">
                <a:solidFill>
                  <a:srgbClr val="20409A"/>
                </a:solidFill>
                <a:latin typeface="Source Sans Pro"/>
              </a:rPr>
              <a:t>System design / engineering / wind technicians</a:t>
            </a:r>
          </a:p>
        </p:txBody>
      </p:sp>
      <p:sp>
        <p:nvSpPr>
          <p:cNvPr id="12" name="Rounded Rectangle 11"/>
          <p:cNvSpPr/>
          <p:nvPr/>
        </p:nvSpPr>
        <p:spPr>
          <a:xfrm>
            <a:off x="934095" y="3882922"/>
            <a:ext cx="5184648" cy="314919"/>
          </a:xfrm>
          <a:prstGeom prst="roundRect">
            <a:avLst/>
          </a:prstGeom>
          <a:solidFill>
            <a:srgbClr val="EAE5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ounded Rectangle 12"/>
          <p:cNvSpPr/>
          <p:nvPr/>
        </p:nvSpPr>
        <p:spPr>
          <a:xfrm>
            <a:off x="934095" y="3882922"/>
            <a:ext cx="1814626" cy="314919"/>
          </a:xfrm>
          <a:prstGeom prst="roundRect">
            <a:avLst/>
          </a:prstGeom>
          <a:solidFill>
            <a:srgbClr val="2040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6212117" y="3778862"/>
            <a:ext cx="2071468" cy="411480"/>
          </a:xfrm>
          <a:prstGeom prst="rect">
            <a:avLst/>
          </a:prstGeom>
          <a:noFill/>
        </p:spPr>
        <p:txBody>
          <a:bodyPr wrap="square" lIns="0" tIns="0" rIns="0" bIns="0" anchor="t">
            <a:noAutofit/>
          </a:bodyPr>
          <a:lstStyle/>
          <a:p>
            <a:pPr>
              <a:defRPr sz="2000">
                <a:solidFill>
                  <a:srgbClr val="20409A"/>
                </a:solidFill>
                <a:latin typeface="Source Sans Pro"/>
              </a:defRPr>
            </a:pPr>
            <a:r>
              <a:rPr sz="1600" b="1" dirty="0">
                <a:solidFill>
                  <a:srgbClr val="20409A"/>
                </a:solidFill>
                <a:latin typeface="Source Sans Pro"/>
              </a:rPr>
              <a:t>&lt;20</a:t>
            </a:r>
            <a:r>
              <a:rPr sz="1600" b="1" dirty="0" smtClean="0">
                <a:solidFill>
                  <a:srgbClr val="20409A"/>
                </a:solidFill>
                <a:latin typeface="Source Sans Pro"/>
              </a:rPr>
              <a:t>%</a:t>
            </a:r>
            <a:r>
              <a:rPr lang="en-US" sz="1600" b="1" dirty="0">
                <a:solidFill>
                  <a:srgbClr val="20409A"/>
                </a:solidFill>
                <a:latin typeface="Source Sans Pro"/>
              </a:rPr>
              <a:t> (from surveyed </a:t>
            </a:r>
            <a:r>
              <a:rPr lang="en-US" sz="1600" b="1" dirty="0" smtClean="0">
                <a:solidFill>
                  <a:srgbClr val="20409A"/>
                </a:solidFill>
                <a:latin typeface="Source Sans Pro"/>
              </a:rPr>
              <a:t>firms)</a:t>
            </a:r>
            <a:endParaRPr lang="en-US" sz="1600" b="1" dirty="0">
              <a:solidFill>
                <a:srgbClr val="20409A"/>
              </a:solidFill>
              <a:latin typeface="Source Sans Pro"/>
            </a:endParaRPr>
          </a:p>
          <a:p>
            <a:pPr algn="l">
              <a:defRPr sz="2000">
                <a:solidFill>
                  <a:srgbClr val="20409A"/>
                </a:solidFill>
                <a:latin typeface="Source Sans Pro"/>
              </a:defRPr>
            </a:pPr>
            <a:endParaRPr sz="1600" b="1" dirty="0">
              <a:solidFill>
                <a:srgbClr val="20409A"/>
              </a:solidFill>
              <a:latin typeface="Source Sans Pro"/>
            </a:endParaRPr>
          </a:p>
        </p:txBody>
      </p:sp>
      <p:sp>
        <p:nvSpPr>
          <p:cNvPr id="18" name="TextBox 17"/>
          <p:cNvSpPr txBox="1"/>
          <p:nvPr/>
        </p:nvSpPr>
        <p:spPr>
          <a:xfrm>
            <a:off x="1510066" y="5273378"/>
            <a:ext cx="9049947" cy="688989"/>
          </a:xfrm>
          <a:prstGeom prst="rect">
            <a:avLst/>
          </a:prstGeom>
          <a:noFill/>
        </p:spPr>
        <p:txBody>
          <a:bodyPr wrap="square" lIns="0" tIns="0" rIns="0" bIns="0" anchor="t">
            <a:noAutofit/>
          </a:bodyPr>
          <a:lstStyle/>
          <a:p>
            <a:pPr>
              <a:defRPr sz="1700">
                <a:solidFill>
                  <a:srgbClr val="000000"/>
                </a:solidFill>
                <a:latin typeface="Source Sans Pro"/>
              </a:defRPr>
            </a:pPr>
            <a:r>
              <a:rPr lang="en-GB" sz="1700" b="1" dirty="0">
                <a:solidFill>
                  <a:srgbClr val="000000"/>
                </a:solidFill>
                <a:latin typeface="Source Sans Pro"/>
              </a:rPr>
              <a:t>Women’s participation </a:t>
            </a:r>
            <a:r>
              <a:rPr lang="en-GB" sz="1700" b="1" dirty="0" smtClean="0">
                <a:solidFill>
                  <a:srgbClr val="000000"/>
                </a:solidFill>
                <a:latin typeface="Source Sans Pro"/>
              </a:rPr>
              <a:t>in the renewable energy sector, does </a:t>
            </a:r>
            <a:r>
              <a:rPr lang="en-GB" sz="1700" b="1" dirty="0">
                <a:solidFill>
                  <a:srgbClr val="000000"/>
                </a:solidFill>
                <a:latin typeface="Source Sans Pro"/>
              </a:rPr>
              <a:t>not automatically translate into </a:t>
            </a:r>
            <a:r>
              <a:rPr lang="en-GB" sz="1700" b="1" dirty="0" smtClean="0">
                <a:solidFill>
                  <a:srgbClr val="000000"/>
                </a:solidFill>
                <a:latin typeface="Source Sans Pro"/>
              </a:rPr>
              <a:t>progression into high level roles</a:t>
            </a:r>
            <a:endParaRPr sz="1700" b="1" dirty="0">
              <a:solidFill>
                <a:srgbClr val="000000"/>
              </a:solidFill>
              <a:latin typeface="Source Sans Pro"/>
            </a:endParaRPr>
          </a:p>
        </p:txBody>
      </p:sp>
      <p:sp>
        <p:nvSpPr>
          <p:cNvPr id="19" name="TextBox 18"/>
          <p:cNvSpPr txBox="1"/>
          <p:nvPr/>
        </p:nvSpPr>
        <p:spPr>
          <a:xfrm>
            <a:off x="8552454" y="2299365"/>
            <a:ext cx="3200400" cy="320040"/>
          </a:xfrm>
          <a:prstGeom prst="rect">
            <a:avLst/>
          </a:prstGeom>
          <a:noFill/>
        </p:spPr>
        <p:txBody>
          <a:bodyPr wrap="square" lIns="0" tIns="0" rIns="0" bIns="0" anchor="t">
            <a:noAutofit/>
          </a:bodyPr>
          <a:lstStyle/>
          <a:p>
            <a:pPr algn="l">
              <a:defRPr sz="1400">
                <a:solidFill>
                  <a:srgbClr val="20409A"/>
                </a:solidFill>
                <a:latin typeface="Source Sans Pro"/>
              </a:defRPr>
            </a:pPr>
            <a:r>
              <a:rPr sz="1400" b="1" dirty="0" smtClean="0">
                <a:solidFill>
                  <a:srgbClr val="20409A"/>
                </a:solidFill>
                <a:latin typeface="Source Sans Pro"/>
              </a:rPr>
              <a:t>Barriers</a:t>
            </a:r>
            <a:endParaRPr sz="1400" b="1" dirty="0">
              <a:solidFill>
                <a:srgbClr val="20409A"/>
              </a:solidFill>
              <a:latin typeface="Source Sans Pro"/>
            </a:endParaRPr>
          </a:p>
        </p:txBody>
      </p:sp>
      <p:sp>
        <p:nvSpPr>
          <p:cNvPr id="20" name="TextBox 19"/>
          <p:cNvSpPr txBox="1"/>
          <p:nvPr/>
        </p:nvSpPr>
        <p:spPr>
          <a:xfrm>
            <a:off x="8461014" y="2683413"/>
            <a:ext cx="3474720" cy="2377440"/>
          </a:xfrm>
          <a:prstGeom prst="rect">
            <a:avLst/>
          </a:prstGeom>
          <a:noFill/>
        </p:spPr>
        <p:txBody>
          <a:bodyPr wrap="square" lIns="0" tIns="0" rIns="0" bIns="0">
            <a:noAutofit/>
          </a:bodyPr>
          <a:lstStyle/>
          <a:p>
            <a:pPr>
              <a:spcAft>
                <a:spcPts val="200"/>
              </a:spcAft>
              <a:defRPr sz="1500">
                <a:solidFill>
                  <a:srgbClr val="000000"/>
                </a:solidFill>
                <a:latin typeface="Source Sans Pro"/>
              </a:defRPr>
            </a:pPr>
            <a:r>
              <a:rPr sz="1500">
                <a:solidFill>
                  <a:srgbClr val="000000"/>
                </a:solidFill>
                <a:latin typeface="Source Sans Pro"/>
              </a:rPr>
              <a:t>• Gendered STEM/TVET pathways</a:t>
            </a:r>
          </a:p>
          <a:p>
            <a:pPr>
              <a:spcAft>
                <a:spcPts val="200"/>
              </a:spcAft>
              <a:defRPr sz="1500">
                <a:solidFill>
                  <a:srgbClr val="000000"/>
                </a:solidFill>
                <a:latin typeface="Source Sans Pro"/>
              </a:defRPr>
            </a:pPr>
            <a:r>
              <a:rPr sz="1500">
                <a:solidFill>
                  <a:srgbClr val="000000"/>
                </a:solidFill>
                <a:latin typeface="Source Sans Pro"/>
              </a:rPr>
              <a:t>• Employer/customer doubts about competence</a:t>
            </a:r>
          </a:p>
          <a:p>
            <a:pPr>
              <a:spcAft>
                <a:spcPts val="200"/>
              </a:spcAft>
              <a:defRPr sz="1500">
                <a:solidFill>
                  <a:srgbClr val="000000"/>
                </a:solidFill>
                <a:latin typeface="Source Sans Pro"/>
              </a:defRPr>
            </a:pPr>
            <a:r>
              <a:rPr sz="1500">
                <a:solidFill>
                  <a:srgbClr val="000000"/>
                </a:solidFill>
                <a:latin typeface="Source Sans Pro"/>
              </a:rPr>
              <a:t>• Harassment and weak safeguarding</a:t>
            </a:r>
          </a:p>
          <a:p>
            <a:pPr>
              <a:spcAft>
                <a:spcPts val="200"/>
              </a:spcAft>
              <a:defRPr sz="1500">
                <a:solidFill>
                  <a:srgbClr val="000000"/>
                </a:solidFill>
                <a:latin typeface="Source Sans Pro"/>
              </a:defRPr>
            </a:pPr>
            <a:r>
              <a:rPr sz="1500">
                <a:solidFill>
                  <a:srgbClr val="000000"/>
                </a:solidFill>
                <a:latin typeface="Source Sans Pro"/>
              </a:rPr>
              <a:t>• Limited mentorship and leadership pathways</a:t>
            </a:r>
          </a:p>
          <a:p>
            <a:pPr>
              <a:spcAft>
                <a:spcPts val="200"/>
              </a:spcAft>
              <a:defRPr sz="1500">
                <a:solidFill>
                  <a:srgbClr val="000000"/>
                </a:solidFill>
                <a:latin typeface="Source Sans Pro"/>
              </a:defRPr>
            </a:pPr>
            <a:r>
              <a:rPr sz="1500">
                <a:solidFill>
                  <a:srgbClr val="000000"/>
                </a:solidFill>
                <a:latin typeface="Source Sans Pro"/>
              </a:rPr>
              <a:t>• Finance and certification barriers</a:t>
            </a:r>
          </a:p>
          <a:p>
            <a:pPr>
              <a:spcAft>
                <a:spcPts val="200"/>
              </a:spcAft>
              <a:defRPr sz="1500">
                <a:solidFill>
                  <a:srgbClr val="000000"/>
                </a:solidFill>
                <a:latin typeface="Source Sans Pro"/>
              </a:defRPr>
            </a:pPr>
            <a:r>
              <a:rPr sz="1500">
                <a:solidFill>
                  <a:srgbClr val="000000"/>
                </a:solidFill>
                <a:latin typeface="Source Sans Pro"/>
              </a:rPr>
              <a:t>• Unpaid care and mobility constraints</a:t>
            </a:r>
          </a:p>
        </p:txBody>
      </p:sp>
      <p:sp>
        <p:nvSpPr>
          <p:cNvPr id="21" name="TextBox 20"/>
          <p:cNvSpPr txBox="1"/>
          <p:nvPr/>
        </p:nvSpPr>
        <p:spPr>
          <a:xfrm>
            <a:off x="10862310" y="6316980"/>
            <a:ext cx="548640" cy="320040"/>
          </a:xfrm>
          <a:prstGeom prst="rect">
            <a:avLst/>
          </a:prstGeom>
          <a:noFill/>
        </p:spPr>
        <p:txBody>
          <a:bodyPr wrap="square" lIns="0" tIns="0" rIns="0" bIns="0" anchor="t">
            <a:noAutofit/>
          </a:bodyPr>
          <a:lstStyle/>
          <a:p>
            <a:pPr algn="r">
              <a:defRPr sz="1200">
                <a:solidFill>
                  <a:srgbClr val="20409A"/>
                </a:solidFill>
                <a:latin typeface="Source Sans Pro"/>
              </a:defRPr>
            </a:pPr>
            <a:r>
              <a:rPr lang="en-US" sz="1200" b="1" dirty="0" smtClean="0">
                <a:solidFill>
                  <a:srgbClr val="20409A"/>
                </a:solidFill>
                <a:latin typeface="Source Sans Pro"/>
              </a:rPr>
              <a:t>11</a:t>
            </a:r>
            <a:endParaRPr sz="1200" b="1" dirty="0">
              <a:solidFill>
                <a:srgbClr val="20409A"/>
              </a:solidFill>
              <a:latin typeface="Source Sans Pro"/>
            </a:endParaRPr>
          </a:p>
        </p:txBody>
      </p:sp>
      <p:sp>
        <p:nvSpPr>
          <p:cNvPr id="16" name="TextBox 15"/>
          <p:cNvSpPr txBox="1"/>
          <p:nvPr/>
        </p:nvSpPr>
        <p:spPr>
          <a:xfrm>
            <a:off x="1316736" y="6453905"/>
            <a:ext cx="8778240" cy="230832"/>
          </a:xfrm>
          <a:prstGeom prst="rect">
            <a:avLst/>
          </a:prstGeom>
          <a:noFill/>
        </p:spPr>
        <p:txBody>
          <a:bodyPr wrap="square" lIns="0" tIns="0" rIns="0" bIns="0">
            <a:spAutoFit/>
          </a:bodyPr>
          <a:lstStyle/>
          <a:p>
            <a:pPr>
              <a:lnSpc>
                <a:spcPts val="1800"/>
              </a:lnSpc>
              <a:spcBef>
                <a:spcPts val="0"/>
              </a:spcBef>
              <a:spcAft>
                <a:spcPts val="0"/>
              </a:spcAft>
            </a:pPr>
            <a:r>
              <a:rPr sz="950" b="0" dirty="0">
                <a:solidFill>
                  <a:srgbClr val="525252"/>
                </a:solidFill>
                <a:latin typeface="Source Sans Pro"/>
              </a:rPr>
              <a:t>Source: Onyango et al. (</a:t>
            </a:r>
            <a:r>
              <a:rPr sz="950" b="0" dirty="0" smtClean="0">
                <a:solidFill>
                  <a:srgbClr val="525252"/>
                </a:solidFill>
                <a:latin typeface="Source Sans Pro"/>
              </a:rPr>
              <a:t>2026).</a:t>
            </a:r>
            <a:endParaRPr sz="950" b="0" dirty="0">
              <a:solidFill>
                <a:srgbClr val="525252"/>
              </a:solidFill>
              <a:latin typeface="Source Sans Pro"/>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noGrp="1"/>
          </p:cNvSpPr>
          <p:nvPr>
            <p:ph type="title"/>
          </p:nvPr>
        </p:nvSpPr>
        <p:spPr>
          <a:xfrm>
            <a:off x="1014984" y="315803"/>
            <a:ext cx="9784080" cy="960120"/>
          </a:xfrm>
          <a:prstGeom prst="rect">
            <a:avLst/>
          </a:prstGeom>
          <a:noFill/>
        </p:spPr>
        <p:txBody>
          <a:bodyPr wrap="square" lIns="0" tIns="0" rIns="0" bIns="0" anchor="t">
            <a:noAutofit/>
          </a:bodyPr>
          <a:lstStyle/>
          <a:p>
            <a:pPr algn="l">
              <a:defRPr sz="2800">
                <a:solidFill>
                  <a:srgbClr val="20409A"/>
                </a:solidFill>
                <a:latin typeface="Source Sans Pro"/>
              </a:defRPr>
            </a:pPr>
            <a:r>
              <a:rPr sz="2800" b="1" dirty="0">
                <a:solidFill>
                  <a:srgbClr val="20409A"/>
                </a:solidFill>
                <a:latin typeface="Source Sans Pro"/>
              </a:rPr>
              <a:t>The hidden infrastructure of work: care and social reproduction</a:t>
            </a:r>
          </a:p>
        </p:txBody>
      </p:sp>
      <p:sp>
        <p:nvSpPr>
          <p:cNvPr id="4" name="TextBox 3"/>
          <p:cNvSpPr txBox="1"/>
          <p:nvPr/>
        </p:nvSpPr>
        <p:spPr>
          <a:xfrm>
            <a:off x="1014984" y="1158827"/>
            <a:ext cx="9784080" cy="402336"/>
          </a:xfrm>
          <a:prstGeom prst="rect">
            <a:avLst/>
          </a:prstGeom>
          <a:noFill/>
        </p:spPr>
        <p:txBody>
          <a:bodyPr wrap="square" lIns="0" tIns="0" rIns="0" bIns="0" anchor="t">
            <a:noAutofit/>
          </a:bodyPr>
          <a:lstStyle/>
          <a:p>
            <a:pPr>
              <a:defRPr sz="1500">
                <a:solidFill>
                  <a:srgbClr val="000000"/>
                </a:solidFill>
                <a:latin typeface="Source Sans Pro"/>
              </a:defRPr>
            </a:pPr>
            <a:r>
              <a:rPr lang="en-GB" sz="1500" b="1" dirty="0">
                <a:solidFill>
                  <a:srgbClr val="000000"/>
                </a:solidFill>
                <a:latin typeface="Source Sans Pro"/>
              </a:rPr>
              <a:t>Social reproduction </a:t>
            </a:r>
            <a:r>
              <a:rPr lang="en-GB" sz="1500" dirty="0">
                <a:solidFill>
                  <a:srgbClr val="000000"/>
                </a:solidFill>
                <a:latin typeface="Source Sans Pro"/>
              </a:rPr>
              <a:t>refers to the paid and unpaid activities, relationships and institutions that sustain human life and renew people’s capacity to work, both daily and across generations. It includes cooking, cleaning, childcare, caring for </a:t>
            </a:r>
            <a:r>
              <a:rPr lang="en-GB" sz="1500" dirty="0" smtClean="0">
                <a:solidFill>
                  <a:srgbClr val="000000"/>
                </a:solidFill>
                <a:latin typeface="Source Sans Pro"/>
              </a:rPr>
              <a:t>the elderly, </a:t>
            </a:r>
            <a:r>
              <a:rPr lang="en-GB" sz="1500" dirty="0">
                <a:solidFill>
                  <a:srgbClr val="000000"/>
                </a:solidFill>
                <a:latin typeface="Source Sans Pro"/>
              </a:rPr>
              <a:t>healthcare and </a:t>
            </a:r>
            <a:r>
              <a:rPr lang="en-GB" sz="1500" dirty="0" smtClean="0">
                <a:solidFill>
                  <a:srgbClr val="000000"/>
                </a:solidFill>
                <a:latin typeface="Source Sans Pro"/>
              </a:rPr>
              <a:t>education.</a:t>
            </a:r>
            <a:endParaRPr sz="1500" b="0" dirty="0">
              <a:solidFill>
                <a:srgbClr val="000000"/>
              </a:solidFill>
              <a:latin typeface="Source Sans Pro"/>
            </a:endParaRPr>
          </a:p>
        </p:txBody>
      </p:sp>
      <p:sp>
        <p:nvSpPr>
          <p:cNvPr id="7" name="Oval 6"/>
          <p:cNvSpPr/>
          <p:nvPr/>
        </p:nvSpPr>
        <p:spPr>
          <a:xfrm>
            <a:off x="4791456" y="2425266"/>
            <a:ext cx="2304288" cy="1217982"/>
          </a:xfrm>
          <a:prstGeom prst="ellipse">
            <a:avLst/>
          </a:prstGeom>
          <a:solidFill>
            <a:srgbClr val="2040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5038344" y="2781780"/>
            <a:ext cx="1798906" cy="486461"/>
          </a:xfrm>
          <a:prstGeom prst="rect">
            <a:avLst/>
          </a:prstGeom>
          <a:noFill/>
        </p:spPr>
        <p:txBody>
          <a:bodyPr wrap="square" lIns="0" tIns="0" rIns="0" bIns="0" anchor="ctr">
            <a:noAutofit/>
          </a:bodyPr>
          <a:lstStyle/>
          <a:p>
            <a:pPr algn="ctr">
              <a:defRPr sz="1400">
                <a:solidFill>
                  <a:srgbClr val="FFFFFF"/>
                </a:solidFill>
                <a:latin typeface="Source Sans Pro"/>
              </a:defRPr>
            </a:pPr>
            <a:r>
              <a:rPr sz="1400" dirty="0">
                <a:solidFill>
                  <a:srgbClr val="FFFFFF"/>
                </a:solidFill>
                <a:latin typeface="Source Sans Pro"/>
              </a:rPr>
              <a:t>ABILITY TO ENTER,</a:t>
            </a:r>
            <a:r>
              <a:rPr dirty="0"/>
              <a:t/>
            </a:r>
            <a:br>
              <a:rPr dirty="0"/>
            </a:br>
            <a:r>
              <a:rPr sz="1400" dirty="0">
                <a:solidFill>
                  <a:srgbClr val="FFFFFF"/>
                </a:solidFill>
                <a:latin typeface="Source Sans Pro"/>
              </a:rPr>
              <a:t>REMAIN &amp; </a:t>
            </a:r>
            <a:r>
              <a:rPr sz="1400" dirty="0" smtClean="0">
                <a:solidFill>
                  <a:srgbClr val="FFFFFF"/>
                </a:solidFill>
                <a:latin typeface="Source Sans Pro"/>
              </a:rPr>
              <a:t>PROGRESS</a:t>
            </a:r>
            <a:r>
              <a:rPr lang="en-US" sz="1400" dirty="0" smtClean="0">
                <a:solidFill>
                  <a:srgbClr val="FFFFFF"/>
                </a:solidFill>
                <a:latin typeface="Source Sans Pro"/>
              </a:rPr>
              <a:t> IN THE SECTOR</a:t>
            </a:r>
            <a:endParaRPr sz="1400" dirty="0">
              <a:solidFill>
                <a:srgbClr val="FFFFFF"/>
              </a:solidFill>
              <a:latin typeface="Source Sans Pro"/>
            </a:endParaRPr>
          </a:p>
        </p:txBody>
      </p:sp>
      <p:sp>
        <p:nvSpPr>
          <p:cNvPr id="9" name="Rounded Rectangle 8"/>
          <p:cNvSpPr/>
          <p:nvPr/>
        </p:nvSpPr>
        <p:spPr>
          <a:xfrm>
            <a:off x="1170432" y="1988996"/>
            <a:ext cx="2386584" cy="749808"/>
          </a:xfrm>
          <a:prstGeom prst="roundRect">
            <a:avLst/>
          </a:prstGeom>
          <a:solidFill>
            <a:srgbClr val="EAE5EB"/>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252728" y="2160446"/>
            <a:ext cx="2221992" cy="337414"/>
          </a:xfrm>
          <a:prstGeom prst="rect">
            <a:avLst/>
          </a:prstGeom>
          <a:noFill/>
        </p:spPr>
        <p:txBody>
          <a:bodyPr wrap="square" lIns="0" tIns="0" rIns="0" bIns="0" anchor="ctr">
            <a:noAutofit/>
          </a:bodyPr>
          <a:lstStyle/>
          <a:p>
            <a:pPr algn="ctr">
              <a:defRPr sz="1400">
                <a:solidFill>
                  <a:srgbClr val="20409A"/>
                </a:solidFill>
                <a:latin typeface="Source Sans Pro"/>
              </a:defRPr>
            </a:pPr>
            <a:r>
              <a:rPr sz="1400" b="1">
                <a:solidFill>
                  <a:srgbClr val="20409A"/>
                </a:solidFill>
                <a:latin typeface="Source Sans Pro"/>
              </a:rPr>
              <a:t>Childcare &amp; care work</a:t>
            </a:r>
          </a:p>
        </p:txBody>
      </p:sp>
      <p:sp>
        <p:nvSpPr>
          <p:cNvPr id="11" name="Rounded Rectangle 10"/>
          <p:cNvSpPr/>
          <p:nvPr/>
        </p:nvSpPr>
        <p:spPr>
          <a:xfrm>
            <a:off x="8412480" y="1988996"/>
            <a:ext cx="2386584" cy="749808"/>
          </a:xfrm>
          <a:prstGeom prst="roundRect">
            <a:avLst/>
          </a:prstGeom>
          <a:solidFill>
            <a:srgbClr val="EAE5EB"/>
          </a:solidFill>
          <a:ln>
            <a:solidFill>
              <a:srgbClr val="20409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494776" y="2160446"/>
            <a:ext cx="2221992" cy="337414"/>
          </a:xfrm>
          <a:prstGeom prst="rect">
            <a:avLst/>
          </a:prstGeom>
          <a:noFill/>
        </p:spPr>
        <p:txBody>
          <a:bodyPr wrap="square" lIns="0" tIns="0" rIns="0" bIns="0" anchor="ctr">
            <a:noAutofit/>
          </a:bodyPr>
          <a:lstStyle/>
          <a:p>
            <a:pPr algn="ctr">
              <a:defRPr sz="1400">
                <a:solidFill>
                  <a:srgbClr val="20409A"/>
                </a:solidFill>
                <a:latin typeface="Source Sans Pro"/>
              </a:defRPr>
            </a:pPr>
            <a:r>
              <a:rPr sz="1400" b="1">
                <a:solidFill>
                  <a:srgbClr val="20409A"/>
                </a:solidFill>
                <a:latin typeface="Source Sans Pro"/>
              </a:rPr>
              <a:t>Transport &amp; mobility</a:t>
            </a:r>
          </a:p>
        </p:txBody>
      </p:sp>
      <p:sp>
        <p:nvSpPr>
          <p:cNvPr id="13" name="Rounded Rectangle 12"/>
          <p:cNvSpPr/>
          <p:nvPr/>
        </p:nvSpPr>
        <p:spPr>
          <a:xfrm>
            <a:off x="1170432" y="4183556"/>
            <a:ext cx="2386584" cy="749808"/>
          </a:xfrm>
          <a:prstGeom prst="roundRect">
            <a:avLst/>
          </a:prstGeom>
          <a:solidFill>
            <a:srgbClr val="EAE5EB"/>
          </a:solidFill>
          <a:ln>
            <a:solidFill>
              <a:srgbClr val="00A14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1252728" y="4355006"/>
            <a:ext cx="2221992" cy="337414"/>
          </a:xfrm>
          <a:prstGeom prst="rect">
            <a:avLst/>
          </a:prstGeom>
          <a:noFill/>
        </p:spPr>
        <p:txBody>
          <a:bodyPr wrap="square" lIns="0" tIns="0" rIns="0" bIns="0" anchor="ctr">
            <a:noAutofit/>
          </a:bodyPr>
          <a:lstStyle/>
          <a:p>
            <a:pPr algn="ctr">
              <a:defRPr sz="1400">
                <a:solidFill>
                  <a:srgbClr val="20409A"/>
                </a:solidFill>
                <a:latin typeface="Source Sans Pro"/>
              </a:defRPr>
            </a:pPr>
            <a:r>
              <a:rPr sz="1400" b="1">
                <a:solidFill>
                  <a:srgbClr val="20409A"/>
                </a:solidFill>
                <a:latin typeface="Source Sans Pro"/>
              </a:rPr>
              <a:t>Working hours</a:t>
            </a:r>
          </a:p>
        </p:txBody>
      </p:sp>
      <p:sp>
        <p:nvSpPr>
          <p:cNvPr id="15" name="Rounded Rectangle 14"/>
          <p:cNvSpPr/>
          <p:nvPr/>
        </p:nvSpPr>
        <p:spPr>
          <a:xfrm>
            <a:off x="8412480" y="4183556"/>
            <a:ext cx="2386584" cy="749808"/>
          </a:xfrm>
          <a:prstGeom prst="roundRect">
            <a:avLst/>
          </a:prstGeom>
          <a:solidFill>
            <a:srgbClr val="EAE5EB"/>
          </a:solidFill>
          <a:ln>
            <a:solidFill>
              <a:srgbClr val="20409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494776" y="4355006"/>
            <a:ext cx="2221992" cy="337414"/>
          </a:xfrm>
          <a:prstGeom prst="rect">
            <a:avLst/>
          </a:prstGeom>
          <a:noFill/>
        </p:spPr>
        <p:txBody>
          <a:bodyPr wrap="square" lIns="0" tIns="0" rIns="0" bIns="0" anchor="ctr">
            <a:noAutofit/>
          </a:bodyPr>
          <a:lstStyle/>
          <a:p>
            <a:pPr algn="ctr">
              <a:defRPr sz="1400">
                <a:solidFill>
                  <a:srgbClr val="20409A"/>
                </a:solidFill>
                <a:latin typeface="Source Sans Pro"/>
              </a:defRPr>
            </a:pPr>
            <a:r>
              <a:rPr sz="1400" b="1">
                <a:solidFill>
                  <a:srgbClr val="20409A"/>
                </a:solidFill>
                <a:latin typeface="Source Sans Pro"/>
              </a:rPr>
              <a:t>Healthcare &amp; leave</a:t>
            </a:r>
          </a:p>
        </p:txBody>
      </p:sp>
      <p:cxnSp>
        <p:nvCxnSpPr>
          <p:cNvPr id="17" name="Connector 16"/>
          <p:cNvCxnSpPr/>
          <p:nvPr/>
        </p:nvCxnSpPr>
        <p:spPr>
          <a:xfrm>
            <a:off x="3557016" y="2331895"/>
            <a:ext cx="1316736" cy="449886"/>
          </a:xfrm>
          <a:prstGeom prst="line">
            <a:avLst/>
          </a:prstGeom>
          <a:ln w="19050">
            <a:solidFill>
              <a:srgbClr val="67757A"/>
            </a:solidFill>
          </a:ln>
        </p:spPr>
        <p:style>
          <a:lnRef idx="2">
            <a:schemeClr val="accent1"/>
          </a:lnRef>
          <a:fillRef idx="0">
            <a:schemeClr val="accent1"/>
          </a:fillRef>
          <a:effectRef idx="1">
            <a:schemeClr val="accent1"/>
          </a:effectRef>
          <a:fontRef idx="minor">
            <a:schemeClr val="tx1"/>
          </a:fontRef>
        </p:style>
      </p:cxnSp>
      <p:cxnSp>
        <p:nvCxnSpPr>
          <p:cNvPr id="18" name="Connector 17"/>
          <p:cNvCxnSpPr/>
          <p:nvPr/>
        </p:nvCxnSpPr>
        <p:spPr>
          <a:xfrm flipH="1">
            <a:off x="7095744" y="2331895"/>
            <a:ext cx="1316736" cy="449886"/>
          </a:xfrm>
          <a:prstGeom prst="line">
            <a:avLst/>
          </a:prstGeom>
          <a:ln w="19050">
            <a:solidFill>
              <a:srgbClr val="67757A"/>
            </a:solidFill>
          </a:ln>
        </p:spPr>
        <p:style>
          <a:lnRef idx="2">
            <a:schemeClr val="accent1"/>
          </a:lnRef>
          <a:fillRef idx="0">
            <a:schemeClr val="accent1"/>
          </a:fillRef>
          <a:effectRef idx="1">
            <a:schemeClr val="accent1"/>
          </a:effectRef>
          <a:fontRef idx="minor">
            <a:schemeClr val="tx1"/>
          </a:fontRef>
        </p:style>
      </p:cxnSp>
      <p:cxnSp>
        <p:nvCxnSpPr>
          <p:cNvPr id="19" name="Connector 18"/>
          <p:cNvCxnSpPr/>
          <p:nvPr/>
        </p:nvCxnSpPr>
        <p:spPr>
          <a:xfrm flipV="1">
            <a:off x="3557016" y="3463466"/>
            <a:ext cx="1316736" cy="974750"/>
          </a:xfrm>
          <a:prstGeom prst="line">
            <a:avLst/>
          </a:prstGeom>
          <a:ln w="19050">
            <a:solidFill>
              <a:srgbClr val="67757A"/>
            </a:solidFill>
          </a:ln>
        </p:spPr>
        <p:style>
          <a:lnRef idx="2">
            <a:schemeClr val="accent1"/>
          </a:lnRef>
          <a:fillRef idx="0">
            <a:schemeClr val="accent1"/>
          </a:fillRef>
          <a:effectRef idx="1">
            <a:schemeClr val="accent1"/>
          </a:effectRef>
          <a:fontRef idx="minor">
            <a:schemeClr val="tx1"/>
          </a:fontRef>
        </p:style>
      </p:cxnSp>
      <p:cxnSp>
        <p:nvCxnSpPr>
          <p:cNvPr id="20" name="Connector 19"/>
          <p:cNvCxnSpPr/>
          <p:nvPr/>
        </p:nvCxnSpPr>
        <p:spPr>
          <a:xfrm flipH="1" flipV="1">
            <a:off x="7095744" y="3463466"/>
            <a:ext cx="1316736" cy="974750"/>
          </a:xfrm>
          <a:prstGeom prst="line">
            <a:avLst/>
          </a:prstGeom>
          <a:ln w="19050">
            <a:solidFill>
              <a:srgbClr val="67757A"/>
            </a:solidFill>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1244231" y="5465760"/>
            <a:ext cx="9387131" cy="423993"/>
          </a:xfrm>
          <a:prstGeom prst="rect">
            <a:avLst/>
          </a:prstGeom>
          <a:noFill/>
        </p:spPr>
        <p:txBody>
          <a:bodyPr wrap="square" lIns="0" tIns="0" rIns="0" bIns="0" anchor="t">
            <a:noAutofit/>
          </a:bodyPr>
          <a:lstStyle/>
          <a:p>
            <a:pPr algn="l">
              <a:defRPr sz="1400">
                <a:solidFill>
                  <a:srgbClr val="000000"/>
                </a:solidFill>
                <a:latin typeface="Source Sans Pro"/>
              </a:defRPr>
            </a:pPr>
            <a:r>
              <a:rPr sz="1600" b="1" dirty="0">
                <a:solidFill>
                  <a:srgbClr val="000000"/>
                </a:solidFill>
                <a:latin typeface="Source Sans Pro"/>
              </a:rPr>
              <a:t>When jobs are casual, low-paid or </a:t>
            </a:r>
            <a:r>
              <a:rPr lang="en-US" sz="1600" b="1" dirty="0" smtClean="0">
                <a:solidFill>
                  <a:srgbClr val="000000"/>
                </a:solidFill>
                <a:latin typeface="Source Sans Pro"/>
              </a:rPr>
              <a:t>precarious</a:t>
            </a:r>
            <a:r>
              <a:rPr sz="1600" b="1" dirty="0" smtClean="0">
                <a:solidFill>
                  <a:srgbClr val="000000"/>
                </a:solidFill>
                <a:latin typeface="Source Sans Pro"/>
              </a:rPr>
              <a:t>, </a:t>
            </a:r>
            <a:r>
              <a:rPr sz="1600" b="1" dirty="0">
                <a:solidFill>
                  <a:srgbClr val="000000"/>
                </a:solidFill>
                <a:latin typeface="Source Sans Pro"/>
              </a:rPr>
              <a:t>households absorb more of the risk — and </a:t>
            </a:r>
            <a:r>
              <a:rPr sz="1600" b="1" dirty="0" smtClean="0">
                <a:solidFill>
                  <a:srgbClr val="000000"/>
                </a:solidFill>
                <a:latin typeface="Source Sans Pro"/>
              </a:rPr>
              <a:t>women </a:t>
            </a:r>
            <a:r>
              <a:rPr sz="1600" b="1" dirty="0">
                <a:solidFill>
                  <a:srgbClr val="000000"/>
                </a:solidFill>
                <a:latin typeface="Source Sans Pro"/>
              </a:rPr>
              <a:t>often absorb a disproportionate share of unpaid care.</a:t>
            </a:r>
          </a:p>
        </p:txBody>
      </p:sp>
      <p:sp>
        <p:nvSpPr>
          <p:cNvPr id="21" name="Andega et al. (2026a), §§2–3 and 5–6; Onyango et al. (2026b), §§2">
            <a:extLst>
              <a:ext uri="{FF2B5EF4-FFF2-40B4-BE49-F238E27FC236}">
                <a16:creationId xmlns:a16="http://schemas.microsoft.com/office/drawing/2014/main" id="{C96DA161-BEDB-49CA-84B0-C882F002EF03}"/>
              </a:ext>
            </a:extLst>
          </p:cNvPr>
          <p:cNvSpPr>
            <a:spLocks noGrp="1"/>
          </p:cNvSpPr>
          <p:nvPr/>
        </p:nvSpPr>
        <p:spPr>
          <a:xfrm>
            <a:off x="1533525" y="6477000"/>
            <a:ext cx="9877425" cy="276225"/>
          </a:xfrm>
          <a:prstGeom prst="rect">
            <a:avLst/>
          </a:prstGeom>
          <a:noFill/>
          <a:ln w="0">
            <a:noFill/>
          </a:ln>
        </p:spPr>
        <p:txBody>
          <a:bodyPr wrap="square" lIns="0" tIns="0" rIns="0" bIns="0" anchor="t">
            <a:noAutofit/>
          </a:bodyPr>
          <a:lstStyle/>
          <a:p>
            <a:pPr>
              <a:defRPr sz="930" b="0">
                <a:solidFill>
                  <a:srgbClr val="37335B"/>
                </a:solidFill>
                <a:latin typeface="Source Sans Pro"/>
                <a:ea typeface="Source Sans Pro"/>
                <a:cs typeface="Source Sans Pro"/>
              </a:defRPr>
            </a:pPr>
            <a:r>
              <a:rPr lang="en-US" sz="930" dirty="0"/>
              <a:t>(Bhattacharya, 2017)</a:t>
            </a:r>
            <a:endParaRPr sz="930" b="0" dirty="0">
              <a:solidFill>
                <a:srgbClr val="37335B"/>
              </a:solidFill>
              <a:latin typeface="Source Sans Pro"/>
              <a:ea typeface="Source Sans Pro"/>
              <a:cs typeface="Source Sans Pro"/>
            </a:endParaRPr>
          </a:p>
        </p:txBody>
      </p:sp>
      <p:sp>
        <p:nvSpPr>
          <p:cNvPr id="23" name="TextBox 22"/>
          <p:cNvSpPr txBox="1"/>
          <p:nvPr/>
        </p:nvSpPr>
        <p:spPr>
          <a:xfrm>
            <a:off x="1329637" y="5183319"/>
            <a:ext cx="987552" cy="262433"/>
          </a:xfrm>
          <a:prstGeom prst="rect">
            <a:avLst/>
          </a:prstGeom>
          <a:noFill/>
        </p:spPr>
        <p:txBody>
          <a:bodyPr wrap="square" lIns="0" tIns="0" rIns="0" bIns="0" anchor="t">
            <a:noAutofit/>
          </a:bodyPr>
          <a:lstStyle/>
          <a:p>
            <a:pPr algn="l">
              <a:defRPr sz="1400">
                <a:solidFill>
                  <a:srgbClr val="20409A"/>
                </a:solidFill>
                <a:latin typeface="Source Sans Pro"/>
              </a:defRPr>
            </a:pPr>
            <a:r>
              <a:rPr sz="1400" b="1" dirty="0">
                <a:solidFill>
                  <a:srgbClr val="20409A"/>
                </a:solidFill>
                <a:latin typeface="Source Sans Pro"/>
              </a:rPr>
              <a:t>Implication</a:t>
            </a:r>
          </a:p>
        </p:txBody>
      </p:sp>
      <p:sp>
        <p:nvSpPr>
          <p:cNvPr id="24" name="TextBox 23"/>
          <p:cNvSpPr txBox="1"/>
          <p:nvPr/>
        </p:nvSpPr>
        <p:spPr>
          <a:xfrm>
            <a:off x="10862310" y="6316980"/>
            <a:ext cx="548640" cy="320040"/>
          </a:xfrm>
          <a:prstGeom prst="rect">
            <a:avLst/>
          </a:prstGeom>
          <a:noFill/>
        </p:spPr>
        <p:txBody>
          <a:bodyPr wrap="square" lIns="0" tIns="0" rIns="0" bIns="0" anchor="t">
            <a:noAutofit/>
          </a:bodyPr>
          <a:lstStyle/>
          <a:p>
            <a:pPr algn="r">
              <a:defRPr sz="1200">
                <a:solidFill>
                  <a:srgbClr val="20409A"/>
                </a:solidFill>
                <a:latin typeface="Source Sans Pro"/>
              </a:defRPr>
            </a:pPr>
            <a:r>
              <a:rPr lang="en-US" sz="1200" b="1" dirty="0" smtClean="0">
                <a:solidFill>
                  <a:srgbClr val="20409A"/>
                </a:solidFill>
                <a:latin typeface="Source Sans Pro"/>
              </a:rPr>
              <a:t>12</a:t>
            </a:r>
            <a:endParaRPr sz="1200" b="1" dirty="0">
              <a:solidFill>
                <a:srgbClr val="20409A"/>
              </a:solidFill>
              <a:latin typeface="Source Sans Pro"/>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5840" y="548640"/>
            <a:ext cx="9875520" cy="594360"/>
          </a:xfrm>
          <a:prstGeom prst="rect">
            <a:avLst/>
          </a:prstGeom>
          <a:noFill/>
        </p:spPr>
        <p:txBody>
          <a:bodyPr wrap="square" lIns="0" tIns="0" rIns="0" bIns="0" anchor="t">
            <a:noAutofit/>
          </a:bodyPr>
          <a:lstStyle/>
          <a:p>
            <a:pPr>
              <a:lnSpc>
                <a:spcPts val="3600"/>
              </a:lnSpc>
              <a:spcBef>
                <a:spcPts val="0"/>
              </a:spcBef>
              <a:spcAft>
                <a:spcPts val="0"/>
              </a:spcAft>
            </a:pPr>
            <a:r>
              <a:rPr sz="3200" b="1">
                <a:solidFill>
                  <a:srgbClr val="20409A"/>
                </a:solidFill>
                <a:latin typeface="Source Sans Pro"/>
              </a:rPr>
              <a:t>Key constraints to gender equity</a:t>
            </a:r>
          </a:p>
        </p:txBody>
      </p:sp>
      <p:sp>
        <p:nvSpPr>
          <p:cNvPr id="3" name="TextBox 2"/>
          <p:cNvSpPr txBox="1"/>
          <p:nvPr/>
        </p:nvSpPr>
        <p:spPr>
          <a:xfrm>
            <a:off x="1005840" y="1234440"/>
            <a:ext cx="9875520" cy="365760"/>
          </a:xfrm>
          <a:prstGeom prst="rect">
            <a:avLst/>
          </a:prstGeom>
          <a:noFill/>
        </p:spPr>
        <p:txBody>
          <a:bodyPr wrap="square" lIns="0" tIns="0" rIns="0" bIns="0" anchor="t">
            <a:noAutofit/>
          </a:bodyPr>
          <a:lstStyle/>
          <a:p>
            <a:pPr>
              <a:lnSpc>
                <a:spcPts val="1800"/>
              </a:lnSpc>
              <a:spcBef>
                <a:spcPts val="0"/>
              </a:spcBef>
              <a:spcAft>
                <a:spcPts val="0"/>
              </a:spcAft>
            </a:pPr>
            <a:r>
              <a:rPr sz="1700" b="0">
                <a:solidFill>
                  <a:srgbClr val="222222"/>
                </a:solidFill>
                <a:latin typeface="Source Sans Pro"/>
              </a:rPr>
              <a:t>Why participation does not consistently translate into progression or ownership</a:t>
            </a:r>
          </a:p>
        </p:txBody>
      </p:sp>
      <p:sp>
        <p:nvSpPr>
          <p:cNvPr id="4" name="Oval 3"/>
          <p:cNvSpPr/>
          <p:nvPr/>
        </p:nvSpPr>
        <p:spPr>
          <a:xfrm>
            <a:off x="1024128" y="1792224"/>
            <a:ext cx="292608" cy="292608"/>
          </a:xfrm>
          <a:prstGeom prst="ellipse">
            <a:avLst/>
          </a:prstGeom>
          <a:solidFill>
            <a:srgbClr val="00A14B"/>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100" b="1">
                <a:solidFill>
                  <a:srgbClr val="FFFFFF"/>
                </a:solidFill>
                <a:latin typeface="Source Sans Pro"/>
              </a:rPr>
              <a:t>1</a:t>
            </a:r>
          </a:p>
        </p:txBody>
      </p:sp>
      <p:sp>
        <p:nvSpPr>
          <p:cNvPr id="5" name="TextBox 4"/>
          <p:cNvSpPr txBox="1"/>
          <p:nvPr/>
        </p:nvSpPr>
        <p:spPr>
          <a:xfrm>
            <a:off x="1463040" y="1773936"/>
            <a:ext cx="2651760" cy="694944"/>
          </a:xfrm>
          <a:prstGeom prst="rect">
            <a:avLst/>
          </a:prstGeom>
          <a:noFill/>
        </p:spPr>
        <p:txBody>
          <a:bodyPr wrap="square" lIns="0" tIns="0" rIns="0" bIns="0" anchor="t">
            <a:noAutofit/>
          </a:bodyPr>
          <a:lstStyle/>
          <a:p>
            <a:pPr>
              <a:lnSpc>
                <a:spcPts val="1800"/>
              </a:lnSpc>
              <a:spcBef>
                <a:spcPts val="0"/>
              </a:spcBef>
              <a:spcAft>
                <a:spcPts val="0"/>
              </a:spcAft>
            </a:pPr>
            <a:r>
              <a:rPr sz="1650" b="1">
                <a:solidFill>
                  <a:srgbClr val="20409A"/>
                </a:solidFill>
                <a:latin typeface="Source Sans Pro"/>
              </a:rPr>
              <a:t>Employer/customer doubts about competence</a:t>
            </a:r>
          </a:p>
        </p:txBody>
      </p:sp>
      <p:sp>
        <p:nvSpPr>
          <p:cNvPr id="6" name="TextBox 5"/>
          <p:cNvSpPr txBox="1"/>
          <p:nvPr/>
        </p:nvSpPr>
        <p:spPr>
          <a:xfrm>
            <a:off x="4270248" y="1773936"/>
            <a:ext cx="6537960" cy="722376"/>
          </a:xfrm>
          <a:prstGeom prst="rect">
            <a:avLst/>
          </a:prstGeom>
          <a:noFill/>
        </p:spPr>
        <p:txBody>
          <a:bodyPr wrap="square" lIns="0" tIns="0" rIns="0" bIns="0" anchor="t">
            <a:noAutofit/>
          </a:bodyPr>
          <a:lstStyle/>
          <a:p>
            <a:pPr>
              <a:lnSpc>
                <a:spcPts val="1800"/>
              </a:lnSpc>
              <a:spcBef>
                <a:spcPts val="0"/>
              </a:spcBef>
              <a:spcAft>
                <a:spcPts val="0"/>
              </a:spcAft>
            </a:pPr>
            <a:r>
              <a:rPr sz="1600" b="0">
                <a:solidFill>
                  <a:srgbClr val="222222"/>
                </a:solidFill>
                <a:latin typeface="Source Sans Pro"/>
              </a:rPr>
              <a:t>Employers and customers question women’s technical ability, steering qualified women into sales or administrative roles and limiting technical opportunities.</a:t>
            </a:r>
          </a:p>
        </p:txBody>
      </p:sp>
      <p:sp>
        <p:nvSpPr>
          <p:cNvPr id="7" name="Oval 6"/>
          <p:cNvSpPr/>
          <p:nvPr/>
        </p:nvSpPr>
        <p:spPr>
          <a:xfrm>
            <a:off x="1024128" y="2606040"/>
            <a:ext cx="292608" cy="292608"/>
          </a:xfrm>
          <a:prstGeom prst="ellipse">
            <a:avLst/>
          </a:prstGeom>
          <a:solidFill>
            <a:srgbClr val="00A14B"/>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100" b="1">
                <a:solidFill>
                  <a:srgbClr val="FFFFFF"/>
                </a:solidFill>
                <a:latin typeface="Source Sans Pro"/>
              </a:rPr>
              <a:t>2</a:t>
            </a:r>
          </a:p>
        </p:txBody>
      </p:sp>
      <p:sp>
        <p:nvSpPr>
          <p:cNvPr id="8" name="TextBox 7"/>
          <p:cNvSpPr txBox="1"/>
          <p:nvPr/>
        </p:nvSpPr>
        <p:spPr>
          <a:xfrm>
            <a:off x="1463040" y="2587752"/>
            <a:ext cx="2651760" cy="694944"/>
          </a:xfrm>
          <a:prstGeom prst="rect">
            <a:avLst/>
          </a:prstGeom>
          <a:noFill/>
        </p:spPr>
        <p:txBody>
          <a:bodyPr wrap="square" lIns="0" tIns="0" rIns="0" bIns="0" anchor="t">
            <a:noAutofit/>
          </a:bodyPr>
          <a:lstStyle/>
          <a:p>
            <a:pPr>
              <a:lnSpc>
                <a:spcPts val="1800"/>
              </a:lnSpc>
              <a:spcBef>
                <a:spcPts val="0"/>
              </a:spcBef>
              <a:spcAft>
                <a:spcPts val="0"/>
              </a:spcAft>
            </a:pPr>
            <a:r>
              <a:rPr sz="1650" b="1">
                <a:solidFill>
                  <a:srgbClr val="20409A"/>
                </a:solidFill>
                <a:latin typeface="Source Sans Pro"/>
              </a:rPr>
              <a:t>Harassment and weak safeguarding</a:t>
            </a:r>
          </a:p>
        </p:txBody>
      </p:sp>
      <p:sp>
        <p:nvSpPr>
          <p:cNvPr id="9" name="TextBox 8"/>
          <p:cNvSpPr txBox="1"/>
          <p:nvPr/>
        </p:nvSpPr>
        <p:spPr>
          <a:xfrm>
            <a:off x="4270248" y="2587752"/>
            <a:ext cx="6537960" cy="722376"/>
          </a:xfrm>
          <a:prstGeom prst="rect">
            <a:avLst/>
          </a:prstGeom>
          <a:noFill/>
        </p:spPr>
        <p:txBody>
          <a:bodyPr wrap="square" lIns="0" tIns="0" rIns="0" bIns="0" anchor="t">
            <a:noAutofit/>
          </a:bodyPr>
          <a:lstStyle/>
          <a:p>
            <a:pPr>
              <a:lnSpc>
                <a:spcPts val="1800"/>
              </a:lnSpc>
              <a:spcBef>
                <a:spcPts val="0"/>
              </a:spcBef>
              <a:spcAft>
                <a:spcPts val="0"/>
              </a:spcAft>
            </a:pPr>
            <a:r>
              <a:rPr sz="1600" b="0">
                <a:solidFill>
                  <a:srgbClr val="222222"/>
                </a:solidFill>
                <a:latin typeface="Source Sans Pro"/>
              </a:rPr>
              <a:t>Harassment and weak grievance systems undermine safety and retention; safeguarding policies are not consistently embedded in firm practice.</a:t>
            </a:r>
          </a:p>
        </p:txBody>
      </p:sp>
      <p:sp>
        <p:nvSpPr>
          <p:cNvPr id="10" name="Oval 9"/>
          <p:cNvSpPr/>
          <p:nvPr/>
        </p:nvSpPr>
        <p:spPr>
          <a:xfrm>
            <a:off x="1024128" y="3419856"/>
            <a:ext cx="292608" cy="292608"/>
          </a:xfrm>
          <a:prstGeom prst="ellipse">
            <a:avLst/>
          </a:prstGeom>
          <a:solidFill>
            <a:srgbClr val="00A14B"/>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100" b="1">
                <a:solidFill>
                  <a:srgbClr val="FFFFFF"/>
                </a:solidFill>
                <a:latin typeface="Source Sans Pro"/>
              </a:rPr>
              <a:t>3</a:t>
            </a:r>
          </a:p>
        </p:txBody>
      </p:sp>
      <p:sp>
        <p:nvSpPr>
          <p:cNvPr id="11" name="TextBox 10"/>
          <p:cNvSpPr txBox="1"/>
          <p:nvPr/>
        </p:nvSpPr>
        <p:spPr>
          <a:xfrm>
            <a:off x="1463040" y="3401568"/>
            <a:ext cx="2651760" cy="694944"/>
          </a:xfrm>
          <a:prstGeom prst="rect">
            <a:avLst/>
          </a:prstGeom>
          <a:noFill/>
        </p:spPr>
        <p:txBody>
          <a:bodyPr wrap="square" lIns="0" tIns="0" rIns="0" bIns="0" anchor="t">
            <a:noAutofit/>
          </a:bodyPr>
          <a:lstStyle/>
          <a:p>
            <a:pPr>
              <a:lnSpc>
                <a:spcPts val="1800"/>
              </a:lnSpc>
              <a:spcBef>
                <a:spcPts val="0"/>
              </a:spcBef>
              <a:spcAft>
                <a:spcPts val="0"/>
              </a:spcAft>
            </a:pPr>
            <a:r>
              <a:rPr sz="1650" b="1">
                <a:solidFill>
                  <a:srgbClr val="20409A"/>
                </a:solidFill>
                <a:latin typeface="Source Sans Pro"/>
              </a:rPr>
              <a:t>Limited mentorship and leadership pathways</a:t>
            </a:r>
          </a:p>
        </p:txBody>
      </p:sp>
      <p:sp>
        <p:nvSpPr>
          <p:cNvPr id="12" name="TextBox 11"/>
          <p:cNvSpPr txBox="1"/>
          <p:nvPr/>
        </p:nvSpPr>
        <p:spPr>
          <a:xfrm>
            <a:off x="4270248" y="3401568"/>
            <a:ext cx="6537960" cy="722376"/>
          </a:xfrm>
          <a:prstGeom prst="rect">
            <a:avLst/>
          </a:prstGeom>
          <a:noFill/>
        </p:spPr>
        <p:txBody>
          <a:bodyPr wrap="square" lIns="0" tIns="0" rIns="0" bIns="0" anchor="t">
            <a:noAutofit/>
          </a:bodyPr>
          <a:lstStyle/>
          <a:p>
            <a:pPr>
              <a:lnSpc>
                <a:spcPts val="1800"/>
              </a:lnSpc>
              <a:spcBef>
                <a:spcPts val="0"/>
              </a:spcBef>
              <a:spcAft>
                <a:spcPts val="0"/>
              </a:spcAft>
            </a:pPr>
            <a:r>
              <a:rPr sz="1600" b="0">
                <a:solidFill>
                  <a:srgbClr val="222222"/>
                </a:solidFill>
                <a:latin typeface="Source Sans Pro"/>
              </a:rPr>
              <a:t>Unequal access to mentorship, workplace learning and leadership development restricts women’s progression into engineering and decision-making roles.</a:t>
            </a:r>
          </a:p>
        </p:txBody>
      </p:sp>
      <p:sp>
        <p:nvSpPr>
          <p:cNvPr id="13" name="Oval 12"/>
          <p:cNvSpPr/>
          <p:nvPr/>
        </p:nvSpPr>
        <p:spPr>
          <a:xfrm>
            <a:off x="1024128" y="4233671"/>
            <a:ext cx="292608" cy="292608"/>
          </a:xfrm>
          <a:prstGeom prst="ellipse">
            <a:avLst/>
          </a:prstGeom>
          <a:solidFill>
            <a:srgbClr val="00A14B"/>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100" b="1">
                <a:solidFill>
                  <a:srgbClr val="FFFFFF"/>
                </a:solidFill>
                <a:latin typeface="Source Sans Pro"/>
              </a:rPr>
              <a:t>4</a:t>
            </a:r>
          </a:p>
        </p:txBody>
      </p:sp>
      <p:sp>
        <p:nvSpPr>
          <p:cNvPr id="14" name="TextBox 13"/>
          <p:cNvSpPr txBox="1"/>
          <p:nvPr/>
        </p:nvSpPr>
        <p:spPr>
          <a:xfrm>
            <a:off x="1463040" y="4215383"/>
            <a:ext cx="2651760" cy="694944"/>
          </a:xfrm>
          <a:prstGeom prst="rect">
            <a:avLst/>
          </a:prstGeom>
          <a:noFill/>
        </p:spPr>
        <p:txBody>
          <a:bodyPr wrap="square" lIns="0" tIns="0" rIns="0" bIns="0" anchor="t">
            <a:noAutofit/>
          </a:bodyPr>
          <a:lstStyle/>
          <a:p>
            <a:pPr>
              <a:lnSpc>
                <a:spcPts val="1800"/>
              </a:lnSpc>
              <a:spcBef>
                <a:spcPts val="0"/>
              </a:spcBef>
              <a:spcAft>
                <a:spcPts val="0"/>
              </a:spcAft>
            </a:pPr>
            <a:r>
              <a:rPr sz="1650" b="1">
                <a:solidFill>
                  <a:srgbClr val="20409A"/>
                </a:solidFill>
                <a:latin typeface="Source Sans Pro"/>
              </a:rPr>
              <a:t>Unpaid care and mobility constraints</a:t>
            </a:r>
          </a:p>
        </p:txBody>
      </p:sp>
      <p:sp>
        <p:nvSpPr>
          <p:cNvPr id="15" name="TextBox 14"/>
          <p:cNvSpPr txBox="1"/>
          <p:nvPr/>
        </p:nvSpPr>
        <p:spPr>
          <a:xfrm>
            <a:off x="4270248" y="4215383"/>
            <a:ext cx="6537960" cy="722376"/>
          </a:xfrm>
          <a:prstGeom prst="rect">
            <a:avLst/>
          </a:prstGeom>
          <a:noFill/>
        </p:spPr>
        <p:txBody>
          <a:bodyPr wrap="square" lIns="0" tIns="0" rIns="0" bIns="0" anchor="t">
            <a:noAutofit/>
          </a:bodyPr>
          <a:lstStyle/>
          <a:p>
            <a:pPr>
              <a:lnSpc>
                <a:spcPts val="1800"/>
              </a:lnSpc>
              <a:spcBef>
                <a:spcPts val="0"/>
              </a:spcBef>
              <a:spcAft>
                <a:spcPts val="0"/>
              </a:spcAft>
            </a:pPr>
            <a:r>
              <a:rPr sz="1600" b="0" dirty="0">
                <a:solidFill>
                  <a:srgbClr val="222222"/>
                </a:solidFill>
                <a:latin typeface="Source Sans Pro"/>
              </a:rPr>
              <a:t>Care responsibilities, limited childcare and household restrictions constrain travel, field assignments, training and irregular working hours.</a:t>
            </a:r>
          </a:p>
        </p:txBody>
      </p:sp>
      <p:sp>
        <p:nvSpPr>
          <p:cNvPr id="16" name="Oval 15"/>
          <p:cNvSpPr/>
          <p:nvPr/>
        </p:nvSpPr>
        <p:spPr>
          <a:xfrm>
            <a:off x="1024128" y="5047488"/>
            <a:ext cx="292608" cy="292608"/>
          </a:xfrm>
          <a:prstGeom prst="ellipse">
            <a:avLst/>
          </a:prstGeom>
          <a:solidFill>
            <a:srgbClr val="00A14B"/>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100" b="1">
                <a:solidFill>
                  <a:srgbClr val="FFFFFF"/>
                </a:solidFill>
                <a:latin typeface="Source Sans Pro"/>
              </a:rPr>
              <a:t>5</a:t>
            </a:r>
          </a:p>
        </p:txBody>
      </p:sp>
      <p:sp>
        <p:nvSpPr>
          <p:cNvPr id="17" name="TextBox 16"/>
          <p:cNvSpPr txBox="1"/>
          <p:nvPr/>
        </p:nvSpPr>
        <p:spPr>
          <a:xfrm>
            <a:off x="1463040" y="5029200"/>
            <a:ext cx="2651760" cy="694944"/>
          </a:xfrm>
          <a:prstGeom prst="rect">
            <a:avLst/>
          </a:prstGeom>
          <a:noFill/>
        </p:spPr>
        <p:txBody>
          <a:bodyPr wrap="square" lIns="0" tIns="0" rIns="0" bIns="0" anchor="t">
            <a:noAutofit/>
          </a:bodyPr>
          <a:lstStyle/>
          <a:p>
            <a:pPr>
              <a:lnSpc>
                <a:spcPts val="1800"/>
              </a:lnSpc>
              <a:spcBef>
                <a:spcPts val="0"/>
              </a:spcBef>
              <a:spcAft>
                <a:spcPts val="0"/>
              </a:spcAft>
            </a:pPr>
            <a:r>
              <a:rPr sz="1650" b="1">
                <a:solidFill>
                  <a:srgbClr val="20409A"/>
                </a:solidFill>
                <a:latin typeface="Source Sans Pro"/>
              </a:rPr>
              <a:t>Cultural norms</a:t>
            </a:r>
          </a:p>
        </p:txBody>
      </p:sp>
      <p:sp>
        <p:nvSpPr>
          <p:cNvPr id="18" name="TextBox 17"/>
          <p:cNvSpPr txBox="1"/>
          <p:nvPr/>
        </p:nvSpPr>
        <p:spPr>
          <a:xfrm>
            <a:off x="4270248" y="5029200"/>
            <a:ext cx="6537960" cy="722376"/>
          </a:xfrm>
          <a:prstGeom prst="rect">
            <a:avLst/>
          </a:prstGeom>
          <a:noFill/>
        </p:spPr>
        <p:txBody>
          <a:bodyPr wrap="square" lIns="0" tIns="0" rIns="0" bIns="0" anchor="t">
            <a:noAutofit/>
          </a:bodyPr>
          <a:lstStyle/>
          <a:p>
            <a:pPr>
              <a:lnSpc>
                <a:spcPts val="1800"/>
              </a:lnSpc>
              <a:spcBef>
                <a:spcPts val="0"/>
              </a:spcBef>
              <a:spcAft>
                <a:spcPts val="0"/>
              </a:spcAft>
            </a:pPr>
            <a:r>
              <a:rPr sz="1600" b="0">
                <a:solidFill>
                  <a:srgbClr val="222222"/>
                </a:solidFill>
                <a:latin typeface="Source Sans Pro"/>
              </a:rPr>
              <a:t>Norms portraying engineering and fieldwork as “men’s work” shape training and occupational choices, reinforcing women’s concentration in support roles.</a:t>
            </a:r>
          </a:p>
        </p:txBody>
      </p:sp>
      <p:sp>
        <p:nvSpPr>
          <p:cNvPr id="21" name="TextBox 20"/>
          <p:cNvSpPr txBox="1"/>
          <p:nvPr/>
        </p:nvSpPr>
        <p:spPr>
          <a:xfrm>
            <a:off x="1316736" y="6453905"/>
            <a:ext cx="8778240" cy="230832"/>
          </a:xfrm>
          <a:prstGeom prst="rect">
            <a:avLst/>
          </a:prstGeom>
          <a:noFill/>
        </p:spPr>
        <p:txBody>
          <a:bodyPr wrap="square" lIns="0" tIns="0" rIns="0" bIns="0">
            <a:spAutoFit/>
          </a:bodyPr>
          <a:lstStyle/>
          <a:p>
            <a:pPr>
              <a:lnSpc>
                <a:spcPts val="1800"/>
              </a:lnSpc>
              <a:spcBef>
                <a:spcPts val="0"/>
              </a:spcBef>
              <a:spcAft>
                <a:spcPts val="0"/>
              </a:spcAft>
            </a:pPr>
            <a:r>
              <a:rPr sz="950" b="0" dirty="0">
                <a:solidFill>
                  <a:srgbClr val="525252"/>
                </a:solidFill>
                <a:latin typeface="Source Sans Pro"/>
              </a:rPr>
              <a:t>Source: Onyango et al. (</a:t>
            </a:r>
            <a:r>
              <a:rPr sz="950" b="0" dirty="0" smtClean="0">
                <a:solidFill>
                  <a:srgbClr val="525252"/>
                </a:solidFill>
                <a:latin typeface="Source Sans Pro"/>
              </a:rPr>
              <a:t>2026).</a:t>
            </a:r>
            <a:endParaRPr sz="950" b="0" dirty="0">
              <a:solidFill>
                <a:srgbClr val="525252"/>
              </a:solidFill>
              <a:latin typeface="Source Sans Pro"/>
            </a:endParaRPr>
          </a:p>
        </p:txBody>
      </p:sp>
      <p:sp>
        <p:nvSpPr>
          <p:cNvPr id="22" name="TextBox 21"/>
          <p:cNvSpPr txBox="1"/>
          <p:nvPr/>
        </p:nvSpPr>
        <p:spPr>
          <a:xfrm>
            <a:off x="10862310" y="6316980"/>
            <a:ext cx="548640" cy="320040"/>
          </a:xfrm>
          <a:prstGeom prst="rect">
            <a:avLst/>
          </a:prstGeom>
          <a:noFill/>
        </p:spPr>
        <p:txBody>
          <a:bodyPr wrap="square" lIns="0" tIns="0" rIns="0" bIns="0" anchor="t">
            <a:noAutofit/>
          </a:bodyPr>
          <a:lstStyle/>
          <a:p>
            <a:pPr algn="r">
              <a:defRPr sz="1200">
                <a:solidFill>
                  <a:srgbClr val="20409A"/>
                </a:solidFill>
                <a:latin typeface="Source Sans Pro"/>
              </a:defRPr>
            </a:pPr>
            <a:r>
              <a:rPr lang="en-US" sz="1200" b="1" dirty="0" smtClean="0">
                <a:solidFill>
                  <a:srgbClr val="20409A"/>
                </a:solidFill>
                <a:latin typeface="Source Sans Pro"/>
              </a:rPr>
              <a:t>13</a:t>
            </a:r>
            <a:endParaRPr sz="1200" b="1" dirty="0">
              <a:solidFill>
                <a:srgbClr val="20409A"/>
              </a:solidFill>
              <a:latin typeface="Source Sans Pro"/>
            </a:endParaRPr>
          </a:p>
        </p:txBody>
      </p:sp>
    </p:spTree>
    <p:extLst>
      <p:ext uri="{BB962C8B-B14F-4D97-AF65-F5344CB8AC3E}">
        <p14:creationId xmlns:p14="http://schemas.microsoft.com/office/powerpoint/2010/main" val="40965902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noGrp="1"/>
          </p:cNvSpPr>
          <p:nvPr>
            <p:ph type="title"/>
          </p:nvPr>
        </p:nvSpPr>
        <p:spPr>
          <a:xfrm>
            <a:off x="1163451" y="782955"/>
            <a:ext cx="9784080" cy="960120"/>
          </a:xfrm>
          <a:prstGeom prst="rect">
            <a:avLst/>
          </a:prstGeom>
          <a:noFill/>
        </p:spPr>
        <p:txBody>
          <a:bodyPr wrap="square" lIns="0" tIns="0" rIns="0" bIns="0" anchor="t">
            <a:noAutofit/>
          </a:bodyPr>
          <a:lstStyle/>
          <a:p>
            <a:pPr>
              <a:defRPr sz="1500">
                <a:solidFill>
                  <a:srgbClr val="000000"/>
                </a:solidFill>
                <a:latin typeface="Source Sans Pro"/>
              </a:defRPr>
            </a:pPr>
            <a:r>
              <a:rPr lang="en-GB" sz="3200" b="0" dirty="0">
                <a:solidFill>
                  <a:srgbClr val="000000"/>
                </a:solidFill>
                <a:latin typeface="Source Sans Pro"/>
              </a:rPr>
              <a:t>No single actor can deliver localisation, decent work and gender equity alone</a:t>
            </a:r>
          </a:p>
        </p:txBody>
      </p:sp>
      <p:sp>
        <p:nvSpPr>
          <p:cNvPr id="8" name="TextBox 7"/>
          <p:cNvSpPr txBox="1"/>
          <p:nvPr/>
        </p:nvSpPr>
        <p:spPr>
          <a:xfrm>
            <a:off x="1359712" y="2004822"/>
            <a:ext cx="2748686" cy="254935"/>
          </a:xfrm>
          <a:prstGeom prst="rect">
            <a:avLst/>
          </a:prstGeom>
          <a:noFill/>
        </p:spPr>
        <p:txBody>
          <a:bodyPr wrap="square" lIns="0" tIns="0" rIns="0" bIns="0" anchor="t">
            <a:noAutofit/>
          </a:bodyPr>
          <a:lstStyle/>
          <a:p>
            <a:pPr algn="l">
              <a:defRPr sz="1400">
                <a:solidFill>
                  <a:srgbClr val="20409A"/>
                </a:solidFill>
                <a:latin typeface="Source Sans Pro"/>
              </a:defRPr>
            </a:pPr>
            <a:r>
              <a:rPr sz="1400" b="1">
                <a:solidFill>
                  <a:srgbClr val="20409A"/>
                </a:solidFill>
                <a:latin typeface="Source Sans Pro"/>
              </a:rPr>
              <a:t>GOVERNMENT</a:t>
            </a:r>
          </a:p>
        </p:txBody>
      </p:sp>
      <p:sp>
        <p:nvSpPr>
          <p:cNvPr id="9" name="TextBox 8"/>
          <p:cNvSpPr txBox="1"/>
          <p:nvPr/>
        </p:nvSpPr>
        <p:spPr>
          <a:xfrm>
            <a:off x="1359712" y="2299716"/>
            <a:ext cx="2834640" cy="777240"/>
          </a:xfrm>
          <a:prstGeom prst="rect">
            <a:avLst/>
          </a:prstGeom>
          <a:noFill/>
        </p:spPr>
        <p:txBody>
          <a:bodyPr wrap="square" lIns="0" tIns="0" rIns="0" bIns="0" anchor="t">
            <a:noAutofit/>
          </a:bodyPr>
          <a:lstStyle/>
          <a:p>
            <a:pPr algn="l">
              <a:defRPr sz="1600">
                <a:solidFill>
                  <a:srgbClr val="000000"/>
                </a:solidFill>
                <a:latin typeface="Source Sans Pro"/>
              </a:defRPr>
            </a:pPr>
            <a:r>
              <a:rPr sz="1600" b="0">
                <a:solidFill>
                  <a:srgbClr val="000000"/>
                </a:solidFill>
                <a:latin typeface="Source Sans Pro"/>
              </a:rPr>
              <a:t>Policy • standards • procurement • coordination</a:t>
            </a:r>
          </a:p>
        </p:txBody>
      </p:sp>
      <p:sp>
        <p:nvSpPr>
          <p:cNvPr id="11" name="TextBox 10"/>
          <p:cNvSpPr txBox="1"/>
          <p:nvPr/>
        </p:nvSpPr>
        <p:spPr>
          <a:xfrm>
            <a:off x="4733849" y="2004822"/>
            <a:ext cx="2748686" cy="254935"/>
          </a:xfrm>
          <a:prstGeom prst="rect">
            <a:avLst/>
          </a:prstGeom>
          <a:noFill/>
        </p:spPr>
        <p:txBody>
          <a:bodyPr wrap="square" lIns="0" tIns="0" rIns="0" bIns="0" anchor="t">
            <a:noAutofit/>
          </a:bodyPr>
          <a:lstStyle/>
          <a:p>
            <a:pPr algn="l">
              <a:defRPr sz="1400">
                <a:solidFill>
                  <a:srgbClr val="20409A"/>
                </a:solidFill>
                <a:latin typeface="Source Sans Pro"/>
              </a:defRPr>
            </a:pPr>
            <a:r>
              <a:rPr sz="1400" b="1">
                <a:solidFill>
                  <a:srgbClr val="20409A"/>
                </a:solidFill>
                <a:latin typeface="Source Sans Pro"/>
              </a:rPr>
              <a:t>FIRMS</a:t>
            </a:r>
          </a:p>
        </p:txBody>
      </p:sp>
      <p:sp>
        <p:nvSpPr>
          <p:cNvPr id="12" name="TextBox 11"/>
          <p:cNvSpPr txBox="1"/>
          <p:nvPr/>
        </p:nvSpPr>
        <p:spPr>
          <a:xfrm>
            <a:off x="4733849" y="2299716"/>
            <a:ext cx="2834640" cy="777240"/>
          </a:xfrm>
          <a:prstGeom prst="rect">
            <a:avLst/>
          </a:prstGeom>
          <a:noFill/>
        </p:spPr>
        <p:txBody>
          <a:bodyPr wrap="square" lIns="0" tIns="0" rIns="0" bIns="0" anchor="t">
            <a:noAutofit/>
          </a:bodyPr>
          <a:lstStyle/>
          <a:p>
            <a:pPr algn="l">
              <a:defRPr sz="1600">
                <a:solidFill>
                  <a:srgbClr val="000000"/>
                </a:solidFill>
                <a:latin typeface="Source Sans Pro"/>
              </a:defRPr>
            </a:pPr>
            <a:r>
              <a:rPr sz="1600" b="0">
                <a:solidFill>
                  <a:srgbClr val="000000"/>
                </a:solidFill>
                <a:latin typeface="Source Sans Pro"/>
              </a:rPr>
              <a:t>Capability • employment • workplace practice</a:t>
            </a:r>
          </a:p>
        </p:txBody>
      </p:sp>
      <p:sp>
        <p:nvSpPr>
          <p:cNvPr id="14" name="TextBox 13"/>
          <p:cNvSpPr txBox="1"/>
          <p:nvPr/>
        </p:nvSpPr>
        <p:spPr>
          <a:xfrm>
            <a:off x="8107984" y="2004822"/>
            <a:ext cx="2748686" cy="254935"/>
          </a:xfrm>
          <a:prstGeom prst="rect">
            <a:avLst/>
          </a:prstGeom>
          <a:noFill/>
        </p:spPr>
        <p:txBody>
          <a:bodyPr wrap="square" lIns="0" tIns="0" rIns="0" bIns="0" anchor="t">
            <a:noAutofit/>
          </a:bodyPr>
          <a:lstStyle/>
          <a:p>
            <a:pPr algn="l">
              <a:defRPr sz="1400">
                <a:solidFill>
                  <a:srgbClr val="20409A"/>
                </a:solidFill>
                <a:latin typeface="Source Sans Pro"/>
              </a:defRPr>
            </a:pPr>
            <a:r>
              <a:rPr sz="1400" b="1">
                <a:solidFill>
                  <a:srgbClr val="20409A"/>
                </a:solidFill>
                <a:latin typeface="Source Sans Pro"/>
              </a:rPr>
              <a:t>GLOBAL ACTORS</a:t>
            </a:r>
          </a:p>
        </p:txBody>
      </p:sp>
      <p:sp>
        <p:nvSpPr>
          <p:cNvPr id="15" name="TextBox 14"/>
          <p:cNvSpPr txBox="1"/>
          <p:nvPr/>
        </p:nvSpPr>
        <p:spPr>
          <a:xfrm>
            <a:off x="8107984" y="2299716"/>
            <a:ext cx="2834640" cy="777240"/>
          </a:xfrm>
          <a:prstGeom prst="rect">
            <a:avLst/>
          </a:prstGeom>
          <a:noFill/>
        </p:spPr>
        <p:txBody>
          <a:bodyPr wrap="square" lIns="0" tIns="0" rIns="0" bIns="0" anchor="t">
            <a:noAutofit/>
          </a:bodyPr>
          <a:lstStyle/>
          <a:p>
            <a:pPr algn="l">
              <a:defRPr sz="1600">
                <a:solidFill>
                  <a:srgbClr val="000000"/>
                </a:solidFill>
                <a:latin typeface="Source Sans Pro"/>
              </a:defRPr>
            </a:pPr>
            <a:r>
              <a:rPr sz="1600" b="0">
                <a:solidFill>
                  <a:srgbClr val="000000"/>
                </a:solidFill>
                <a:latin typeface="Source Sans Pro"/>
              </a:rPr>
              <a:t>Technology • finance • IP • procurement</a:t>
            </a:r>
          </a:p>
        </p:txBody>
      </p:sp>
      <p:sp>
        <p:nvSpPr>
          <p:cNvPr id="17" name="TextBox 16"/>
          <p:cNvSpPr txBox="1"/>
          <p:nvPr/>
        </p:nvSpPr>
        <p:spPr>
          <a:xfrm>
            <a:off x="1359712" y="3616452"/>
            <a:ext cx="2748686" cy="254935"/>
          </a:xfrm>
          <a:prstGeom prst="rect">
            <a:avLst/>
          </a:prstGeom>
          <a:noFill/>
        </p:spPr>
        <p:txBody>
          <a:bodyPr wrap="square" lIns="0" tIns="0" rIns="0" bIns="0" anchor="t">
            <a:noAutofit/>
          </a:bodyPr>
          <a:lstStyle/>
          <a:p>
            <a:pPr algn="l">
              <a:defRPr sz="1400">
                <a:solidFill>
                  <a:srgbClr val="20409A"/>
                </a:solidFill>
                <a:latin typeface="Source Sans Pro"/>
              </a:defRPr>
            </a:pPr>
            <a:r>
              <a:rPr sz="1400" b="1">
                <a:solidFill>
                  <a:srgbClr val="20409A"/>
                </a:solidFill>
                <a:latin typeface="Source Sans Pro"/>
              </a:rPr>
              <a:t>FINANCE</a:t>
            </a:r>
          </a:p>
        </p:txBody>
      </p:sp>
      <p:sp>
        <p:nvSpPr>
          <p:cNvPr id="18" name="TextBox 17"/>
          <p:cNvSpPr txBox="1"/>
          <p:nvPr/>
        </p:nvSpPr>
        <p:spPr>
          <a:xfrm>
            <a:off x="1359712" y="3911345"/>
            <a:ext cx="2834640" cy="777240"/>
          </a:xfrm>
          <a:prstGeom prst="rect">
            <a:avLst/>
          </a:prstGeom>
          <a:noFill/>
        </p:spPr>
        <p:txBody>
          <a:bodyPr wrap="square" lIns="0" tIns="0" rIns="0" bIns="0" anchor="t">
            <a:noAutofit/>
          </a:bodyPr>
          <a:lstStyle/>
          <a:p>
            <a:pPr algn="l">
              <a:defRPr sz="1600">
                <a:solidFill>
                  <a:srgbClr val="000000"/>
                </a:solidFill>
                <a:latin typeface="Source Sans Pro"/>
              </a:defRPr>
            </a:pPr>
            <a:r>
              <a:rPr sz="1600" b="0">
                <a:solidFill>
                  <a:srgbClr val="000000"/>
                </a:solidFill>
                <a:latin typeface="Source Sans Pro"/>
              </a:rPr>
              <a:t>Capital • risk allocation • upgrading</a:t>
            </a:r>
          </a:p>
        </p:txBody>
      </p:sp>
      <p:sp>
        <p:nvSpPr>
          <p:cNvPr id="20" name="TextBox 19"/>
          <p:cNvSpPr txBox="1"/>
          <p:nvPr/>
        </p:nvSpPr>
        <p:spPr>
          <a:xfrm>
            <a:off x="4733849" y="3616452"/>
            <a:ext cx="2748686" cy="254935"/>
          </a:xfrm>
          <a:prstGeom prst="rect">
            <a:avLst/>
          </a:prstGeom>
          <a:noFill/>
        </p:spPr>
        <p:txBody>
          <a:bodyPr wrap="square" lIns="0" tIns="0" rIns="0" bIns="0" anchor="t">
            <a:noAutofit/>
          </a:bodyPr>
          <a:lstStyle/>
          <a:p>
            <a:pPr algn="l">
              <a:defRPr sz="1400">
                <a:solidFill>
                  <a:srgbClr val="20409A"/>
                </a:solidFill>
                <a:latin typeface="Source Sans Pro"/>
              </a:defRPr>
            </a:pPr>
            <a:r>
              <a:rPr sz="1400" b="1">
                <a:solidFill>
                  <a:srgbClr val="20409A"/>
                </a:solidFill>
                <a:latin typeface="Source Sans Pro"/>
              </a:rPr>
              <a:t>WORKERS &amp; UNIONS</a:t>
            </a:r>
          </a:p>
        </p:txBody>
      </p:sp>
      <p:sp>
        <p:nvSpPr>
          <p:cNvPr id="21" name="TextBox 20"/>
          <p:cNvSpPr txBox="1"/>
          <p:nvPr/>
        </p:nvSpPr>
        <p:spPr>
          <a:xfrm>
            <a:off x="4733849" y="3911345"/>
            <a:ext cx="2834640" cy="777240"/>
          </a:xfrm>
          <a:prstGeom prst="rect">
            <a:avLst/>
          </a:prstGeom>
          <a:noFill/>
        </p:spPr>
        <p:txBody>
          <a:bodyPr wrap="square" lIns="0" tIns="0" rIns="0" bIns="0" anchor="t">
            <a:noAutofit/>
          </a:bodyPr>
          <a:lstStyle/>
          <a:p>
            <a:pPr algn="l">
              <a:defRPr sz="1600">
                <a:solidFill>
                  <a:srgbClr val="000000"/>
                </a:solidFill>
                <a:latin typeface="Source Sans Pro"/>
              </a:defRPr>
            </a:pPr>
            <a:r>
              <a:rPr sz="1600" b="0">
                <a:solidFill>
                  <a:srgbClr val="000000"/>
                </a:solidFill>
                <a:latin typeface="Source Sans Pro"/>
              </a:rPr>
              <a:t>Voice • bargaining • safety • skills</a:t>
            </a:r>
          </a:p>
        </p:txBody>
      </p:sp>
      <p:sp>
        <p:nvSpPr>
          <p:cNvPr id="23" name="TextBox 22"/>
          <p:cNvSpPr txBox="1"/>
          <p:nvPr/>
        </p:nvSpPr>
        <p:spPr>
          <a:xfrm>
            <a:off x="8107984" y="3616452"/>
            <a:ext cx="2748686" cy="254935"/>
          </a:xfrm>
          <a:prstGeom prst="rect">
            <a:avLst/>
          </a:prstGeom>
          <a:noFill/>
        </p:spPr>
        <p:txBody>
          <a:bodyPr wrap="square" lIns="0" tIns="0" rIns="0" bIns="0" anchor="t">
            <a:noAutofit/>
          </a:bodyPr>
          <a:lstStyle/>
          <a:p>
            <a:pPr algn="l">
              <a:defRPr sz="1400">
                <a:solidFill>
                  <a:srgbClr val="20409A"/>
                </a:solidFill>
                <a:latin typeface="Source Sans Pro"/>
              </a:defRPr>
            </a:pPr>
            <a:r>
              <a:rPr sz="1400" b="1">
                <a:solidFill>
                  <a:srgbClr val="20409A"/>
                </a:solidFill>
                <a:latin typeface="Source Sans Pro"/>
              </a:rPr>
              <a:t>COMMUNITIES</a:t>
            </a:r>
          </a:p>
        </p:txBody>
      </p:sp>
      <p:sp>
        <p:nvSpPr>
          <p:cNvPr id="24" name="TextBox 23"/>
          <p:cNvSpPr txBox="1"/>
          <p:nvPr/>
        </p:nvSpPr>
        <p:spPr>
          <a:xfrm>
            <a:off x="8107984" y="3911345"/>
            <a:ext cx="2834640" cy="777240"/>
          </a:xfrm>
          <a:prstGeom prst="rect">
            <a:avLst/>
          </a:prstGeom>
          <a:noFill/>
        </p:spPr>
        <p:txBody>
          <a:bodyPr wrap="square" lIns="0" tIns="0" rIns="0" bIns="0" anchor="t">
            <a:noAutofit/>
          </a:bodyPr>
          <a:lstStyle/>
          <a:p>
            <a:pPr algn="l">
              <a:defRPr sz="1600">
                <a:solidFill>
                  <a:srgbClr val="000000"/>
                </a:solidFill>
                <a:latin typeface="Source Sans Pro"/>
              </a:defRPr>
            </a:pPr>
            <a:r>
              <a:rPr sz="1600" b="0">
                <a:solidFill>
                  <a:srgbClr val="000000"/>
                </a:solidFill>
                <a:latin typeface="Source Sans Pro"/>
              </a:rPr>
              <a:t>Demand • labour • local legitimacy • benefits</a:t>
            </a:r>
          </a:p>
        </p:txBody>
      </p:sp>
      <p:sp>
        <p:nvSpPr>
          <p:cNvPr id="25" name="TextBox 24"/>
          <p:cNvSpPr txBox="1"/>
          <p:nvPr/>
        </p:nvSpPr>
        <p:spPr>
          <a:xfrm>
            <a:off x="1280160" y="5212080"/>
            <a:ext cx="1828800" cy="594360"/>
          </a:xfrm>
          <a:prstGeom prst="rect">
            <a:avLst/>
          </a:prstGeom>
          <a:noFill/>
        </p:spPr>
        <p:txBody>
          <a:bodyPr wrap="square" lIns="0" tIns="0" rIns="0" bIns="0" anchor="t">
            <a:noAutofit/>
          </a:bodyPr>
          <a:lstStyle/>
          <a:p>
            <a:pPr algn="l">
              <a:defRPr sz="1400">
                <a:solidFill>
                  <a:srgbClr val="20409A"/>
                </a:solidFill>
                <a:latin typeface="Source Sans Pro"/>
              </a:defRPr>
            </a:pPr>
            <a:r>
              <a:rPr sz="1400" b="1" dirty="0">
                <a:solidFill>
                  <a:srgbClr val="20409A"/>
                </a:solidFill>
                <a:latin typeface="Source Sans Pro"/>
              </a:rPr>
              <a:t>Cross-cutting </a:t>
            </a:r>
            <a:r>
              <a:rPr sz="1400" b="1" dirty="0" smtClean="0">
                <a:solidFill>
                  <a:srgbClr val="20409A"/>
                </a:solidFill>
                <a:latin typeface="Source Sans Pro"/>
              </a:rPr>
              <a:t>constraint</a:t>
            </a:r>
            <a:r>
              <a:rPr lang="en-US" sz="1400" b="1" dirty="0" smtClean="0">
                <a:solidFill>
                  <a:srgbClr val="20409A"/>
                </a:solidFill>
                <a:latin typeface="Source Sans Pro"/>
              </a:rPr>
              <a:t>s</a:t>
            </a:r>
            <a:endParaRPr sz="1400" b="1" dirty="0">
              <a:solidFill>
                <a:srgbClr val="20409A"/>
              </a:solidFill>
              <a:latin typeface="Source Sans Pro"/>
            </a:endParaRPr>
          </a:p>
        </p:txBody>
      </p:sp>
      <p:sp>
        <p:nvSpPr>
          <p:cNvPr id="26" name="TextBox 25"/>
          <p:cNvSpPr txBox="1"/>
          <p:nvPr/>
        </p:nvSpPr>
        <p:spPr>
          <a:xfrm>
            <a:off x="3108960" y="4937760"/>
            <a:ext cx="7635240" cy="548640"/>
          </a:xfrm>
          <a:prstGeom prst="rect">
            <a:avLst/>
          </a:prstGeom>
          <a:noFill/>
        </p:spPr>
        <p:txBody>
          <a:bodyPr wrap="square" lIns="0" tIns="0" rIns="0" bIns="0" anchor="t">
            <a:noAutofit/>
          </a:bodyPr>
          <a:lstStyle/>
          <a:p>
            <a:pPr algn="l">
              <a:defRPr sz="1400">
                <a:solidFill>
                  <a:srgbClr val="000000"/>
                </a:solidFill>
                <a:latin typeface="Source Sans Pro"/>
              </a:defRPr>
            </a:pPr>
            <a:endParaRPr lang="en-US" sz="1400" b="1" dirty="0" smtClean="0">
              <a:solidFill>
                <a:srgbClr val="000000"/>
              </a:solidFill>
              <a:latin typeface="Source Sans Pro"/>
            </a:endParaRPr>
          </a:p>
          <a:p>
            <a:pPr marL="285750" indent="-285750" algn="l">
              <a:buFont typeface="Arial" panose="020B0604020202020204" pitchFamily="34" charset="0"/>
              <a:buChar char="•"/>
              <a:defRPr sz="1400">
                <a:solidFill>
                  <a:srgbClr val="000000"/>
                </a:solidFill>
                <a:latin typeface="Source Sans Pro"/>
              </a:defRPr>
            </a:pPr>
            <a:r>
              <a:rPr lang="en-US" sz="1400" b="1" dirty="0">
                <a:solidFill>
                  <a:srgbClr val="000000"/>
                </a:solidFill>
                <a:latin typeface="Source Sans Pro"/>
              </a:rPr>
              <a:t>w</a:t>
            </a:r>
            <a:r>
              <a:rPr sz="1400" b="1" dirty="0" smtClean="0">
                <a:solidFill>
                  <a:srgbClr val="000000"/>
                </a:solidFill>
                <a:latin typeface="Source Sans Pro"/>
              </a:rPr>
              <a:t>eak coordination</a:t>
            </a:r>
            <a:r>
              <a:rPr lang="en-US" sz="1400" b="1" dirty="0" smtClean="0">
                <a:solidFill>
                  <a:srgbClr val="000000"/>
                </a:solidFill>
                <a:latin typeface="Source Sans Pro"/>
              </a:rPr>
              <a:t> between national and sub-national government</a:t>
            </a:r>
          </a:p>
          <a:p>
            <a:pPr marL="285750" indent="-285750" algn="l">
              <a:buFont typeface="Arial" panose="020B0604020202020204" pitchFamily="34" charset="0"/>
              <a:buChar char="•"/>
              <a:defRPr sz="1400">
                <a:solidFill>
                  <a:srgbClr val="000000"/>
                </a:solidFill>
                <a:latin typeface="Source Sans Pro"/>
              </a:defRPr>
            </a:pPr>
            <a:r>
              <a:rPr lang="en-US" sz="1400" b="1" dirty="0" smtClean="0">
                <a:solidFill>
                  <a:srgbClr val="000000"/>
                </a:solidFill>
                <a:latin typeface="Source Sans Pro"/>
              </a:rPr>
              <a:t>policy </a:t>
            </a:r>
            <a:r>
              <a:rPr sz="1400" b="1" dirty="0" smtClean="0">
                <a:solidFill>
                  <a:srgbClr val="000000"/>
                </a:solidFill>
                <a:latin typeface="Source Sans Pro"/>
              </a:rPr>
              <a:t>implementation gaps</a:t>
            </a:r>
            <a:endParaRPr lang="en-US" sz="1400" b="1" dirty="0" smtClean="0">
              <a:solidFill>
                <a:srgbClr val="000000"/>
              </a:solidFill>
              <a:latin typeface="Source Sans Pro"/>
            </a:endParaRPr>
          </a:p>
          <a:p>
            <a:pPr marL="285750" indent="-285750" algn="l">
              <a:buFont typeface="Arial" panose="020B0604020202020204" pitchFamily="34" charset="0"/>
              <a:buChar char="•"/>
              <a:defRPr sz="1400">
                <a:solidFill>
                  <a:srgbClr val="000000"/>
                </a:solidFill>
                <a:latin typeface="Source Sans Pro"/>
              </a:defRPr>
            </a:pPr>
            <a:r>
              <a:rPr sz="1400" b="1" dirty="0" smtClean="0">
                <a:solidFill>
                  <a:srgbClr val="000000"/>
                </a:solidFill>
                <a:latin typeface="Source Sans Pro"/>
              </a:rPr>
              <a:t>access to</a:t>
            </a:r>
            <a:r>
              <a:rPr lang="en-US" sz="1400" b="1" dirty="0" smtClean="0">
                <a:solidFill>
                  <a:srgbClr val="000000"/>
                </a:solidFill>
                <a:latin typeface="Source Sans Pro"/>
              </a:rPr>
              <a:t> finance</a:t>
            </a:r>
            <a:endParaRPr sz="1400" b="1" dirty="0">
              <a:solidFill>
                <a:srgbClr val="000000"/>
              </a:solidFill>
              <a:latin typeface="Source Sans Pro"/>
            </a:endParaRPr>
          </a:p>
        </p:txBody>
      </p:sp>
      <p:sp>
        <p:nvSpPr>
          <p:cNvPr id="22" name="TextBox 21"/>
          <p:cNvSpPr txBox="1"/>
          <p:nvPr/>
        </p:nvSpPr>
        <p:spPr>
          <a:xfrm>
            <a:off x="10862310" y="6316980"/>
            <a:ext cx="548640" cy="320040"/>
          </a:xfrm>
          <a:prstGeom prst="rect">
            <a:avLst/>
          </a:prstGeom>
          <a:noFill/>
        </p:spPr>
        <p:txBody>
          <a:bodyPr wrap="square" lIns="0" tIns="0" rIns="0" bIns="0" anchor="t">
            <a:noAutofit/>
          </a:bodyPr>
          <a:lstStyle/>
          <a:p>
            <a:pPr algn="r">
              <a:defRPr sz="1200">
                <a:solidFill>
                  <a:srgbClr val="20409A"/>
                </a:solidFill>
                <a:latin typeface="Source Sans Pro"/>
              </a:defRPr>
            </a:pPr>
            <a:r>
              <a:rPr lang="en-US" sz="1200" b="1" dirty="0" smtClean="0">
                <a:solidFill>
                  <a:srgbClr val="20409A"/>
                </a:solidFill>
                <a:latin typeface="Source Sans Pro"/>
              </a:rPr>
              <a:t>14</a:t>
            </a:r>
            <a:endParaRPr sz="1200" b="1" dirty="0">
              <a:solidFill>
                <a:srgbClr val="20409A"/>
              </a:solidFill>
              <a:latin typeface="Source Sans Pro"/>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5840" y="548640"/>
            <a:ext cx="9875520" cy="486287"/>
          </a:xfrm>
          <a:prstGeom prst="rect">
            <a:avLst/>
          </a:prstGeom>
          <a:noFill/>
        </p:spPr>
        <p:txBody>
          <a:bodyPr wrap="square" lIns="0" tIns="0" rIns="0" bIns="0">
            <a:spAutoFit/>
          </a:bodyPr>
          <a:lstStyle/>
          <a:p>
            <a:pPr algn="l">
              <a:lnSpc>
                <a:spcPct val="105000"/>
              </a:lnSpc>
              <a:spcBef>
                <a:spcPts val="0"/>
              </a:spcBef>
              <a:spcAft>
                <a:spcPts val="0"/>
              </a:spcAft>
            </a:pPr>
            <a:r>
              <a:rPr sz="3200" b="1" dirty="0" smtClean="0">
                <a:solidFill>
                  <a:srgbClr val="20409A"/>
                </a:solidFill>
                <a:latin typeface="Source Sans Pro"/>
              </a:rPr>
              <a:t>Polic</a:t>
            </a:r>
            <a:r>
              <a:rPr lang="en-US" sz="3200" b="1" dirty="0" smtClean="0">
                <a:solidFill>
                  <a:srgbClr val="20409A"/>
                </a:solidFill>
                <a:latin typeface="Source Sans Pro"/>
              </a:rPr>
              <a:t>y Landscape</a:t>
            </a:r>
            <a:endParaRPr sz="3200" b="1" dirty="0">
              <a:solidFill>
                <a:srgbClr val="20409A"/>
              </a:solidFill>
              <a:latin typeface="Source Sans Pro"/>
            </a:endParaRPr>
          </a:p>
        </p:txBody>
      </p:sp>
      <p:sp>
        <p:nvSpPr>
          <p:cNvPr id="3" name="TextBox 2"/>
          <p:cNvSpPr txBox="1"/>
          <p:nvPr/>
        </p:nvSpPr>
        <p:spPr>
          <a:xfrm>
            <a:off x="1005840" y="1243584"/>
            <a:ext cx="9646920" cy="258340"/>
          </a:xfrm>
          <a:prstGeom prst="rect">
            <a:avLst/>
          </a:prstGeom>
          <a:noFill/>
        </p:spPr>
        <p:txBody>
          <a:bodyPr wrap="square" lIns="0" tIns="0" rIns="0" bIns="0">
            <a:spAutoFit/>
          </a:bodyPr>
          <a:lstStyle/>
          <a:p>
            <a:pPr algn="l">
              <a:lnSpc>
                <a:spcPct val="105000"/>
              </a:lnSpc>
              <a:spcBef>
                <a:spcPts val="0"/>
              </a:spcBef>
              <a:spcAft>
                <a:spcPts val="0"/>
              </a:spcAft>
            </a:pPr>
            <a:r>
              <a:rPr sz="1700" b="0" dirty="0">
                <a:solidFill>
                  <a:srgbClr val="222222"/>
                </a:solidFill>
                <a:latin typeface="Source Sans Pro"/>
              </a:rPr>
              <a:t>Energy legislation and instruments supporting </a:t>
            </a:r>
            <a:r>
              <a:rPr lang="en-US" sz="1700" b="0" dirty="0" smtClean="0">
                <a:solidFill>
                  <a:srgbClr val="222222"/>
                </a:solidFill>
                <a:latin typeface="Source Sans Pro"/>
              </a:rPr>
              <a:t>energy </a:t>
            </a:r>
            <a:r>
              <a:rPr sz="1700" b="0" dirty="0" smtClean="0">
                <a:solidFill>
                  <a:srgbClr val="222222"/>
                </a:solidFill>
                <a:latin typeface="Source Sans Pro"/>
              </a:rPr>
              <a:t>investment </a:t>
            </a:r>
            <a:r>
              <a:rPr sz="1700" b="0" dirty="0">
                <a:solidFill>
                  <a:srgbClr val="222222"/>
                </a:solidFill>
                <a:latin typeface="Source Sans Pro"/>
              </a:rPr>
              <a:t>and electricity access</a:t>
            </a:r>
          </a:p>
        </p:txBody>
      </p:sp>
      <p:sp>
        <p:nvSpPr>
          <p:cNvPr id="4" name="Oval 3"/>
          <p:cNvSpPr/>
          <p:nvPr/>
        </p:nvSpPr>
        <p:spPr>
          <a:xfrm>
            <a:off x="1024128" y="1938528"/>
            <a:ext cx="310896" cy="310896"/>
          </a:xfrm>
          <a:prstGeom prst="ellipse">
            <a:avLst/>
          </a:prstGeom>
          <a:solidFill>
            <a:srgbClr val="00A14B"/>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200" b="1">
                <a:solidFill>
                  <a:srgbClr val="FFFFFF"/>
                </a:solidFill>
                <a:latin typeface="Source Sans Pro"/>
              </a:rPr>
              <a:t>1</a:t>
            </a:r>
          </a:p>
        </p:txBody>
      </p:sp>
      <p:sp>
        <p:nvSpPr>
          <p:cNvPr id="5" name="TextBox 4"/>
          <p:cNvSpPr txBox="1"/>
          <p:nvPr/>
        </p:nvSpPr>
        <p:spPr>
          <a:xfrm>
            <a:off x="1481328" y="1920240"/>
            <a:ext cx="3429000" cy="786384"/>
          </a:xfrm>
          <a:prstGeom prst="rect">
            <a:avLst/>
          </a:prstGeom>
          <a:noFill/>
        </p:spPr>
        <p:txBody>
          <a:bodyPr wrap="square" lIns="0" tIns="0" rIns="0" bIns="0">
            <a:spAutoFit/>
          </a:bodyPr>
          <a:lstStyle/>
          <a:p>
            <a:pPr algn="l">
              <a:lnSpc>
                <a:spcPct val="105000"/>
              </a:lnSpc>
              <a:spcBef>
                <a:spcPts val="0"/>
              </a:spcBef>
              <a:spcAft>
                <a:spcPts val="0"/>
              </a:spcAft>
            </a:pPr>
            <a:r>
              <a:rPr sz="2000" b="1">
                <a:solidFill>
                  <a:srgbClr val="20409A"/>
                </a:solidFill>
                <a:latin typeface="Source Sans Pro"/>
              </a:rPr>
              <a:t>Energy Act (2019)</a:t>
            </a:r>
          </a:p>
        </p:txBody>
      </p:sp>
      <p:sp>
        <p:nvSpPr>
          <p:cNvPr id="6" name="TextBox 5"/>
          <p:cNvSpPr txBox="1"/>
          <p:nvPr/>
        </p:nvSpPr>
        <p:spPr>
          <a:xfrm>
            <a:off x="5138928" y="1920240"/>
            <a:ext cx="5532120" cy="804672"/>
          </a:xfrm>
          <a:prstGeom prst="rect">
            <a:avLst/>
          </a:prstGeom>
          <a:noFill/>
        </p:spPr>
        <p:txBody>
          <a:bodyPr wrap="square" lIns="0" tIns="0" rIns="0" bIns="0">
            <a:spAutoFit/>
          </a:bodyPr>
          <a:lstStyle/>
          <a:p>
            <a:pPr algn="l">
              <a:lnSpc>
                <a:spcPct val="105000"/>
              </a:lnSpc>
              <a:spcBef>
                <a:spcPts val="0"/>
              </a:spcBef>
              <a:spcAft>
                <a:spcPts val="0"/>
              </a:spcAft>
            </a:pPr>
            <a:r>
              <a:rPr sz="2000" b="0">
                <a:solidFill>
                  <a:srgbClr val="222222"/>
                </a:solidFill>
                <a:latin typeface="Source Sans Pro"/>
              </a:rPr>
              <a:t>Regulate the energy sector and support renewable energy, including net metering.</a:t>
            </a:r>
          </a:p>
        </p:txBody>
      </p:sp>
      <p:sp>
        <p:nvSpPr>
          <p:cNvPr id="7" name="Oval 6"/>
          <p:cNvSpPr/>
          <p:nvPr/>
        </p:nvSpPr>
        <p:spPr>
          <a:xfrm>
            <a:off x="1024128" y="2916936"/>
            <a:ext cx="310896" cy="310896"/>
          </a:xfrm>
          <a:prstGeom prst="ellipse">
            <a:avLst/>
          </a:prstGeom>
          <a:solidFill>
            <a:srgbClr val="00A14B"/>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200" b="1">
                <a:solidFill>
                  <a:srgbClr val="FFFFFF"/>
                </a:solidFill>
                <a:latin typeface="Source Sans Pro"/>
              </a:rPr>
              <a:t>2</a:t>
            </a:r>
          </a:p>
        </p:txBody>
      </p:sp>
      <p:sp>
        <p:nvSpPr>
          <p:cNvPr id="8" name="TextBox 7"/>
          <p:cNvSpPr txBox="1"/>
          <p:nvPr/>
        </p:nvSpPr>
        <p:spPr>
          <a:xfrm>
            <a:off x="1481328" y="2898648"/>
            <a:ext cx="3429000" cy="786384"/>
          </a:xfrm>
          <a:prstGeom prst="rect">
            <a:avLst/>
          </a:prstGeom>
          <a:noFill/>
        </p:spPr>
        <p:txBody>
          <a:bodyPr wrap="square" lIns="0" tIns="0" rIns="0" bIns="0">
            <a:spAutoFit/>
          </a:bodyPr>
          <a:lstStyle/>
          <a:p>
            <a:pPr algn="l">
              <a:lnSpc>
                <a:spcPct val="105000"/>
              </a:lnSpc>
              <a:spcBef>
                <a:spcPts val="0"/>
              </a:spcBef>
              <a:spcAft>
                <a:spcPts val="0"/>
              </a:spcAft>
            </a:pPr>
            <a:r>
              <a:rPr sz="2000" b="1" dirty="0">
                <a:solidFill>
                  <a:srgbClr val="20409A"/>
                </a:solidFill>
                <a:latin typeface="Source Sans Pro"/>
              </a:rPr>
              <a:t>Feed-in Tariff policy</a:t>
            </a:r>
          </a:p>
          <a:p>
            <a:pPr algn="l">
              <a:lnSpc>
                <a:spcPct val="105000"/>
              </a:lnSpc>
              <a:spcBef>
                <a:spcPts val="0"/>
              </a:spcBef>
              <a:spcAft>
                <a:spcPts val="0"/>
              </a:spcAft>
            </a:pPr>
            <a:r>
              <a:rPr sz="2000" b="1" dirty="0">
                <a:solidFill>
                  <a:srgbClr val="20409A"/>
                </a:solidFill>
                <a:latin typeface="Source Sans Pro"/>
              </a:rPr>
              <a:t>(introduced 2008)</a:t>
            </a:r>
          </a:p>
        </p:txBody>
      </p:sp>
      <p:sp>
        <p:nvSpPr>
          <p:cNvPr id="9" name="TextBox 8"/>
          <p:cNvSpPr txBox="1"/>
          <p:nvPr/>
        </p:nvSpPr>
        <p:spPr>
          <a:xfrm>
            <a:off x="5138928" y="2898648"/>
            <a:ext cx="5532120" cy="804672"/>
          </a:xfrm>
          <a:prstGeom prst="rect">
            <a:avLst/>
          </a:prstGeom>
          <a:noFill/>
        </p:spPr>
        <p:txBody>
          <a:bodyPr wrap="square" lIns="0" tIns="0" rIns="0" bIns="0">
            <a:spAutoFit/>
          </a:bodyPr>
          <a:lstStyle/>
          <a:p>
            <a:pPr algn="l">
              <a:lnSpc>
                <a:spcPct val="105000"/>
              </a:lnSpc>
              <a:spcBef>
                <a:spcPts val="0"/>
              </a:spcBef>
              <a:spcAft>
                <a:spcPts val="0"/>
              </a:spcAft>
            </a:pPr>
            <a:r>
              <a:rPr sz="2000" b="0">
                <a:solidFill>
                  <a:srgbClr val="222222"/>
                </a:solidFill>
                <a:latin typeface="Source Sans Pro"/>
              </a:rPr>
              <a:t>Offer predictable purchase prices to encourage renewable electricity generation.</a:t>
            </a:r>
          </a:p>
        </p:txBody>
      </p:sp>
      <p:sp>
        <p:nvSpPr>
          <p:cNvPr id="10" name="Oval 9"/>
          <p:cNvSpPr/>
          <p:nvPr/>
        </p:nvSpPr>
        <p:spPr>
          <a:xfrm>
            <a:off x="1024128" y="3895344"/>
            <a:ext cx="310896" cy="310896"/>
          </a:xfrm>
          <a:prstGeom prst="ellipse">
            <a:avLst/>
          </a:prstGeom>
          <a:solidFill>
            <a:srgbClr val="00A14B"/>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200" b="1">
                <a:solidFill>
                  <a:srgbClr val="FFFFFF"/>
                </a:solidFill>
                <a:latin typeface="Source Sans Pro"/>
              </a:rPr>
              <a:t>3</a:t>
            </a:r>
          </a:p>
        </p:txBody>
      </p:sp>
      <p:sp>
        <p:nvSpPr>
          <p:cNvPr id="11" name="TextBox 10"/>
          <p:cNvSpPr txBox="1"/>
          <p:nvPr/>
        </p:nvSpPr>
        <p:spPr>
          <a:xfrm>
            <a:off x="1481328" y="3877056"/>
            <a:ext cx="3429000" cy="786384"/>
          </a:xfrm>
          <a:prstGeom prst="rect">
            <a:avLst/>
          </a:prstGeom>
          <a:noFill/>
        </p:spPr>
        <p:txBody>
          <a:bodyPr wrap="square" lIns="0" tIns="0" rIns="0" bIns="0">
            <a:spAutoFit/>
          </a:bodyPr>
          <a:lstStyle/>
          <a:p>
            <a:pPr algn="l">
              <a:lnSpc>
                <a:spcPct val="105000"/>
              </a:lnSpc>
              <a:spcBef>
                <a:spcPts val="0"/>
              </a:spcBef>
              <a:spcAft>
                <a:spcPts val="0"/>
              </a:spcAft>
            </a:pPr>
            <a:r>
              <a:rPr sz="2000" b="1">
                <a:solidFill>
                  <a:srgbClr val="20409A"/>
                </a:solidFill>
                <a:latin typeface="Source Sans Pro"/>
              </a:rPr>
              <a:t>VAT exemptions</a:t>
            </a:r>
          </a:p>
          <a:p>
            <a:pPr algn="l">
              <a:lnSpc>
                <a:spcPct val="105000"/>
              </a:lnSpc>
              <a:spcBef>
                <a:spcPts val="0"/>
              </a:spcBef>
              <a:spcAft>
                <a:spcPts val="0"/>
              </a:spcAft>
            </a:pPr>
            <a:r>
              <a:rPr sz="2000" b="1">
                <a:solidFill>
                  <a:srgbClr val="20409A"/>
                </a:solidFill>
                <a:latin typeface="Source Sans Pro"/>
              </a:rPr>
              <a:t>(reinstated 2021)</a:t>
            </a:r>
          </a:p>
        </p:txBody>
      </p:sp>
      <p:sp>
        <p:nvSpPr>
          <p:cNvPr id="12" name="TextBox 11"/>
          <p:cNvSpPr txBox="1"/>
          <p:nvPr/>
        </p:nvSpPr>
        <p:spPr>
          <a:xfrm>
            <a:off x="5138928" y="3877056"/>
            <a:ext cx="5532120" cy="804672"/>
          </a:xfrm>
          <a:prstGeom prst="rect">
            <a:avLst/>
          </a:prstGeom>
          <a:noFill/>
        </p:spPr>
        <p:txBody>
          <a:bodyPr wrap="square" lIns="0" tIns="0" rIns="0" bIns="0">
            <a:spAutoFit/>
          </a:bodyPr>
          <a:lstStyle/>
          <a:p>
            <a:pPr algn="l">
              <a:lnSpc>
                <a:spcPct val="105000"/>
              </a:lnSpc>
              <a:spcBef>
                <a:spcPts val="0"/>
              </a:spcBef>
              <a:spcAft>
                <a:spcPts val="0"/>
              </a:spcAft>
            </a:pPr>
            <a:r>
              <a:rPr sz="2000" b="0">
                <a:solidFill>
                  <a:srgbClr val="222222"/>
                </a:solidFill>
                <a:latin typeface="Source Sans Pro"/>
              </a:rPr>
              <a:t>Reduce upfront costs for eligible solar and wind equipment.</a:t>
            </a:r>
          </a:p>
        </p:txBody>
      </p:sp>
      <p:sp>
        <p:nvSpPr>
          <p:cNvPr id="13" name="Oval 12"/>
          <p:cNvSpPr/>
          <p:nvPr/>
        </p:nvSpPr>
        <p:spPr>
          <a:xfrm>
            <a:off x="1024128" y="4873752"/>
            <a:ext cx="310896" cy="310896"/>
          </a:xfrm>
          <a:prstGeom prst="ellipse">
            <a:avLst/>
          </a:prstGeom>
          <a:solidFill>
            <a:srgbClr val="00A14B"/>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200" b="1">
                <a:solidFill>
                  <a:srgbClr val="FFFFFF"/>
                </a:solidFill>
                <a:latin typeface="Source Sans Pro"/>
              </a:rPr>
              <a:t>4</a:t>
            </a:r>
          </a:p>
        </p:txBody>
      </p:sp>
      <p:sp>
        <p:nvSpPr>
          <p:cNvPr id="14" name="TextBox 13"/>
          <p:cNvSpPr txBox="1"/>
          <p:nvPr/>
        </p:nvSpPr>
        <p:spPr>
          <a:xfrm>
            <a:off x="1481328" y="4855464"/>
            <a:ext cx="3429000" cy="786384"/>
          </a:xfrm>
          <a:prstGeom prst="rect">
            <a:avLst/>
          </a:prstGeom>
          <a:noFill/>
        </p:spPr>
        <p:txBody>
          <a:bodyPr wrap="square" lIns="0" tIns="0" rIns="0" bIns="0">
            <a:spAutoFit/>
          </a:bodyPr>
          <a:lstStyle/>
          <a:p>
            <a:pPr algn="l">
              <a:lnSpc>
                <a:spcPct val="105000"/>
              </a:lnSpc>
              <a:spcBef>
                <a:spcPts val="0"/>
              </a:spcBef>
              <a:spcAft>
                <a:spcPts val="0"/>
              </a:spcAft>
            </a:pPr>
            <a:r>
              <a:rPr sz="2000" b="1">
                <a:solidFill>
                  <a:srgbClr val="20409A"/>
                </a:solidFill>
                <a:latin typeface="Source Sans Pro"/>
              </a:rPr>
              <a:t>Partial risk guarantees</a:t>
            </a:r>
          </a:p>
          <a:p>
            <a:pPr algn="l">
              <a:lnSpc>
                <a:spcPct val="105000"/>
              </a:lnSpc>
              <a:spcBef>
                <a:spcPts val="0"/>
              </a:spcBef>
              <a:spcAft>
                <a:spcPts val="0"/>
              </a:spcAft>
            </a:pPr>
            <a:r>
              <a:rPr sz="2000" b="1">
                <a:solidFill>
                  <a:srgbClr val="20409A"/>
                </a:solidFill>
                <a:latin typeface="Source Sans Pro"/>
              </a:rPr>
              <a:t>(financing instrument)</a:t>
            </a:r>
          </a:p>
        </p:txBody>
      </p:sp>
      <p:sp>
        <p:nvSpPr>
          <p:cNvPr id="15" name="TextBox 14"/>
          <p:cNvSpPr txBox="1"/>
          <p:nvPr/>
        </p:nvSpPr>
        <p:spPr>
          <a:xfrm>
            <a:off x="5138928" y="4855464"/>
            <a:ext cx="5532120" cy="804672"/>
          </a:xfrm>
          <a:prstGeom prst="rect">
            <a:avLst/>
          </a:prstGeom>
          <a:noFill/>
        </p:spPr>
        <p:txBody>
          <a:bodyPr wrap="square" lIns="0" tIns="0" rIns="0" bIns="0">
            <a:spAutoFit/>
          </a:bodyPr>
          <a:lstStyle/>
          <a:p>
            <a:pPr algn="l">
              <a:lnSpc>
                <a:spcPct val="105000"/>
              </a:lnSpc>
              <a:spcBef>
                <a:spcPts val="0"/>
              </a:spcBef>
              <a:spcAft>
                <a:spcPts val="0"/>
              </a:spcAft>
            </a:pPr>
            <a:r>
              <a:rPr sz="2000" b="0">
                <a:solidFill>
                  <a:srgbClr val="222222"/>
                </a:solidFill>
                <a:latin typeface="Source Sans Pro"/>
              </a:rPr>
              <a:t>Reduce investment risks and help developers secure project financing.</a:t>
            </a:r>
          </a:p>
        </p:txBody>
      </p:sp>
      <p:sp>
        <p:nvSpPr>
          <p:cNvPr id="17" name="TextBox 16"/>
          <p:cNvSpPr txBox="1"/>
          <p:nvPr/>
        </p:nvSpPr>
        <p:spPr>
          <a:xfrm>
            <a:off x="10862157" y="6316675"/>
            <a:ext cx="548640" cy="182358"/>
          </a:xfrm>
          <a:prstGeom prst="rect">
            <a:avLst/>
          </a:prstGeom>
          <a:noFill/>
        </p:spPr>
        <p:txBody>
          <a:bodyPr wrap="square" lIns="0" tIns="0" rIns="0" bIns="0">
            <a:spAutoFit/>
          </a:bodyPr>
          <a:lstStyle/>
          <a:p>
            <a:pPr algn="r">
              <a:lnSpc>
                <a:spcPct val="105000"/>
              </a:lnSpc>
              <a:spcBef>
                <a:spcPts val="0"/>
              </a:spcBef>
              <a:spcAft>
                <a:spcPts val="0"/>
              </a:spcAft>
            </a:pPr>
            <a:r>
              <a:rPr sz="1200" b="1" dirty="0" smtClean="0">
                <a:solidFill>
                  <a:srgbClr val="20409A"/>
                </a:solidFill>
                <a:latin typeface="Source Sans Pro"/>
              </a:rPr>
              <a:t>1</a:t>
            </a:r>
            <a:r>
              <a:rPr lang="en-US" sz="1200" b="1" dirty="0" smtClean="0">
                <a:solidFill>
                  <a:srgbClr val="20409A"/>
                </a:solidFill>
                <a:latin typeface="Source Sans Pro"/>
              </a:rPr>
              <a:t>5</a:t>
            </a:r>
            <a:endParaRPr sz="1200" b="1" dirty="0">
              <a:solidFill>
                <a:srgbClr val="20409A"/>
              </a:solidFill>
              <a:latin typeface="Source Sans Pro"/>
            </a:endParaRPr>
          </a:p>
        </p:txBody>
      </p:sp>
      <p:sp>
        <p:nvSpPr>
          <p:cNvPr id="18" name="TextBox 17"/>
          <p:cNvSpPr txBox="1"/>
          <p:nvPr/>
        </p:nvSpPr>
        <p:spPr>
          <a:xfrm>
            <a:off x="1489557" y="6499033"/>
            <a:ext cx="9646920" cy="169662"/>
          </a:xfrm>
          <a:prstGeom prst="rect">
            <a:avLst/>
          </a:prstGeom>
          <a:noFill/>
        </p:spPr>
        <p:txBody>
          <a:bodyPr wrap="square" lIns="0" tIns="0" rIns="0" bIns="0">
            <a:spAutoFit/>
          </a:bodyPr>
          <a:lstStyle/>
          <a:p>
            <a:pPr algn="l">
              <a:lnSpc>
                <a:spcPct val="105000"/>
              </a:lnSpc>
              <a:spcBef>
                <a:spcPts val="0"/>
              </a:spcBef>
              <a:spcAft>
                <a:spcPts val="0"/>
              </a:spcAft>
            </a:pPr>
            <a:r>
              <a:rPr sz="1050" b="0" dirty="0">
                <a:solidFill>
                  <a:srgbClr val="222222"/>
                </a:solidFill>
                <a:latin typeface="Source Sans Pro"/>
              </a:rPr>
              <a:t>Source: </a:t>
            </a:r>
            <a:r>
              <a:rPr sz="1050" b="0" dirty="0" err="1">
                <a:solidFill>
                  <a:srgbClr val="222222"/>
                </a:solidFill>
                <a:latin typeface="Source Sans Pro"/>
              </a:rPr>
              <a:t>Achieng</a:t>
            </a:r>
            <a:r>
              <a:rPr sz="1050" b="0" dirty="0">
                <a:solidFill>
                  <a:srgbClr val="222222"/>
                </a:solidFill>
                <a:latin typeface="Source Sans Pro"/>
              </a:rPr>
              <a:t> et al. (2026</a:t>
            </a:r>
            <a:r>
              <a:rPr sz="1050" b="0" dirty="0" smtClean="0">
                <a:solidFill>
                  <a:srgbClr val="222222"/>
                </a:solidFill>
                <a:latin typeface="Source Sans Pro"/>
              </a:rPr>
              <a:t>)</a:t>
            </a:r>
            <a:endParaRPr sz="1050" b="0" dirty="0">
              <a:solidFill>
                <a:srgbClr val="222222"/>
              </a:solidFill>
              <a:latin typeface="Source Sans Pro"/>
            </a:endParaRPr>
          </a:p>
        </p:txBody>
      </p:sp>
    </p:spTree>
    <p:extLst>
      <p:ext uri="{BB962C8B-B14F-4D97-AF65-F5344CB8AC3E}">
        <p14:creationId xmlns:p14="http://schemas.microsoft.com/office/powerpoint/2010/main" val="9841061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1024128" y="1938528"/>
            <a:ext cx="310896" cy="310896"/>
          </a:xfrm>
          <a:prstGeom prst="ellipse">
            <a:avLst/>
          </a:prstGeom>
          <a:solidFill>
            <a:srgbClr val="00A14B"/>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200" b="1">
                <a:solidFill>
                  <a:srgbClr val="FFFFFF"/>
                </a:solidFill>
                <a:latin typeface="Source Sans Pro"/>
              </a:rPr>
              <a:t>1</a:t>
            </a:r>
          </a:p>
        </p:txBody>
      </p:sp>
      <p:sp>
        <p:nvSpPr>
          <p:cNvPr id="5" name="TextBox 4"/>
          <p:cNvSpPr txBox="1"/>
          <p:nvPr/>
        </p:nvSpPr>
        <p:spPr>
          <a:xfrm>
            <a:off x="1481328" y="1920240"/>
            <a:ext cx="3429000" cy="786384"/>
          </a:xfrm>
          <a:prstGeom prst="rect">
            <a:avLst/>
          </a:prstGeom>
          <a:noFill/>
        </p:spPr>
        <p:txBody>
          <a:bodyPr wrap="square" lIns="0" tIns="0" rIns="0" bIns="0">
            <a:spAutoFit/>
          </a:bodyPr>
          <a:lstStyle/>
          <a:p>
            <a:pPr algn="l">
              <a:lnSpc>
                <a:spcPct val="105000"/>
              </a:lnSpc>
              <a:spcBef>
                <a:spcPts val="0"/>
              </a:spcBef>
              <a:spcAft>
                <a:spcPts val="0"/>
              </a:spcAft>
            </a:pPr>
            <a:r>
              <a:rPr sz="2000" b="1" dirty="0">
                <a:solidFill>
                  <a:srgbClr val="20409A"/>
                </a:solidFill>
                <a:latin typeface="Source Sans Pro"/>
              </a:rPr>
              <a:t>Public Procurement and</a:t>
            </a:r>
          </a:p>
          <a:p>
            <a:pPr algn="l">
              <a:lnSpc>
                <a:spcPct val="105000"/>
              </a:lnSpc>
              <a:spcBef>
                <a:spcPts val="0"/>
              </a:spcBef>
              <a:spcAft>
                <a:spcPts val="0"/>
              </a:spcAft>
            </a:pPr>
            <a:r>
              <a:rPr sz="2000" b="1" dirty="0">
                <a:solidFill>
                  <a:srgbClr val="20409A"/>
                </a:solidFill>
                <a:latin typeface="Source Sans Pro"/>
              </a:rPr>
              <a:t>Asset Disposal Act (2015)</a:t>
            </a:r>
          </a:p>
        </p:txBody>
      </p:sp>
      <p:sp>
        <p:nvSpPr>
          <p:cNvPr id="6" name="TextBox 5"/>
          <p:cNvSpPr txBox="1"/>
          <p:nvPr/>
        </p:nvSpPr>
        <p:spPr>
          <a:xfrm>
            <a:off x="5138928" y="1920240"/>
            <a:ext cx="5532120" cy="804672"/>
          </a:xfrm>
          <a:prstGeom prst="rect">
            <a:avLst/>
          </a:prstGeom>
          <a:noFill/>
        </p:spPr>
        <p:txBody>
          <a:bodyPr wrap="square" lIns="0" tIns="0" rIns="0" bIns="0">
            <a:spAutoFit/>
          </a:bodyPr>
          <a:lstStyle/>
          <a:p>
            <a:pPr algn="l">
              <a:lnSpc>
                <a:spcPct val="105000"/>
              </a:lnSpc>
              <a:spcBef>
                <a:spcPts val="0"/>
              </a:spcBef>
              <a:spcAft>
                <a:spcPts val="0"/>
              </a:spcAft>
            </a:pPr>
            <a:r>
              <a:rPr sz="2000" b="0">
                <a:solidFill>
                  <a:srgbClr val="222222"/>
                </a:solidFill>
                <a:latin typeface="Source Sans Pro"/>
              </a:rPr>
              <a:t>Open public procurement opportunities for Kenyan goods, services and suppliers.</a:t>
            </a:r>
          </a:p>
        </p:txBody>
      </p:sp>
      <p:sp>
        <p:nvSpPr>
          <p:cNvPr id="7" name="Oval 6"/>
          <p:cNvSpPr/>
          <p:nvPr/>
        </p:nvSpPr>
        <p:spPr>
          <a:xfrm>
            <a:off x="1024128" y="2916936"/>
            <a:ext cx="310896" cy="310896"/>
          </a:xfrm>
          <a:prstGeom prst="ellipse">
            <a:avLst/>
          </a:prstGeom>
          <a:solidFill>
            <a:srgbClr val="00A14B"/>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200" b="1">
                <a:solidFill>
                  <a:srgbClr val="FFFFFF"/>
                </a:solidFill>
                <a:latin typeface="Source Sans Pro"/>
              </a:rPr>
              <a:t>2</a:t>
            </a:r>
          </a:p>
        </p:txBody>
      </p:sp>
      <p:sp>
        <p:nvSpPr>
          <p:cNvPr id="8" name="TextBox 7"/>
          <p:cNvSpPr txBox="1"/>
          <p:nvPr/>
        </p:nvSpPr>
        <p:spPr>
          <a:xfrm>
            <a:off x="1481328" y="2898648"/>
            <a:ext cx="3429000" cy="786384"/>
          </a:xfrm>
          <a:prstGeom prst="rect">
            <a:avLst/>
          </a:prstGeom>
          <a:noFill/>
        </p:spPr>
        <p:txBody>
          <a:bodyPr wrap="square" lIns="0" tIns="0" rIns="0" bIns="0">
            <a:spAutoFit/>
          </a:bodyPr>
          <a:lstStyle/>
          <a:p>
            <a:pPr algn="l">
              <a:lnSpc>
                <a:spcPct val="105000"/>
              </a:lnSpc>
              <a:spcBef>
                <a:spcPts val="0"/>
              </a:spcBef>
              <a:spcAft>
                <a:spcPts val="0"/>
              </a:spcAft>
            </a:pPr>
            <a:r>
              <a:rPr sz="2000" b="1" dirty="0">
                <a:solidFill>
                  <a:srgbClr val="20409A"/>
                </a:solidFill>
                <a:latin typeface="Source Sans Pro"/>
              </a:rPr>
              <a:t>Micro and Small</a:t>
            </a:r>
          </a:p>
          <a:p>
            <a:pPr algn="l">
              <a:lnSpc>
                <a:spcPct val="105000"/>
              </a:lnSpc>
              <a:spcBef>
                <a:spcPts val="0"/>
              </a:spcBef>
              <a:spcAft>
                <a:spcPts val="0"/>
              </a:spcAft>
            </a:pPr>
            <a:r>
              <a:rPr sz="2000" b="1" dirty="0">
                <a:solidFill>
                  <a:srgbClr val="20409A"/>
                </a:solidFill>
                <a:latin typeface="Source Sans Pro"/>
              </a:rPr>
              <a:t>Enterprises Act (2012)</a:t>
            </a:r>
          </a:p>
        </p:txBody>
      </p:sp>
      <p:sp>
        <p:nvSpPr>
          <p:cNvPr id="9" name="TextBox 8"/>
          <p:cNvSpPr txBox="1"/>
          <p:nvPr/>
        </p:nvSpPr>
        <p:spPr>
          <a:xfrm>
            <a:off x="5138928" y="2898648"/>
            <a:ext cx="5532120" cy="804672"/>
          </a:xfrm>
          <a:prstGeom prst="rect">
            <a:avLst/>
          </a:prstGeom>
          <a:noFill/>
        </p:spPr>
        <p:txBody>
          <a:bodyPr wrap="square" lIns="0" tIns="0" rIns="0" bIns="0">
            <a:spAutoFit/>
          </a:bodyPr>
          <a:lstStyle/>
          <a:p>
            <a:pPr algn="l">
              <a:lnSpc>
                <a:spcPct val="105000"/>
              </a:lnSpc>
              <a:spcBef>
                <a:spcPts val="0"/>
              </a:spcBef>
              <a:spcAft>
                <a:spcPts val="0"/>
              </a:spcAft>
            </a:pPr>
            <a:r>
              <a:rPr sz="2000" b="0">
                <a:solidFill>
                  <a:srgbClr val="222222"/>
                </a:solidFill>
                <a:latin typeface="Source Sans Pro"/>
              </a:rPr>
              <a:t>Build enterprise skills, support technology adoption and improve market access.</a:t>
            </a:r>
          </a:p>
        </p:txBody>
      </p:sp>
      <p:sp>
        <p:nvSpPr>
          <p:cNvPr id="10" name="Oval 9"/>
          <p:cNvSpPr/>
          <p:nvPr/>
        </p:nvSpPr>
        <p:spPr>
          <a:xfrm>
            <a:off x="1024128" y="3895344"/>
            <a:ext cx="310896" cy="310896"/>
          </a:xfrm>
          <a:prstGeom prst="ellipse">
            <a:avLst/>
          </a:prstGeom>
          <a:solidFill>
            <a:srgbClr val="00A14B"/>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200" b="1">
                <a:solidFill>
                  <a:srgbClr val="FFFFFF"/>
                </a:solidFill>
                <a:latin typeface="Source Sans Pro"/>
              </a:rPr>
              <a:t>3</a:t>
            </a:r>
          </a:p>
        </p:txBody>
      </p:sp>
      <p:sp>
        <p:nvSpPr>
          <p:cNvPr id="11" name="TextBox 10"/>
          <p:cNvSpPr txBox="1"/>
          <p:nvPr/>
        </p:nvSpPr>
        <p:spPr>
          <a:xfrm>
            <a:off x="1481328" y="3877056"/>
            <a:ext cx="3429000" cy="786384"/>
          </a:xfrm>
          <a:prstGeom prst="rect">
            <a:avLst/>
          </a:prstGeom>
          <a:noFill/>
        </p:spPr>
        <p:txBody>
          <a:bodyPr wrap="square" lIns="0" tIns="0" rIns="0" bIns="0">
            <a:spAutoFit/>
          </a:bodyPr>
          <a:lstStyle/>
          <a:p>
            <a:pPr algn="l">
              <a:lnSpc>
                <a:spcPct val="105000"/>
              </a:lnSpc>
              <a:spcBef>
                <a:spcPts val="0"/>
              </a:spcBef>
              <a:spcAft>
                <a:spcPts val="0"/>
              </a:spcAft>
            </a:pPr>
            <a:r>
              <a:rPr sz="2000" b="1" dirty="0">
                <a:solidFill>
                  <a:srgbClr val="20409A"/>
                </a:solidFill>
                <a:latin typeface="Source Sans Pro"/>
              </a:rPr>
              <a:t>National Industrial</a:t>
            </a:r>
          </a:p>
          <a:p>
            <a:pPr algn="l">
              <a:lnSpc>
                <a:spcPct val="105000"/>
              </a:lnSpc>
              <a:spcBef>
                <a:spcPts val="0"/>
              </a:spcBef>
              <a:spcAft>
                <a:spcPts val="0"/>
              </a:spcAft>
            </a:pPr>
            <a:r>
              <a:rPr sz="2000" b="1" dirty="0">
                <a:solidFill>
                  <a:srgbClr val="20409A"/>
                </a:solidFill>
                <a:latin typeface="Source Sans Pro"/>
              </a:rPr>
              <a:t>Policy Framework</a:t>
            </a:r>
          </a:p>
        </p:txBody>
      </p:sp>
      <p:sp>
        <p:nvSpPr>
          <p:cNvPr id="12" name="TextBox 11"/>
          <p:cNvSpPr txBox="1"/>
          <p:nvPr/>
        </p:nvSpPr>
        <p:spPr>
          <a:xfrm>
            <a:off x="5138928" y="3877056"/>
            <a:ext cx="5532120" cy="804672"/>
          </a:xfrm>
          <a:prstGeom prst="rect">
            <a:avLst/>
          </a:prstGeom>
          <a:noFill/>
        </p:spPr>
        <p:txBody>
          <a:bodyPr wrap="square" lIns="0" tIns="0" rIns="0" bIns="0">
            <a:spAutoFit/>
          </a:bodyPr>
          <a:lstStyle/>
          <a:p>
            <a:pPr algn="l">
              <a:lnSpc>
                <a:spcPct val="105000"/>
              </a:lnSpc>
              <a:spcBef>
                <a:spcPts val="0"/>
              </a:spcBef>
              <a:spcAft>
                <a:spcPts val="0"/>
              </a:spcAft>
            </a:pPr>
            <a:r>
              <a:rPr sz="2000" b="0">
                <a:solidFill>
                  <a:srgbClr val="222222"/>
                </a:solidFill>
                <a:latin typeface="Source Sans Pro"/>
              </a:rPr>
              <a:t>Support industrial upgrading, manufacturing investment and industrial infrastructure.</a:t>
            </a:r>
          </a:p>
        </p:txBody>
      </p:sp>
      <p:sp>
        <p:nvSpPr>
          <p:cNvPr id="13" name="Oval 12"/>
          <p:cNvSpPr/>
          <p:nvPr/>
        </p:nvSpPr>
        <p:spPr>
          <a:xfrm>
            <a:off x="1024128" y="4873752"/>
            <a:ext cx="310896" cy="310896"/>
          </a:xfrm>
          <a:prstGeom prst="ellipse">
            <a:avLst/>
          </a:prstGeom>
          <a:solidFill>
            <a:srgbClr val="00A14B"/>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200" b="1">
                <a:solidFill>
                  <a:srgbClr val="FFFFFF"/>
                </a:solidFill>
                <a:latin typeface="Source Sans Pro"/>
              </a:rPr>
              <a:t>4</a:t>
            </a:r>
          </a:p>
        </p:txBody>
      </p:sp>
      <p:sp>
        <p:nvSpPr>
          <p:cNvPr id="14" name="TextBox 13"/>
          <p:cNvSpPr txBox="1"/>
          <p:nvPr/>
        </p:nvSpPr>
        <p:spPr>
          <a:xfrm>
            <a:off x="1481328" y="4855464"/>
            <a:ext cx="3429000" cy="786384"/>
          </a:xfrm>
          <a:prstGeom prst="rect">
            <a:avLst/>
          </a:prstGeom>
          <a:noFill/>
        </p:spPr>
        <p:txBody>
          <a:bodyPr wrap="square" lIns="0" tIns="0" rIns="0" bIns="0">
            <a:spAutoFit/>
          </a:bodyPr>
          <a:lstStyle/>
          <a:p>
            <a:pPr algn="l">
              <a:lnSpc>
                <a:spcPct val="105000"/>
              </a:lnSpc>
              <a:spcBef>
                <a:spcPts val="0"/>
              </a:spcBef>
              <a:spcAft>
                <a:spcPts val="0"/>
              </a:spcAft>
            </a:pPr>
            <a:r>
              <a:rPr sz="1800" b="1">
                <a:solidFill>
                  <a:srgbClr val="20409A"/>
                </a:solidFill>
                <a:latin typeface="Source Sans Pro"/>
              </a:rPr>
              <a:t>Kenya Industrial</a:t>
            </a:r>
          </a:p>
          <a:p>
            <a:pPr algn="l">
              <a:lnSpc>
                <a:spcPct val="105000"/>
              </a:lnSpc>
              <a:spcBef>
                <a:spcPts val="0"/>
              </a:spcBef>
              <a:spcAft>
                <a:spcPts val="0"/>
              </a:spcAft>
            </a:pPr>
            <a:r>
              <a:rPr sz="1800" b="1">
                <a:solidFill>
                  <a:srgbClr val="20409A"/>
                </a:solidFill>
                <a:latin typeface="Source Sans Pro"/>
              </a:rPr>
              <a:t>Transformation Programme</a:t>
            </a:r>
          </a:p>
        </p:txBody>
      </p:sp>
      <p:sp>
        <p:nvSpPr>
          <p:cNvPr id="15" name="TextBox 14"/>
          <p:cNvSpPr txBox="1"/>
          <p:nvPr/>
        </p:nvSpPr>
        <p:spPr>
          <a:xfrm>
            <a:off x="5138928" y="4855464"/>
            <a:ext cx="5532120" cy="804672"/>
          </a:xfrm>
          <a:prstGeom prst="rect">
            <a:avLst/>
          </a:prstGeom>
          <a:noFill/>
        </p:spPr>
        <p:txBody>
          <a:bodyPr wrap="square" lIns="0" tIns="0" rIns="0" bIns="0">
            <a:spAutoFit/>
          </a:bodyPr>
          <a:lstStyle/>
          <a:p>
            <a:pPr algn="l">
              <a:lnSpc>
                <a:spcPct val="105000"/>
              </a:lnSpc>
              <a:spcBef>
                <a:spcPts val="0"/>
              </a:spcBef>
              <a:spcAft>
                <a:spcPts val="0"/>
              </a:spcAft>
            </a:pPr>
            <a:r>
              <a:rPr sz="2000" b="0">
                <a:solidFill>
                  <a:srgbClr val="222222"/>
                </a:solidFill>
                <a:latin typeface="Source Sans Pro"/>
              </a:rPr>
              <a:t>Promote manufacturing, innovation, value addition and regional production links.</a:t>
            </a:r>
          </a:p>
        </p:txBody>
      </p:sp>
      <p:sp>
        <p:nvSpPr>
          <p:cNvPr id="16" name="TextBox 15"/>
          <p:cNvSpPr txBox="1"/>
          <p:nvPr/>
        </p:nvSpPr>
        <p:spPr>
          <a:xfrm>
            <a:off x="1489557" y="6499033"/>
            <a:ext cx="9646920" cy="169662"/>
          </a:xfrm>
          <a:prstGeom prst="rect">
            <a:avLst/>
          </a:prstGeom>
          <a:noFill/>
        </p:spPr>
        <p:txBody>
          <a:bodyPr wrap="square" lIns="0" tIns="0" rIns="0" bIns="0">
            <a:spAutoFit/>
          </a:bodyPr>
          <a:lstStyle/>
          <a:p>
            <a:pPr algn="l">
              <a:lnSpc>
                <a:spcPct val="105000"/>
              </a:lnSpc>
              <a:spcBef>
                <a:spcPts val="0"/>
              </a:spcBef>
              <a:spcAft>
                <a:spcPts val="0"/>
              </a:spcAft>
            </a:pPr>
            <a:r>
              <a:rPr sz="1050" b="0" dirty="0">
                <a:solidFill>
                  <a:srgbClr val="222222"/>
                </a:solidFill>
                <a:latin typeface="Source Sans Pro"/>
              </a:rPr>
              <a:t>Source: </a:t>
            </a:r>
            <a:r>
              <a:rPr sz="1050" b="0" dirty="0" err="1">
                <a:solidFill>
                  <a:srgbClr val="222222"/>
                </a:solidFill>
                <a:latin typeface="Source Sans Pro"/>
              </a:rPr>
              <a:t>Achieng</a:t>
            </a:r>
            <a:r>
              <a:rPr sz="1050" b="0" dirty="0">
                <a:solidFill>
                  <a:srgbClr val="222222"/>
                </a:solidFill>
                <a:latin typeface="Source Sans Pro"/>
              </a:rPr>
              <a:t> et al. (2026</a:t>
            </a:r>
            <a:r>
              <a:rPr sz="1050" b="0" dirty="0" smtClean="0">
                <a:solidFill>
                  <a:srgbClr val="222222"/>
                </a:solidFill>
                <a:latin typeface="Source Sans Pro"/>
              </a:rPr>
              <a:t>)</a:t>
            </a:r>
            <a:endParaRPr sz="1050" b="0" dirty="0">
              <a:solidFill>
                <a:srgbClr val="222222"/>
              </a:solidFill>
              <a:latin typeface="Source Sans Pro"/>
            </a:endParaRPr>
          </a:p>
        </p:txBody>
      </p:sp>
      <p:sp>
        <p:nvSpPr>
          <p:cNvPr id="17" name="TextBox 16"/>
          <p:cNvSpPr txBox="1"/>
          <p:nvPr/>
        </p:nvSpPr>
        <p:spPr>
          <a:xfrm>
            <a:off x="10862157" y="6316675"/>
            <a:ext cx="548640" cy="182358"/>
          </a:xfrm>
          <a:prstGeom prst="rect">
            <a:avLst/>
          </a:prstGeom>
          <a:noFill/>
        </p:spPr>
        <p:txBody>
          <a:bodyPr wrap="square" lIns="0" tIns="0" rIns="0" bIns="0">
            <a:spAutoFit/>
          </a:bodyPr>
          <a:lstStyle/>
          <a:p>
            <a:pPr algn="r">
              <a:lnSpc>
                <a:spcPct val="105000"/>
              </a:lnSpc>
              <a:spcBef>
                <a:spcPts val="0"/>
              </a:spcBef>
              <a:spcAft>
                <a:spcPts val="0"/>
              </a:spcAft>
            </a:pPr>
            <a:r>
              <a:rPr sz="1200" b="1" dirty="0" smtClean="0">
                <a:solidFill>
                  <a:srgbClr val="20409A"/>
                </a:solidFill>
                <a:latin typeface="Source Sans Pro"/>
              </a:rPr>
              <a:t>16</a:t>
            </a:r>
            <a:endParaRPr sz="1200" b="1" dirty="0">
              <a:solidFill>
                <a:srgbClr val="20409A"/>
              </a:solidFill>
              <a:latin typeface="Source Sans Pro"/>
            </a:endParaRPr>
          </a:p>
        </p:txBody>
      </p:sp>
      <p:sp>
        <p:nvSpPr>
          <p:cNvPr id="18" name="TextBox 17"/>
          <p:cNvSpPr txBox="1"/>
          <p:nvPr/>
        </p:nvSpPr>
        <p:spPr>
          <a:xfrm>
            <a:off x="929640" y="1383008"/>
            <a:ext cx="9646920" cy="274691"/>
          </a:xfrm>
          <a:prstGeom prst="rect">
            <a:avLst/>
          </a:prstGeom>
          <a:noFill/>
        </p:spPr>
        <p:txBody>
          <a:bodyPr wrap="square" lIns="0" tIns="0" rIns="0" bIns="0">
            <a:spAutoFit/>
          </a:bodyPr>
          <a:lstStyle/>
          <a:p>
            <a:pPr algn="l">
              <a:lnSpc>
                <a:spcPct val="105000"/>
              </a:lnSpc>
              <a:spcBef>
                <a:spcPts val="0"/>
              </a:spcBef>
              <a:spcAft>
                <a:spcPts val="0"/>
              </a:spcAft>
            </a:pPr>
            <a:r>
              <a:rPr sz="1700" b="0" dirty="0">
                <a:solidFill>
                  <a:srgbClr val="222222"/>
                </a:solidFill>
                <a:latin typeface="Source Sans Pro"/>
              </a:rPr>
              <a:t>Energy legislation and instruments supporting </a:t>
            </a:r>
            <a:r>
              <a:rPr lang="en-US" sz="1700" dirty="0">
                <a:solidFill>
                  <a:srgbClr val="222222"/>
                </a:solidFill>
                <a:latin typeface="Source Sans Pro"/>
              </a:rPr>
              <a:t>L</a:t>
            </a:r>
            <a:r>
              <a:rPr lang="en-US" sz="1700" b="0" dirty="0" smtClean="0">
                <a:solidFill>
                  <a:srgbClr val="222222"/>
                </a:solidFill>
                <a:latin typeface="Source Sans Pro"/>
              </a:rPr>
              <a:t>ocalisation</a:t>
            </a:r>
            <a:endParaRPr sz="1700" b="0" dirty="0">
              <a:solidFill>
                <a:srgbClr val="222222"/>
              </a:solidFill>
              <a:latin typeface="Source Sans Pro"/>
            </a:endParaRPr>
          </a:p>
        </p:txBody>
      </p:sp>
      <p:sp>
        <p:nvSpPr>
          <p:cNvPr id="19" name="TextBox 18"/>
          <p:cNvSpPr txBox="1"/>
          <p:nvPr/>
        </p:nvSpPr>
        <p:spPr>
          <a:xfrm>
            <a:off x="1005840" y="548640"/>
            <a:ext cx="9875520" cy="486287"/>
          </a:xfrm>
          <a:prstGeom prst="rect">
            <a:avLst/>
          </a:prstGeom>
          <a:noFill/>
        </p:spPr>
        <p:txBody>
          <a:bodyPr wrap="square" lIns="0" tIns="0" rIns="0" bIns="0">
            <a:spAutoFit/>
          </a:bodyPr>
          <a:lstStyle/>
          <a:p>
            <a:pPr algn="l">
              <a:lnSpc>
                <a:spcPct val="105000"/>
              </a:lnSpc>
              <a:spcBef>
                <a:spcPts val="0"/>
              </a:spcBef>
              <a:spcAft>
                <a:spcPts val="0"/>
              </a:spcAft>
            </a:pPr>
            <a:r>
              <a:rPr sz="3200" b="1" dirty="0" smtClean="0">
                <a:solidFill>
                  <a:srgbClr val="20409A"/>
                </a:solidFill>
                <a:latin typeface="Source Sans Pro"/>
              </a:rPr>
              <a:t>Polic</a:t>
            </a:r>
            <a:r>
              <a:rPr lang="en-US" sz="3200" b="1" dirty="0" smtClean="0">
                <a:solidFill>
                  <a:srgbClr val="20409A"/>
                </a:solidFill>
                <a:latin typeface="Source Sans Pro"/>
              </a:rPr>
              <a:t>y Landscape</a:t>
            </a:r>
            <a:endParaRPr sz="3200" b="1" dirty="0">
              <a:solidFill>
                <a:srgbClr val="20409A"/>
              </a:solidFill>
              <a:latin typeface="Source Sans Pro"/>
            </a:endParaRPr>
          </a:p>
        </p:txBody>
      </p:sp>
    </p:spTree>
    <p:extLst>
      <p:ext uri="{BB962C8B-B14F-4D97-AF65-F5344CB8AC3E}">
        <p14:creationId xmlns:p14="http://schemas.microsoft.com/office/powerpoint/2010/main" val="37406824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1024128" y="1938528"/>
            <a:ext cx="310896" cy="310896"/>
          </a:xfrm>
          <a:prstGeom prst="ellipse">
            <a:avLst/>
          </a:prstGeom>
          <a:solidFill>
            <a:srgbClr val="00A14B"/>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200" b="1">
                <a:solidFill>
                  <a:srgbClr val="FFFFFF"/>
                </a:solidFill>
                <a:latin typeface="Source Sans Pro"/>
              </a:rPr>
              <a:t>1</a:t>
            </a:r>
          </a:p>
        </p:txBody>
      </p:sp>
      <p:sp>
        <p:nvSpPr>
          <p:cNvPr id="5" name="TextBox 4"/>
          <p:cNvSpPr txBox="1"/>
          <p:nvPr/>
        </p:nvSpPr>
        <p:spPr>
          <a:xfrm>
            <a:off x="1481328" y="1920240"/>
            <a:ext cx="3429000" cy="786384"/>
          </a:xfrm>
          <a:prstGeom prst="rect">
            <a:avLst/>
          </a:prstGeom>
          <a:noFill/>
        </p:spPr>
        <p:txBody>
          <a:bodyPr wrap="square" lIns="0" tIns="0" rIns="0" bIns="0">
            <a:spAutoFit/>
          </a:bodyPr>
          <a:lstStyle/>
          <a:p>
            <a:pPr algn="l">
              <a:lnSpc>
                <a:spcPct val="105000"/>
              </a:lnSpc>
              <a:spcBef>
                <a:spcPts val="0"/>
              </a:spcBef>
              <a:spcAft>
                <a:spcPts val="0"/>
              </a:spcAft>
            </a:pPr>
            <a:r>
              <a:rPr sz="2000" b="1" dirty="0">
                <a:solidFill>
                  <a:srgbClr val="20409A"/>
                </a:solidFill>
                <a:latin typeface="Source Sans Pro"/>
              </a:rPr>
              <a:t>Employment Act (2007)</a:t>
            </a:r>
          </a:p>
        </p:txBody>
      </p:sp>
      <p:sp>
        <p:nvSpPr>
          <p:cNvPr id="6" name="TextBox 5"/>
          <p:cNvSpPr txBox="1"/>
          <p:nvPr/>
        </p:nvSpPr>
        <p:spPr>
          <a:xfrm>
            <a:off x="5138928" y="1920240"/>
            <a:ext cx="5532120" cy="804672"/>
          </a:xfrm>
          <a:prstGeom prst="rect">
            <a:avLst/>
          </a:prstGeom>
          <a:noFill/>
        </p:spPr>
        <p:txBody>
          <a:bodyPr wrap="square" lIns="0" tIns="0" rIns="0" bIns="0">
            <a:spAutoFit/>
          </a:bodyPr>
          <a:lstStyle/>
          <a:p>
            <a:pPr algn="l">
              <a:lnSpc>
                <a:spcPct val="105000"/>
              </a:lnSpc>
              <a:spcBef>
                <a:spcPts val="0"/>
              </a:spcBef>
              <a:spcAft>
                <a:spcPts val="0"/>
              </a:spcAft>
            </a:pPr>
            <a:r>
              <a:rPr sz="2000" b="0">
                <a:solidFill>
                  <a:srgbClr val="222222"/>
                </a:solidFill>
                <a:latin typeface="Source Sans Pro"/>
              </a:rPr>
              <a:t>Set minimum employment standards and prohibit workplace discrimination.</a:t>
            </a:r>
          </a:p>
        </p:txBody>
      </p:sp>
      <p:sp>
        <p:nvSpPr>
          <p:cNvPr id="7" name="Oval 6"/>
          <p:cNvSpPr/>
          <p:nvPr/>
        </p:nvSpPr>
        <p:spPr>
          <a:xfrm>
            <a:off x="1024128" y="2916936"/>
            <a:ext cx="310896" cy="310896"/>
          </a:xfrm>
          <a:prstGeom prst="ellipse">
            <a:avLst/>
          </a:prstGeom>
          <a:solidFill>
            <a:srgbClr val="00A14B"/>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200" b="1">
                <a:solidFill>
                  <a:srgbClr val="FFFFFF"/>
                </a:solidFill>
                <a:latin typeface="Source Sans Pro"/>
              </a:rPr>
              <a:t>2</a:t>
            </a:r>
          </a:p>
        </p:txBody>
      </p:sp>
      <p:sp>
        <p:nvSpPr>
          <p:cNvPr id="8" name="TextBox 7"/>
          <p:cNvSpPr txBox="1"/>
          <p:nvPr/>
        </p:nvSpPr>
        <p:spPr>
          <a:xfrm>
            <a:off x="1481328" y="2898648"/>
            <a:ext cx="3429000" cy="786384"/>
          </a:xfrm>
          <a:prstGeom prst="rect">
            <a:avLst/>
          </a:prstGeom>
          <a:noFill/>
        </p:spPr>
        <p:txBody>
          <a:bodyPr wrap="square" lIns="0" tIns="0" rIns="0" bIns="0">
            <a:spAutoFit/>
          </a:bodyPr>
          <a:lstStyle/>
          <a:p>
            <a:pPr algn="l">
              <a:lnSpc>
                <a:spcPct val="105000"/>
              </a:lnSpc>
              <a:spcBef>
                <a:spcPts val="0"/>
              </a:spcBef>
              <a:spcAft>
                <a:spcPts val="0"/>
              </a:spcAft>
            </a:pPr>
            <a:r>
              <a:rPr sz="2000" b="1" dirty="0">
                <a:solidFill>
                  <a:srgbClr val="20409A"/>
                </a:solidFill>
                <a:latin typeface="Source Sans Pro"/>
              </a:rPr>
              <a:t>Occupational Safety and</a:t>
            </a:r>
          </a:p>
          <a:p>
            <a:pPr algn="l">
              <a:lnSpc>
                <a:spcPct val="105000"/>
              </a:lnSpc>
              <a:spcBef>
                <a:spcPts val="0"/>
              </a:spcBef>
              <a:spcAft>
                <a:spcPts val="0"/>
              </a:spcAft>
            </a:pPr>
            <a:r>
              <a:rPr sz="2000" b="1" dirty="0">
                <a:solidFill>
                  <a:srgbClr val="20409A"/>
                </a:solidFill>
                <a:latin typeface="Source Sans Pro"/>
              </a:rPr>
              <a:t>Health Act (2007)</a:t>
            </a:r>
          </a:p>
        </p:txBody>
      </p:sp>
      <p:sp>
        <p:nvSpPr>
          <p:cNvPr id="9" name="TextBox 8"/>
          <p:cNvSpPr txBox="1"/>
          <p:nvPr/>
        </p:nvSpPr>
        <p:spPr>
          <a:xfrm>
            <a:off x="5138928" y="2898648"/>
            <a:ext cx="5532120" cy="804672"/>
          </a:xfrm>
          <a:prstGeom prst="rect">
            <a:avLst/>
          </a:prstGeom>
          <a:noFill/>
        </p:spPr>
        <p:txBody>
          <a:bodyPr wrap="square" lIns="0" tIns="0" rIns="0" bIns="0">
            <a:spAutoFit/>
          </a:bodyPr>
          <a:lstStyle/>
          <a:p>
            <a:pPr algn="l">
              <a:lnSpc>
                <a:spcPct val="105000"/>
              </a:lnSpc>
              <a:spcBef>
                <a:spcPts val="0"/>
              </a:spcBef>
              <a:spcAft>
                <a:spcPts val="0"/>
              </a:spcAft>
            </a:pPr>
            <a:r>
              <a:rPr sz="2000" b="0">
                <a:solidFill>
                  <a:srgbClr val="222222"/>
                </a:solidFill>
                <a:latin typeface="Source Sans Pro"/>
              </a:rPr>
              <a:t>Require safe workplaces and prevention of occupational hazards.</a:t>
            </a:r>
          </a:p>
        </p:txBody>
      </p:sp>
      <p:sp>
        <p:nvSpPr>
          <p:cNvPr id="10" name="Oval 9"/>
          <p:cNvSpPr/>
          <p:nvPr/>
        </p:nvSpPr>
        <p:spPr>
          <a:xfrm>
            <a:off x="1024128" y="3895344"/>
            <a:ext cx="310896" cy="310896"/>
          </a:xfrm>
          <a:prstGeom prst="ellipse">
            <a:avLst/>
          </a:prstGeom>
          <a:solidFill>
            <a:srgbClr val="00A14B"/>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200" b="1">
                <a:solidFill>
                  <a:srgbClr val="FFFFFF"/>
                </a:solidFill>
                <a:latin typeface="Source Sans Pro"/>
              </a:rPr>
              <a:t>3</a:t>
            </a:r>
          </a:p>
        </p:txBody>
      </p:sp>
      <p:sp>
        <p:nvSpPr>
          <p:cNvPr id="11" name="TextBox 10"/>
          <p:cNvSpPr txBox="1"/>
          <p:nvPr/>
        </p:nvSpPr>
        <p:spPr>
          <a:xfrm>
            <a:off x="1481328" y="3877056"/>
            <a:ext cx="3429000" cy="786384"/>
          </a:xfrm>
          <a:prstGeom prst="rect">
            <a:avLst/>
          </a:prstGeom>
          <a:noFill/>
        </p:spPr>
        <p:txBody>
          <a:bodyPr wrap="square" lIns="0" tIns="0" rIns="0" bIns="0">
            <a:spAutoFit/>
          </a:bodyPr>
          <a:lstStyle/>
          <a:p>
            <a:pPr algn="l">
              <a:lnSpc>
                <a:spcPct val="105000"/>
              </a:lnSpc>
              <a:spcBef>
                <a:spcPts val="0"/>
              </a:spcBef>
              <a:spcAft>
                <a:spcPts val="0"/>
              </a:spcAft>
            </a:pPr>
            <a:r>
              <a:rPr sz="2000" b="1" dirty="0">
                <a:solidFill>
                  <a:srgbClr val="20409A"/>
                </a:solidFill>
                <a:latin typeface="Source Sans Pro"/>
              </a:rPr>
              <a:t>Labour Relations Act (2007)</a:t>
            </a:r>
          </a:p>
        </p:txBody>
      </p:sp>
      <p:sp>
        <p:nvSpPr>
          <p:cNvPr id="12" name="TextBox 11"/>
          <p:cNvSpPr txBox="1"/>
          <p:nvPr/>
        </p:nvSpPr>
        <p:spPr>
          <a:xfrm>
            <a:off x="5138928" y="3877056"/>
            <a:ext cx="5532120" cy="804672"/>
          </a:xfrm>
          <a:prstGeom prst="rect">
            <a:avLst/>
          </a:prstGeom>
          <a:noFill/>
        </p:spPr>
        <p:txBody>
          <a:bodyPr wrap="square" lIns="0" tIns="0" rIns="0" bIns="0">
            <a:spAutoFit/>
          </a:bodyPr>
          <a:lstStyle/>
          <a:p>
            <a:pPr algn="l">
              <a:lnSpc>
                <a:spcPct val="105000"/>
              </a:lnSpc>
              <a:spcBef>
                <a:spcPts val="0"/>
              </a:spcBef>
              <a:spcAft>
                <a:spcPts val="0"/>
              </a:spcAft>
            </a:pPr>
            <a:r>
              <a:rPr sz="2000" b="0">
                <a:solidFill>
                  <a:srgbClr val="222222"/>
                </a:solidFill>
                <a:latin typeface="Source Sans Pro"/>
              </a:rPr>
              <a:t>Protect union organisation and collective bargaining.</a:t>
            </a:r>
          </a:p>
        </p:txBody>
      </p:sp>
      <p:sp>
        <p:nvSpPr>
          <p:cNvPr id="13" name="Oval 12"/>
          <p:cNvSpPr/>
          <p:nvPr/>
        </p:nvSpPr>
        <p:spPr>
          <a:xfrm>
            <a:off x="1024128" y="4873752"/>
            <a:ext cx="310896" cy="310896"/>
          </a:xfrm>
          <a:prstGeom prst="ellipse">
            <a:avLst/>
          </a:prstGeom>
          <a:solidFill>
            <a:srgbClr val="00A14B"/>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200" b="1">
                <a:solidFill>
                  <a:srgbClr val="FFFFFF"/>
                </a:solidFill>
                <a:latin typeface="Source Sans Pro"/>
              </a:rPr>
              <a:t>4</a:t>
            </a:r>
          </a:p>
        </p:txBody>
      </p:sp>
      <p:sp>
        <p:nvSpPr>
          <p:cNvPr id="14" name="TextBox 13"/>
          <p:cNvSpPr txBox="1"/>
          <p:nvPr/>
        </p:nvSpPr>
        <p:spPr>
          <a:xfrm>
            <a:off x="1481328" y="4855464"/>
            <a:ext cx="3429000" cy="786384"/>
          </a:xfrm>
          <a:prstGeom prst="rect">
            <a:avLst/>
          </a:prstGeom>
          <a:noFill/>
        </p:spPr>
        <p:txBody>
          <a:bodyPr wrap="square" lIns="0" tIns="0" rIns="0" bIns="0">
            <a:spAutoFit/>
          </a:bodyPr>
          <a:lstStyle/>
          <a:p>
            <a:pPr algn="l">
              <a:lnSpc>
                <a:spcPct val="105000"/>
              </a:lnSpc>
              <a:spcBef>
                <a:spcPts val="0"/>
              </a:spcBef>
              <a:spcAft>
                <a:spcPts val="0"/>
              </a:spcAft>
            </a:pPr>
            <a:r>
              <a:rPr sz="2000" b="1" dirty="0">
                <a:solidFill>
                  <a:srgbClr val="20409A"/>
                </a:solidFill>
                <a:latin typeface="Source Sans Pro"/>
              </a:rPr>
              <a:t>Work Injury Benefits</a:t>
            </a:r>
          </a:p>
          <a:p>
            <a:pPr algn="l">
              <a:lnSpc>
                <a:spcPct val="105000"/>
              </a:lnSpc>
              <a:spcBef>
                <a:spcPts val="0"/>
              </a:spcBef>
              <a:spcAft>
                <a:spcPts val="0"/>
              </a:spcAft>
            </a:pPr>
            <a:r>
              <a:rPr sz="2000" b="1" dirty="0">
                <a:solidFill>
                  <a:srgbClr val="20409A"/>
                </a:solidFill>
                <a:latin typeface="Source Sans Pro"/>
              </a:rPr>
              <a:t>Act (2007)</a:t>
            </a:r>
          </a:p>
        </p:txBody>
      </p:sp>
      <p:sp>
        <p:nvSpPr>
          <p:cNvPr id="15" name="TextBox 14"/>
          <p:cNvSpPr txBox="1"/>
          <p:nvPr/>
        </p:nvSpPr>
        <p:spPr>
          <a:xfrm>
            <a:off x="5138928" y="4855464"/>
            <a:ext cx="5532120" cy="804672"/>
          </a:xfrm>
          <a:prstGeom prst="rect">
            <a:avLst/>
          </a:prstGeom>
          <a:noFill/>
        </p:spPr>
        <p:txBody>
          <a:bodyPr wrap="square" lIns="0" tIns="0" rIns="0" bIns="0">
            <a:spAutoFit/>
          </a:bodyPr>
          <a:lstStyle/>
          <a:p>
            <a:pPr algn="l">
              <a:lnSpc>
                <a:spcPct val="105000"/>
              </a:lnSpc>
              <a:spcBef>
                <a:spcPts val="0"/>
              </a:spcBef>
              <a:spcAft>
                <a:spcPts val="0"/>
              </a:spcAft>
            </a:pPr>
            <a:r>
              <a:rPr sz="2000" b="0">
                <a:solidFill>
                  <a:srgbClr val="222222"/>
                </a:solidFill>
                <a:latin typeface="Source Sans Pro"/>
              </a:rPr>
              <a:t>Provide compensation for work-related injuries and occupational diseases.</a:t>
            </a:r>
          </a:p>
        </p:txBody>
      </p:sp>
      <p:sp>
        <p:nvSpPr>
          <p:cNvPr id="17" name="TextBox 16"/>
          <p:cNvSpPr txBox="1"/>
          <p:nvPr/>
        </p:nvSpPr>
        <p:spPr>
          <a:xfrm>
            <a:off x="10862157" y="6316675"/>
            <a:ext cx="548640" cy="182358"/>
          </a:xfrm>
          <a:prstGeom prst="rect">
            <a:avLst/>
          </a:prstGeom>
          <a:noFill/>
        </p:spPr>
        <p:txBody>
          <a:bodyPr wrap="square" lIns="0" tIns="0" rIns="0" bIns="0">
            <a:spAutoFit/>
          </a:bodyPr>
          <a:lstStyle/>
          <a:p>
            <a:pPr algn="r">
              <a:lnSpc>
                <a:spcPct val="105000"/>
              </a:lnSpc>
              <a:spcBef>
                <a:spcPts val="0"/>
              </a:spcBef>
              <a:spcAft>
                <a:spcPts val="0"/>
              </a:spcAft>
            </a:pPr>
            <a:r>
              <a:rPr sz="1200" b="1" dirty="0" smtClean="0">
                <a:solidFill>
                  <a:srgbClr val="20409A"/>
                </a:solidFill>
                <a:latin typeface="Source Sans Pro"/>
              </a:rPr>
              <a:t>1</a:t>
            </a:r>
            <a:r>
              <a:rPr lang="en-US" sz="1200" b="1" dirty="0" smtClean="0">
                <a:solidFill>
                  <a:srgbClr val="20409A"/>
                </a:solidFill>
                <a:latin typeface="Source Sans Pro"/>
              </a:rPr>
              <a:t>7</a:t>
            </a:r>
            <a:endParaRPr sz="1200" b="1" dirty="0">
              <a:solidFill>
                <a:srgbClr val="20409A"/>
              </a:solidFill>
              <a:latin typeface="Source Sans Pro"/>
            </a:endParaRPr>
          </a:p>
        </p:txBody>
      </p:sp>
      <p:sp>
        <p:nvSpPr>
          <p:cNvPr id="18" name="TextBox 17"/>
          <p:cNvSpPr txBox="1"/>
          <p:nvPr/>
        </p:nvSpPr>
        <p:spPr>
          <a:xfrm>
            <a:off x="1005840" y="548640"/>
            <a:ext cx="9875520" cy="486287"/>
          </a:xfrm>
          <a:prstGeom prst="rect">
            <a:avLst/>
          </a:prstGeom>
          <a:noFill/>
        </p:spPr>
        <p:txBody>
          <a:bodyPr wrap="square" lIns="0" tIns="0" rIns="0" bIns="0">
            <a:spAutoFit/>
          </a:bodyPr>
          <a:lstStyle/>
          <a:p>
            <a:pPr algn="l">
              <a:lnSpc>
                <a:spcPct val="105000"/>
              </a:lnSpc>
              <a:spcBef>
                <a:spcPts val="0"/>
              </a:spcBef>
              <a:spcAft>
                <a:spcPts val="0"/>
              </a:spcAft>
            </a:pPr>
            <a:r>
              <a:rPr sz="3200" b="1" dirty="0" smtClean="0">
                <a:solidFill>
                  <a:srgbClr val="20409A"/>
                </a:solidFill>
                <a:latin typeface="Source Sans Pro"/>
              </a:rPr>
              <a:t>Polic</a:t>
            </a:r>
            <a:r>
              <a:rPr lang="en-US" sz="3200" b="1" dirty="0" smtClean="0">
                <a:solidFill>
                  <a:srgbClr val="20409A"/>
                </a:solidFill>
                <a:latin typeface="Source Sans Pro"/>
              </a:rPr>
              <a:t>y Landscape</a:t>
            </a:r>
            <a:endParaRPr sz="3200" b="1" dirty="0">
              <a:solidFill>
                <a:srgbClr val="20409A"/>
              </a:solidFill>
              <a:latin typeface="Source Sans Pro"/>
            </a:endParaRPr>
          </a:p>
        </p:txBody>
      </p:sp>
      <p:sp>
        <p:nvSpPr>
          <p:cNvPr id="19" name="TextBox 18"/>
          <p:cNvSpPr txBox="1"/>
          <p:nvPr/>
        </p:nvSpPr>
        <p:spPr>
          <a:xfrm>
            <a:off x="929640" y="1383008"/>
            <a:ext cx="9646920" cy="258340"/>
          </a:xfrm>
          <a:prstGeom prst="rect">
            <a:avLst/>
          </a:prstGeom>
          <a:noFill/>
        </p:spPr>
        <p:txBody>
          <a:bodyPr wrap="square" lIns="0" tIns="0" rIns="0" bIns="0">
            <a:spAutoFit/>
          </a:bodyPr>
          <a:lstStyle/>
          <a:p>
            <a:pPr algn="l">
              <a:lnSpc>
                <a:spcPct val="105000"/>
              </a:lnSpc>
              <a:spcBef>
                <a:spcPts val="0"/>
              </a:spcBef>
              <a:spcAft>
                <a:spcPts val="0"/>
              </a:spcAft>
            </a:pPr>
            <a:r>
              <a:rPr sz="1700" b="0" dirty="0">
                <a:solidFill>
                  <a:srgbClr val="222222"/>
                </a:solidFill>
                <a:latin typeface="Source Sans Pro"/>
              </a:rPr>
              <a:t>Energy legislation and instruments supporting </a:t>
            </a:r>
            <a:r>
              <a:rPr lang="en-US" sz="1700" b="0" dirty="0" smtClean="0">
                <a:solidFill>
                  <a:srgbClr val="222222"/>
                </a:solidFill>
                <a:latin typeface="Source Sans Pro"/>
              </a:rPr>
              <a:t>Decent Work</a:t>
            </a:r>
            <a:endParaRPr sz="1700" b="0" dirty="0">
              <a:solidFill>
                <a:srgbClr val="222222"/>
              </a:solidFill>
              <a:latin typeface="Source Sans Pro"/>
            </a:endParaRPr>
          </a:p>
        </p:txBody>
      </p:sp>
      <p:sp>
        <p:nvSpPr>
          <p:cNvPr id="20" name="TextBox 19"/>
          <p:cNvSpPr txBox="1"/>
          <p:nvPr/>
        </p:nvSpPr>
        <p:spPr>
          <a:xfrm>
            <a:off x="1489557" y="6499033"/>
            <a:ext cx="9646920" cy="169662"/>
          </a:xfrm>
          <a:prstGeom prst="rect">
            <a:avLst/>
          </a:prstGeom>
          <a:noFill/>
        </p:spPr>
        <p:txBody>
          <a:bodyPr wrap="square" lIns="0" tIns="0" rIns="0" bIns="0">
            <a:spAutoFit/>
          </a:bodyPr>
          <a:lstStyle/>
          <a:p>
            <a:pPr algn="l">
              <a:lnSpc>
                <a:spcPct val="105000"/>
              </a:lnSpc>
              <a:spcBef>
                <a:spcPts val="0"/>
              </a:spcBef>
              <a:spcAft>
                <a:spcPts val="0"/>
              </a:spcAft>
            </a:pPr>
            <a:r>
              <a:rPr sz="1050" b="0" dirty="0">
                <a:solidFill>
                  <a:srgbClr val="222222"/>
                </a:solidFill>
                <a:latin typeface="Source Sans Pro"/>
              </a:rPr>
              <a:t>Source: </a:t>
            </a:r>
            <a:r>
              <a:rPr sz="1050" b="0" dirty="0" err="1">
                <a:solidFill>
                  <a:srgbClr val="222222"/>
                </a:solidFill>
                <a:latin typeface="Source Sans Pro"/>
              </a:rPr>
              <a:t>Achieng</a:t>
            </a:r>
            <a:r>
              <a:rPr sz="1050" b="0" dirty="0">
                <a:solidFill>
                  <a:srgbClr val="222222"/>
                </a:solidFill>
                <a:latin typeface="Source Sans Pro"/>
              </a:rPr>
              <a:t> et al. (2026</a:t>
            </a:r>
            <a:r>
              <a:rPr sz="1050" b="0" dirty="0" smtClean="0">
                <a:solidFill>
                  <a:srgbClr val="222222"/>
                </a:solidFill>
                <a:latin typeface="Source Sans Pro"/>
              </a:rPr>
              <a:t>)</a:t>
            </a:r>
            <a:endParaRPr sz="1050" b="0" dirty="0">
              <a:solidFill>
                <a:srgbClr val="222222"/>
              </a:solidFill>
              <a:latin typeface="Source Sans Pro"/>
            </a:endParaRPr>
          </a:p>
        </p:txBody>
      </p:sp>
    </p:spTree>
    <p:extLst>
      <p:ext uri="{BB962C8B-B14F-4D97-AF65-F5344CB8AC3E}">
        <p14:creationId xmlns:p14="http://schemas.microsoft.com/office/powerpoint/2010/main" val="12057811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1024128" y="1938528"/>
            <a:ext cx="310896" cy="310896"/>
          </a:xfrm>
          <a:prstGeom prst="ellipse">
            <a:avLst/>
          </a:prstGeom>
          <a:solidFill>
            <a:srgbClr val="00A14B"/>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200" b="1">
                <a:solidFill>
                  <a:srgbClr val="FFFFFF"/>
                </a:solidFill>
                <a:latin typeface="Source Sans Pro"/>
              </a:rPr>
              <a:t>1</a:t>
            </a:r>
          </a:p>
        </p:txBody>
      </p:sp>
      <p:sp>
        <p:nvSpPr>
          <p:cNvPr id="5" name="TextBox 4"/>
          <p:cNvSpPr txBox="1"/>
          <p:nvPr/>
        </p:nvSpPr>
        <p:spPr>
          <a:xfrm>
            <a:off x="1481328" y="1920240"/>
            <a:ext cx="3429000" cy="786384"/>
          </a:xfrm>
          <a:prstGeom prst="rect">
            <a:avLst/>
          </a:prstGeom>
          <a:noFill/>
        </p:spPr>
        <p:txBody>
          <a:bodyPr wrap="square" lIns="0" tIns="0" rIns="0" bIns="0">
            <a:spAutoFit/>
          </a:bodyPr>
          <a:lstStyle/>
          <a:p>
            <a:pPr algn="l">
              <a:lnSpc>
                <a:spcPct val="105000"/>
              </a:lnSpc>
              <a:spcBef>
                <a:spcPts val="0"/>
              </a:spcBef>
              <a:spcAft>
                <a:spcPts val="0"/>
              </a:spcAft>
            </a:pPr>
            <a:r>
              <a:rPr sz="2000" b="1">
                <a:solidFill>
                  <a:srgbClr val="20409A"/>
                </a:solidFill>
                <a:latin typeface="Source Sans Pro"/>
              </a:rPr>
              <a:t>Constitution (2010)</a:t>
            </a:r>
          </a:p>
          <a:p>
            <a:pPr algn="l">
              <a:lnSpc>
                <a:spcPct val="105000"/>
              </a:lnSpc>
              <a:spcBef>
                <a:spcPts val="0"/>
              </a:spcBef>
              <a:spcAft>
                <a:spcPts val="0"/>
              </a:spcAft>
            </a:pPr>
            <a:r>
              <a:rPr sz="2000" b="1">
                <a:solidFill>
                  <a:srgbClr val="20409A"/>
                </a:solidFill>
                <a:latin typeface="Source Sans Pro"/>
              </a:rPr>
              <a:t>Article 27</a:t>
            </a:r>
          </a:p>
        </p:txBody>
      </p:sp>
      <p:sp>
        <p:nvSpPr>
          <p:cNvPr id="6" name="TextBox 5"/>
          <p:cNvSpPr txBox="1"/>
          <p:nvPr/>
        </p:nvSpPr>
        <p:spPr>
          <a:xfrm>
            <a:off x="5138928" y="1920240"/>
            <a:ext cx="5532120" cy="804672"/>
          </a:xfrm>
          <a:prstGeom prst="rect">
            <a:avLst/>
          </a:prstGeom>
          <a:noFill/>
        </p:spPr>
        <p:txBody>
          <a:bodyPr wrap="square" lIns="0" tIns="0" rIns="0" bIns="0">
            <a:spAutoFit/>
          </a:bodyPr>
          <a:lstStyle/>
          <a:p>
            <a:pPr algn="l">
              <a:lnSpc>
                <a:spcPct val="105000"/>
              </a:lnSpc>
              <a:spcBef>
                <a:spcPts val="0"/>
              </a:spcBef>
              <a:spcAft>
                <a:spcPts val="0"/>
              </a:spcAft>
            </a:pPr>
            <a:r>
              <a:rPr sz="2000" b="0">
                <a:solidFill>
                  <a:srgbClr val="222222"/>
                </a:solidFill>
                <a:latin typeface="Source Sans Pro"/>
              </a:rPr>
              <a:t>Guarantee equality and freedom from discrimination, including on the basis of sex.</a:t>
            </a:r>
          </a:p>
        </p:txBody>
      </p:sp>
      <p:sp>
        <p:nvSpPr>
          <p:cNvPr id="7" name="Oval 6"/>
          <p:cNvSpPr/>
          <p:nvPr/>
        </p:nvSpPr>
        <p:spPr>
          <a:xfrm>
            <a:off x="1024128" y="2916936"/>
            <a:ext cx="310896" cy="310896"/>
          </a:xfrm>
          <a:prstGeom prst="ellipse">
            <a:avLst/>
          </a:prstGeom>
          <a:solidFill>
            <a:srgbClr val="00A14B"/>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200" b="1">
                <a:solidFill>
                  <a:srgbClr val="FFFFFF"/>
                </a:solidFill>
                <a:latin typeface="Source Sans Pro"/>
              </a:rPr>
              <a:t>2</a:t>
            </a:r>
          </a:p>
        </p:txBody>
      </p:sp>
      <p:sp>
        <p:nvSpPr>
          <p:cNvPr id="8" name="TextBox 7"/>
          <p:cNvSpPr txBox="1"/>
          <p:nvPr/>
        </p:nvSpPr>
        <p:spPr>
          <a:xfrm>
            <a:off x="1481328" y="2898648"/>
            <a:ext cx="3429000" cy="786384"/>
          </a:xfrm>
          <a:prstGeom prst="rect">
            <a:avLst/>
          </a:prstGeom>
          <a:noFill/>
        </p:spPr>
        <p:txBody>
          <a:bodyPr wrap="square" lIns="0" tIns="0" rIns="0" bIns="0">
            <a:spAutoFit/>
          </a:bodyPr>
          <a:lstStyle/>
          <a:p>
            <a:pPr algn="l">
              <a:lnSpc>
                <a:spcPct val="105000"/>
              </a:lnSpc>
              <a:spcBef>
                <a:spcPts val="0"/>
              </a:spcBef>
              <a:spcAft>
                <a:spcPts val="0"/>
              </a:spcAft>
            </a:pPr>
            <a:r>
              <a:rPr sz="2000" b="1" dirty="0">
                <a:solidFill>
                  <a:srgbClr val="20409A"/>
                </a:solidFill>
                <a:latin typeface="Source Sans Pro"/>
              </a:rPr>
              <a:t>National Policy on Gender</a:t>
            </a:r>
          </a:p>
          <a:p>
            <a:pPr algn="l">
              <a:lnSpc>
                <a:spcPct val="105000"/>
              </a:lnSpc>
              <a:spcBef>
                <a:spcPts val="0"/>
              </a:spcBef>
              <a:spcAft>
                <a:spcPts val="0"/>
              </a:spcAft>
            </a:pPr>
            <a:r>
              <a:rPr sz="2000" b="1" dirty="0">
                <a:solidFill>
                  <a:srgbClr val="20409A"/>
                </a:solidFill>
                <a:latin typeface="Source Sans Pro"/>
              </a:rPr>
              <a:t>and Development (2019)</a:t>
            </a:r>
          </a:p>
        </p:txBody>
      </p:sp>
      <p:sp>
        <p:nvSpPr>
          <p:cNvPr id="9" name="TextBox 8"/>
          <p:cNvSpPr txBox="1"/>
          <p:nvPr/>
        </p:nvSpPr>
        <p:spPr>
          <a:xfrm>
            <a:off x="5138928" y="2898648"/>
            <a:ext cx="5532120" cy="804672"/>
          </a:xfrm>
          <a:prstGeom prst="rect">
            <a:avLst/>
          </a:prstGeom>
          <a:noFill/>
        </p:spPr>
        <p:txBody>
          <a:bodyPr wrap="square" lIns="0" tIns="0" rIns="0" bIns="0">
            <a:spAutoFit/>
          </a:bodyPr>
          <a:lstStyle/>
          <a:p>
            <a:pPr algn="l">
              <a:lnSpc>
                <a:spcPct val="105000"/>
              </a:lnSpc>
              <a:spcBef>
                <a:spcPts val="0"/>
              </a:spcBef>
              <a:spcAft>
                <a:spcPts val="0"/>
              </a:spcAft>
            </a:pPr>
            <a:r>
              <a:rPr sz="2000" b="0">
                <a:solidFill>
                  <a:srgbClr val="222222"/>
                </a:solidFill>
                <a:latin typeface="Source Sans Pro"/>
              </a:rPr>
              <a:t>Address structural inequalities and improve access to opportunities and resources.</a:t>
            </a:r>
          </a:p>
        </p:txBody>
      </p:sp>
      <p:sp>
        <p:nvSpPr>
          <p:cNvPr id="10" name="Oval 9"/>
          <p:cNvSpPr/>
          <p:nvPr/>
        </p:nvSpPr>
        <p:spPr>
          <a:xfrm>
            <a:off x="1024128" y="3895344"/>
            <a:ext cx="310896" cy="310896"/>
          </a:xfrm>
          <a:prstGeom prst="ellipse">
            <a:avLst/>
          </a:prstGeom>
          <a:solidFill>
            <a:srgbClr val="00A14B"/>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200" b="1">
                <a:solidFill>
                  <a:srgbClr val="FFFFFF"/>
                </a:solidFill>
                <a:latin typeface="Source Sans Pro"/>
              </a:rPr>
              <a:t>3</a:t>
            </a:r>
          </a:p>
        </p:txBody>
      </p:sp>
      <p:sp>
        <p:nvSpPr>
          <p:cNvPr id="11" name="TextBox 10"/>
          <p:cNvSpPr txBox="1"/>
          <p:nvPr/>
        </p:nvSpPr>
        <p:spPr>
          <a:xfrm>
            <a:off x="1481328" y="3877056"/>
            <a:ext cx="3429000" cy="786384"/>
          </a:xfrm>
          <a:prstGeom prst="rect">
            <a:avLst/>
          </a:prstGeom>
          <a:noFill/>
        </p:spPr>
        <p:txBody>
          <a:bodyPr wrap="square" lIns="0" tIns="0" rIns="0" bIns="0">
            <a:spAutoFit/>
          </a:bodyPr>
          <a:lstStyle/>
          <a:p>
            <a:pPr algn="l">
              <a:lnSpc>
                <a:spcPct val="105000"/>
              </a:lnSpc>
              <a:spcBef>
                <a:spcPts val="0"/>
              </a:spcBef>
              <a:spcAft>
                <a:spcPts val="0"/>
              </a:spcAft>
            </a:pPr>
            <a:r>
              <a:rPr sz="2000" b="1" dirty="0">
                <a:solidFill>
                  <a:srgbClr val="20409A"/>
                </a:solidFill>
                <a:latin typeface="Source Sans Pro"/>
              </a:rPr>
              <a:t>Gender Policy in</a:t>
            </a:r>
          </a:p>
          <a:p>
            <a:pPr algn="l">
              <a:lnSpc>
                <a:spcPct val="105000"/>
              </a:lnSpc>
              <a:spcBef>
                <a:spcPts val="0"/>
              </a:spcBef>
              <a:spcAft>
                <a:spcPts val="0"/>
              </a:spcAft>
            </a:pPr>
            <a:r>
              <a:rPr sz="2000" b="1" dirty="0">
                <a:solidFill>
                  <a:srgbClr val="20409A"/>
                </a:solidFill>
                <a:latin typeface="Source Sans Pro"/>
              </a:rPr>
              <a:t>Energy (2019)</a:t>
            </a:r>
          </a:p>
        </p:txBody>
      </p:sp>
      <p:sp>
        <p:nvSpPr>
          <p:cNvPr id="12" name="TextBox 11"/>
          <p:cNvSpPr txBox="1"/>
          <p:nvPr/>
        </p:nvSpPr>
        <p:spPr>
          <a:xfrm>
            <a:off x="5138928" y="3877056"/>
            <a:ext cx="5532120" cy="804672"/>
          </a:xfrm>
          <a:prstGeom prst="rect">
            <a:avLst/>
          </a:prstGeom>
          <a:noFill/>
        </p:spPr>
        <p:txBody>
          <a:bodyPr wrap="square" lIns="0" tIns="0" rIns="0" bIns="0">
            <a:spAutoFit/>
          </a:bodyPr>
          <a:lstStyle/>
          <a:p>
            <a:pPr algn="l">
              <a:lnSpc>
                <a:spcPct val="105000"/>
              </a:lnSpc>
              <a:spcBef>
                <a:spcPts val="0"/>
              </a:spcBef>
              <a:spcAft>
                <a:spcPts val="0"/>
              </a:spcAft>
            </a:pPr>
            <a:r>
              <a:rPr sz="2000" b="0">
                <a:solidFill>
                  <a:srgbClr val="222222"/>
                </a:solidFill>
                <a:latin typeface="Source Sans Pro"/>
              </a:rPr>
              <a:t>Promote gender equality in energy institutions, decision-making and access.</a:t>
            </a:r>
          </a:p>
        </p:txBody>
      </p:sp>
      <p:sp>
        <p:nvSpPr>
          <p:cNvPr id="13" name="Oval 12"/>
          <p:cNvSpPr/>
          <p:nvPr/>
        </p:nvSpPr>
        <p:spPr>
          <a:xfrm>
            <a:off x="1024128" y="4873752"/>
            <a:ext cx="310896" cy="310896"/>
          </a:xfrm>
          <a:prstGeom prst="ellipse">
            <a:avLst/>
          </a:prstGeom>
          <a:solidFill>
            <a:srgbClr val="00A14B"/>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200" b="1">
                <a:solidFill>
                  <a:srgbClr val="FFFFFF"/>
                </a:solidFill>
                <a:latin typeface="Source Sans Pro"/>
              </a:rPr>
              <a:t>4</a:t>
            </a:r>
          </a:p>
        </p:txBody>
      </p:sp>
      <p:sp>
        <p:nvSpPr>
          <p:cNvPr id="14" name="TextBox 13"/>
          <p:cNvSpPr txBox="1"/>
          <p:nvPr/>
        </p:nvSpPr>
        <p:spPr>
          <a:xfrm>
            <a:off x="1481328" y="4855464"/>
            <a:ext cx="3429000" cy="786384"/>
          </a:xfrm>
          <a:prstGeom prst="rect">
            <a:avLst/>
          </a:prstGeom>
          <a:noFill/>
        </p:spPr>
        <p:txBody>
          <a:bodyPr wrap="square" lIns="0" tIns="0" rIns="0" bIns="0">
            <a:spAutoFit/>
          </a:bodyPr>
          <a:lstStyle/>
          <a:p>
            <a:pPr algn="l">
              <a:lnSpc>
                <a:spcPct val="105000"/>
              </a:lnSpc>
              <a:spcBef>
                <a:spcPts val="0"/>
              </a:spcBef>
              <a:spcAft>
                <a:spcPts val="0"/>
              </a:spcAft>
            </a:pPr>
            <a:r>
              <a:rPr sz="2000" b="1">
                <a:solidFill>
                  <a:srgbClr val="20409A"/>
                </a:solidFill>
                <a:latin typeface="Source Sans Pro"/>
              </a:rPr>
              <a:t>Social Protection</a:t>
            </a:r>
          </a:p>
          <a:p>
            <a:pPr algn="l">
              <a:lnSpc>
                <a:spcPct val="105000"/>
              </a:lnSpc>
              <a:spcBef>
                <a:spcPts val="0"/>
              </a:spcBef>
              <a:spcAft>
                <a:spcPts val="0"/>
              </a:spcAft>
            </a:pPr>
            <a:r>
              <a:rPr sz="2000" b="1">
                <a:solidFill>
                  <a:srgbClr val="20409A"/>
                </a:solidFill>
                <a:latin typeface="Source Sans Pro"/>
              </a:rPr>
              <a:t>Policy (2011)</a:t>
            </a:r>
          </a:p>
        </p:txBody>
      </p:sp>
      <p:sp>
        <p:nvSpPr>
          <p:cNvPr id="15" name="TextBox 14"/>
          <p:cNvSpPr txBox="1"/>
          <p:nvPr/>
        </p:nvSpPr>
        <p:spPr>
          <a:xfrm>
            <a:off x="5138928" y="4855464"/>
            <a:ext cx="5532120" cy="804672"/>
          </a:xfrm>
          <a:prstGeom prst="rect">
            <a:avLst/>
          </a:prstGeom>
          <a:noFill/>
        </p:spPr>
        <p:txBody>
          <a:bodyPr wrap="square" lIns="0" tIns="0" rIns="0" bIns="0">
            <a:spAutoFit/>
          </a:bodyPr>
          <a:lstStyle/>
          <a:p>
            <a:pPr algn="l">
              <a:lnSpc>
                <a:spcPct val="105000"/>
              </a:lnSpc>
              <a:spcBef>
                <a:spcPts val="0"/>
              </a:spcBef>
              <a:spcAft>
                <a:spcPts val="0"/>
              </a:spcAft>
            </a:pPr>
            <a:r>
              <a:rPr sz="2000" b="0">
                <a:solidFill>
                  <a:srgbClr val="222222"/>
                </a:solidFill>
                <a:latin typeface="Source Sans Pro"/>
              </a:rPr>
              <a:t>Support vulnerable groups and promote social and economic inclusion.</a:t>
            </a:r>
          </a:p>
        </p:txBody>
      </p:sp>
      <p:sp>
        <p:nvSpPr>
          <p:cNvPr id="17" name="TextBox 16"/>
          <p:cNvSpPr txBox="1"/>
          <p:nvPr/>
        </p:nvSpPr>
        <p:spPr>
          <a:xfrm>
            <a:off x="10862157" y="6316675"/>
            <a:ext cx="548640" cy="182358"/>
          </a:xfrm>
          <a:prstGeom prst="rect">
            <a:avLst/>
          </a:prstGeom>
          <a:noFill/>
        </p:spPr>
        <p:txBody>
          <a:bodyPr wrap="square" lIns="0" tIns="0" rIns="0" bIns="0">
            <a:spAutoFit/>
          </a:bodyPr>
          <a:lstStyle/>
          <a:p>
            <a:pPr algn="r">
              <a:lnSpc>
                <a:spcPct val="105000"/>
              </a:lnSpc>
              <a:spcBef>
                <a:spcPts val="0"/>
              </a:spcBef>
              <a:spcAft>
                <a:spcPts val="0"/>
              </a:spcAft>
            </a:pPr>
            <a:r>
              <a:rPr sz="1200" b="1" dirty="0" smtClean="0">
                <a:solidFill>
                  <a:srgbClr val="20409A"/>
                </a:solidFill>
                <a:latin typeface="Source Sans Pro"/>
              </a:rPr>
              <a:t>1</a:t>
            </a:r>
            <a:r>
              <a:rPr lang="en-US" sz="1200" b="1" dirty="0" smtClean="0">
                <a:solidFill>
                  <a:srgbClr val="20409A"/>
                </a:solidFill>
                <a:latin typeface="Source Sans Pro"/>
              </a:rPr>
              <a:t>8</a:t>
            </a:r>
            <a:endParaRPr sz="1200" b="1" dirty="0">
              <a:solidFill>
                <a:srgbClr val="20409A"/>
              </a:solidFill>
              <a:latin typeface="Source Sans Pro"/>
            </a:endParaRPr>
          </a:p>
        </p:txBody>
      </p:sp>
      <p:sp>
        <p:nvSpPr>
          <p:cNvPr id="18" name="TextBox 17"/>
          <p:cNvSpPr txBox="1"/>
          <p:nvPr/>
        </p:nvSpPr>
        <p:spPr>
          <a:xfrm>
            <a:off x="1005840" y="548640"/>
            <a:ext cx="9875520" cy="486287"/>
          </a:xfrm>
          <a:prstGeom prst="rect">
            <a:avLst/>
          </a:prstGeom>
          <a:noFill/>
        </p:spPr>
        <p:txBody>
          <a:bodyPr wrap="square" lIns="0" tIns="0" rIns="0" bIns="0">
            <a:spAutoFit/>
          </a:bodyPr>
          <a:lstStyle/>
          <a:p>
            <a:pPr algn="l">
              <a:lnSpc>
                <a:spcPct val="105000"/>
              </a:lnSpc>
              <a:spcBef>
                <a:spcPts val="0"/>
              </a:spcBef>
              <a:spcAft>
                <a:spcPts val="0"/>
              </a:spcAft>
            </a:pPr>
            <a:r>
              <a:rPr sz="3200" b="1" dirty="0" smtClean="0">
                <a:solidFill>
                  <a:srgbClr val="20409A"/>
                </a:solidFill>
                <a:latin typeface="Source Sans Pro"/>
              </a:rPr>
              <a:t>Polic</a:t>
            </a:r>
            <a:r>
              <a:rPr lang="en-US" sz="3200" b="1" dirty="0" smtClean="0">
                <a:solidFill>
                  <a:srgbClr val="20409A"/>
                </a:solidFill>
                <a:latin typeface="Source Sans Pro"/>
              </a:rPr>
              <a:t>y Landscape</a:t>
            </a:r>
            <a:endParaRPr sz="3200" b="1" dirty="0">
              <a:solidFill>
                <a:srgbClr val="20409A"/>
              </a:solidFill>
              <a:latin typeface="Source Sans Pro"/>
            </a:endParaRPr>
          </a:p>
        </p:txBody>
      </p:sp>
      <p:sp>
        <p:nvSpPr>
          <p:cNvPr id="19" name="TextBox 18"/>
          <p:cNvSpPr txBox="1"/>
          <p:nvPr/>
        </p:nvSpPr>
        <p:spPr>
          <a:xfrm>
            <a:off x="929640" y="1383008"/>
            <a:ext cx="9646920" cy="274691"/>
          </a:xfrm>
          <a:prstGeom prst="rect">
            <a:avLst/>
          </a:prstGeom>
          <a:noFill/>
        </p:spPr>
        <p:txBody>
          <a:bodyPr wrap="square" lIns="0" tIns="0" rIns="0" bIns="0">
            <a:spAutoFit/>
          </a:bodyPr>
          <a:lstStyle/>
          <a:p>
            <a:pPr algn="l">
              <a:lnSpc>
                <a:spcPct val="105000"/>
              </a:lnSpc>
              <a:spcBef>
                <a:spcPts val="0"/>
              </a:spcBef>
              <a:spcAft>
                <a:spcPts val="0"/>
              </a:spcAft>
            </a:pPr>
            <a:r>
              <a:rPr sz="1700" b="0" dirty="0">
                <a:solidFill>
                  <a:srgbClr val="222222"/>
                </a:solidFill>
                <a:latin typeface="Source Sans Pro"/>
              </a:rPr>
              <a:t>Energy legislation and instruments supporting </a:t>
            </a:r>
            <a:r>
              <a:rPr lang="en-US" sz="1700" b="0" dirty="0" smtClean="0">
                <a:solidFill>
                  <a:srgbClr val="222222"/>
                </a:solidFill>
                <a:latin typeface="Source Sans Pro"/>
              </a:rPr>
              <a:t>Gender Equity</a:t>
            </a:r>
            <a:endParaRPr sz="1700" b="0" dirty="0">
              <a:solidFill>
                <a:srgbClr val="222222"/>
              </a:solidFill>
              <a:latin typeface="Source Sans Pro"/>
            </a:endParaRPr>
          </a:p>
        </p:txBody>
      </p:sp>
      <p:sp>
        <p:nvSpPr>
          <p:cNvPr id="20" name="TextBox 19"/>
          <p:cNvSpPr txBox="1"/>
          <p:nvPr/>
        </p:nvSpPr>
        <p:spPr>
          <a:xfrm>
            <a:off x="1489557" y="6499033"/>
            <a:ext cx="9646920" cy="169662"/>
          </a:xfrm>
          <a:prstGeom prst="rect">
            <a:avLst/>
          </a:prstGeom>
          <a:noFill/>
        </p:spPr>
        <p:txBody>
          <a:bodyPr wrap="square" lIns="0" tIns="0" rIns="0" bIns="0">
            <a:spAutoFit/>
          </a:bodyPr>
          <a:lstStyle/>
          <a:p>
            <a:pPr algn="l">
              <a:lnSpc>
                <a:spcPct val="105000"/>
              </a:lnSpc>
              <a:spcBef>
                <a:spcPts val="0"/>
              </a:spcBef>
              <a:spcAft>
                <a:spcPts val="0"/>
              </a:spcAft>
            </a:pPr>
            <a:r>
              <a:rPr sz="1050" b="0" dirty="0">
                <a:solidFill>
                  <a:srgbClr val="222222"/>
                </a:solidFill>
                <a:latin typeface="Source Sans Pro"/>
              </a:rPr>
              <a:t>Source: </a:t>
            </a:r>
            <a:r>
              <a:rPr sz="1050" b="0" dirty="0" err="1">
                <a:solidFill>
                  <a:srgbClr val="222222"/>
                </a:solidFill>
                <a:latin typeface="Source Sans Pro"/>
              </a:rPr>
              <a:t>Achieng</a:t>
            </a:r>
            <a:r>
              <a:rPr sz="1050" b="0" dirty="0">
                <a:solidFill>
                  <a:srgbClr val="222222"/>
                </a:solidFill>
                <a:latin typeface="Source Sans Pro"/>
              </a:rPr>
              <a:t> et al. (2026</a:t>
            </a:r>
            <a:r>
              <a:rPr sz="1050" b="0" dirty="0" smtClean="0">
                <a:solidFill>
                  <a:srgbClr val="222222"/>
                </a:solidFill>
                <a:latin typeface="Source Sans Pro"/>
              </a:rPr>
              <a:t>)</a:t>
            </a:r>
            <a:endParaRPr sz="1050" b="0" dirty="0">
              <a:solidFill>
                <a:srgbClr val="222222"/>
              </a:solidFill>
              <a:latin typeface="Source Sans Pro"/>
            </a:endParaRPr>
          </a:p>
        </p:txBody>
      </p:sp>
    </p:spTree>
    <p:extLst>
      <p:ext uri="{BB962C8B-B14F-4D97-AF65-F5344CB8AC3E}">
        <p14:creationId xmlns:p14="http://schemas.microsoft.com/office/powerpoint/2010/main" val="33056484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05840" y="548640"/>
            <a:ext cx="9875520" cy="594360"/>
          </a:xfrm>
          <a:prstGeom prst="rect">
            <a:avLst/>
          </a:prstGeom>
          <a:noFill/>
        </p:spPr>
        <p:txBody>
          <a:bodyPr wrap="square" lIns="0" tIns="0" rIns="0" bIns="0">
            <a:spAutoFit/>
          </a:bodyPr>
          <a:lstStyle/>
          <a:p>
            <a:pPr>
              <a:lnSpc>
                <a:spcPct val="103000"/>
              </a:lnSpc>
              <a:spcBef>
                <a:spcPts val="0"/>
              </a:spcBef>
              <a:spcAft>
                <a:spcPts val="0"/>
              </a:spcAft>
            </a:pPr>
            <a:r>
              <a:rPr sz="3200" b="1" dirty="0">
                <a:solidFill>
                  <a:srgbClr val="20409A"/>
                </a:solidFill>
                <a:latin typeface="Source Sans Pro"/>
              </a:rPr>
              <a:t>Policy landscape and gaps</a:t>
            </a:r>
          </a:p>
        </p:txBody>
      </p:sp>
      <p:sp>
        <p:nvSpPr>
          <p:cNvPr id="4" name="Rectangle 3"/>
          <p:cNvSpPr/>
          <p:nvPr/>
        </p:nvSpPr>
        <p:spPr>
          <a:xfrm>
            <a:off x="1005840" y="1464869"/>
            <a:ext cx="3145536" cy="1289304"/>
          </a:xfrm>
          <a:prstGeom prst="rect">
            <a:avLst/>
          </a:prstGeom>
          <a:solidFill>
            <a:srgbClr val="F4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1005840" y="1464869"/>
            <a:ext cx="32004" cy="1289304"/>
          </a:xfrm>
          <a:prstGeom prst="rect">
            <a:avLst/>
          </a:prstGeom>
          <a:solidFill>
            <a:srgbClr val="00A1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143000" y="1556309"/>
            <a:ext cx="2871216" cy="448056"/>
          </a:xfrm>
          <a:prstGeom prst="rect">
            <a:avLst/>
          </a:prstGeom>
          <a:noFill/>
        </p:spPr>
        <p:txBody>
          <a:bodyPr wrap="square" lIns="0" tIns="0" rIns="0" bIns="0">
            <a:spAutoFit/>
          </a:bodyPr>
          <a:lstStyle/>
          <a:p>
            <a:pPr>
              <a:lnSpc>
                <a:spcPct val="103000"/>
              </a:lnSpc>
              <a:spcBef>
                <a:spcPts val="0"/>
              </a:spcBef>
              <a:spcAft>
                <a:spcPts val="0"/>
              </a:spcAft>
            </a:pPr>
            <a:r>
              <a:rPr sz="1600" b="1">
                <a:solidFill>
                  <a:srgbClr val="20409A"/>
                </a:solidFill>
                <a:latin typeface="Source Sans Pro"/>
              </a:rPr>
              <a:t>VAT exemptions</a:t>
            </a:r>
          </a:p>
          <a:p>
            <a:pPr>
              <a:lnSpc>
                <a:spcPct val="103000"/>
              </a:lnSpc>
              <a:spcBef>
                <a:spcPts val="0"/>
              </a:spcBef>
              <a:spcAft>
                <a:spcPts val="0"/>
              </a:spcAft>
            </a:pPr>
            <a:r>
              <a:rPr sz="1600" b="1">
                <a:solidFill>
                  <a:srgbClr val="20409A"/>
                </a:solidFill>
                <a:latin typeface="Source Sans Pro"/>
              </a:rPr>
              <a:t>(reinstated 2021)</a:t>
            </a:r>
          </a:p>
        </p:txBody>
      </p:sp>
      <p:sp>
        <p:nvSpPr>
          <p:cNvPr id="7" name="TextBox 6"/>
          <p:cNvSpPr txBox="1"/>
          <p:nvPr/>
        </p:nvSpPr>
        <p:spPr>
          <a:xfrm>
            <a:off x="1143000" y="2031797"/>
            <a:ext cx="2871216" cy="685800"/>
          </a:xfrm>
          <a:prstGeom prst="rect">
            <a:avLst/>
          </a:prstGeom>
          <a:noFill/>
        </p:spPr>
        <p:txBody>
          <a:bodyPr wrap="square" lIns="0" tIns="0" rIns="0" bIns="0">
            <a:spAutoFit/>
          </a:bodyPr>
          <a:lstStyle/>
          <a:p>
            <a:pPr>
              <a:lnSpc>
                <a:spcPct val="103000"/>
              </a:lnSpc>
              <a:spcBef>
                <a:spcPts val="0"/>
              </a:spcBef>
              <a:spcAft>
                <a:spcPts val="0"/>
              </a:spcAft>
            </a:pPr>
            <a:r>
              <a:rPr sz="1450" b="0">
                <a:solidFill>
                  <a:srgbClr val="222222"/>
                </a:solidFill>
                <a:latin typeface="Source Sans Pro"/>
              </a:rPr>
              <a:t>Abrupt tax reversals undermine confidence and stall market growth.</a:t>
            </a:r>
          </a:p>
        </p:txBody>
      </p:sp>
      <p:sp>
        <p:nvSpPr>
          <p:cNvPr id="8" name="Rectangle 7"/>
          <p:cNvSpPr/>
          <p:nvPr/>
        </p:nvSpPr>
        <p:spPr>
          <a:xfrm>
            <a:off x="4343400" y="1464869"/>
            <a:ext cx="3145536" cy="1289304"/>
          </a:xfrm>
          <a:prstGeom prst="rect">
            <a:avLst/>
          </a:prstGeom>
          <a:solidFill>
            <a:srgbClr val="F4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4343400" y="1464869"/>
            <a:ext cx="32004" cy="1289304"/>
          </a:xfrm>
          <a:prstGeom prst="rect">
            <a:avLst/>
          </a:prstGeom>
          <a:solidFill>
            <a:srgbClr val="00A1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4480560" y="1556309"/>
            <a:ext cx="2871216" cy="448056"/>
          </a:xfrm>
          <a:prstGeom prst="rect">
            <a:avLst/>
          </a:prstGeom>
          <a:noFill/>
        </p:spPr>
        <p:txBody>
          <a:bodyPr wrap="square" lIns="0" tIns="0" rIns="0" bIns="0">
            <a:spAutoFit/>
          </a:bodyPr>
          <a:lstStyle/>
          <a:p>
            <a:pPr>
              <a:lnSpc>
                <a:spcPct val="103000"/>
              </a:lnSpc>
              <a:spcBef>
                <a:spcPts val="0"/>
              </a:spcBef>
              <a:spcAft>
                <a:spcPts val="0"/>
              </a:spcAft>
            </a:pPr>
            <a:r>
              <a:rPr sz="1600" b="1">
                <a:solidFill>
                  <a:srgbClr val="20409A"/>
                </a:solidFill>
                <a:latin typeface="Source Sans Pro"/>
              </a:rPr>
              <a:t>Feed-in Tariff policy</a:t>
            </a:r>
          </a:p>
          <a:p>
            <a:pPr>
              <a:lnSpc>
                <a:spcPct val="103000"/>
              </a:lnSpc>
              <a:spcBef>
                <a:spcPts val="0"/>
              </a:spcBef>
              <a:spcAft>
                <a:spcPts val="0"/>
              </a:spcAft>
            </a:pPr>
            <a:r>
              <a:rPr sz="1600" b="1">
                <a:solidFill>
                  <a:srgbClr val="20409A"/>
                </a:solidFill>
                <a:latin typeface="Source Sans Pro"/>
              </a:rPr>
              <a:t>(introduced 2008)</a:t>
            </a:r>
          </a:p>
        </p:txBody>
      </p:sp>
      <p:sp>
        <p:nvSpPr>
          <p:cNvPr id="11" name="TextBox 10"/>
          <p:cNvSpPr txBox="1"/>
          <p:nvPr/>
        </p:nvSpPr>
        <p:spPr>
          <a:xfrm>
            <a:off x="4480560" y="2031797"/>
            <a:ext cx="2871216" cy="685800"/>
          </a:xfrm>
          <a:prstGeom prst="rect">
            <a:avLst/>
          </a:prstGeom>
          <a:noFill/>
        </p:spPr>
        <p:txBody>
          <a:bodyPr wrap="square" lIns="0" tIns="0" rIns="0" bIns="0">
            <a:spAutoFit/>
          </a:bodyPr>
          <a:lstStyle/>
          <a:p>
            <a:pPr>
              <a:lnSpc>
                <a:spcPct val="103000"/>
              </a:lnSpc>
              <a:spcBef>
                <a:spcPts val="0"/>
              </a:spcBef>
              <a:spcAft>
                <a:spcPts val="0"/>
              </a:spcAft>
            </a:pPr>
            <a:r>
              <a:rPr sz="1450" b="0">
                <a:solidFill>
                  <a:srgbClr val="222222"/>
                </a:solidFill>
                <a:latin typeface="Source Sans Pro"/>
              </a:rPr>
              <a:t>Rigid tariffs lock consumers into higher prices despite falling technology costs.</a:t>
            </a:r>
          </a:p>
        </p:txBody>
      </p:sp>
      <p:sp>
        <p:nvSpPr>
          <p:cNvPr id="12" name="Rectangle 11"/>
          <p:cNvSpPr/>
          <p:nvPr/>
        </p:nvSpPr>
        <p:spPr>
          <a:xfrm>
            <a:off x="7680960" y="1464869"/>
            <a:ext cx="3145536" cy="1289304"/>
          </a:xfrm>
          <a:prstGeom prst="rect">
            <a:avLst/>
          </a:prstGeom>
          <a:solidFill>
            <a:srgbClr val="F4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7680960" y="1464869"/>
            <a:ext cx="32004" cy="1289304"/>
          </a:xfrm>
          <a:prstGeom prst="rect">
            <a:avLst/>
          </a:prstGeom>
          <a:solidFill>
            <a:srgbClr val="00A1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818120" y="1556309"/>
            <a:ext cx="2871216" cy="448056"/>
          </a:xfrm>
          <a:prstGeom prst="rect">
            <a:avLst/>
          </a:prstGeom>
          <a:noFill/>
        </p:spPr>
        <p:txBody>
          <a:bodyPr wrap="square" lIns="0" tIns="0" rIns="0" bIns="0">
            <a:spAutoFit/>
          </a:bodyPr>
          <a:lstStyle/>
          <a:p>
            <a:pPr>
              <a:lnSpc>
                <a:spcPct val="103000"/>
              </a:lnSpc>
              <a:spcBef>
                <a:spcPts val="0"/>
              </a:spcBef>
              <a:spcAft>
                <a:spcPts val="0"/>
              </a:spcAft>
            </a:pPr>
            <a:r>
              <a:rPr sz="1600" b="1">
                <a:solidFill>
                  <a:srgbClr val="20409A"/>
                </a:solidFill>
                <a:latin typeface="Source Sans Pro"/>
              </a:rPr>
              <a:t>National Industrial</a:t>
            </a:r>
          </a:p>
          <a:p>
            <a:pPr>
              <a:lnSpc>
                <a:spcPct val="103000"/>
              </a:lnSpc>
              <a:spcBef>
                <a:spcPts val="0"/>
              </a:spcBef>
              <a:spcAft>
                <a:spcPts val="0"/>
              </a:spcAft>
            </a:pPr>
            <a:r>
              <a:rPr sz="1600" b="1">
                <a:solidFill>
                  <a:srgbClr val="20409A"/>
                </a:solidFill>
                <a:latin typeface="Source Sans Pro"/>
              </a:rPr>
              <a:t>Policy Framework</a:t>
            </a:r>
          </a:p>
        </p:txBody>
      </p:sp>
      <p:sp>
        <p:nvSpPr>
          <p:cNvPr id="15" name="TextBox 14"/>
          <p:cNvSpPr txBox="1"/>
          <p:nvPr/>
        </p:nvSpPr>
        <p:spPr>
          <a:xfrm>
            <a:off x="7818120" y="2031797"/>
            <a:ext cx="2871216" cy="685800"/>
          </a:xfrm>
          <a:prstGeom prst="rect">
            <a:avLst/>
          </a:prstGeom>
          <a:noFill/>
        </p:spPr>
        <p:txBody>
          <a:bodyPr wrap="square" lIns="0" tIns="0" rIns="0" bIns="0">
            <a:spAutoFit/>
          </a:bodyPr>
          <a:lstStyle/>
          <a:p>
            <a:pPr>
              <a:lnSpc>
                <a:spcPct val="103000"/>
              </a:lnSpc>
              <a:spcBef>
                <a:spcPts val="0"/>
              </a:spcBef>
              <a:spcAft>
                <a:spcPts val="0"/>
              </a:spcAft>
            </a:pPr>
            <a:r>
              <a:rPr sz="1450" b="0">
                <a:solidFill>
                  <a:srgbClr val="222222"/>
                </a:solidFill>
                <a:latin typeface="Source Sans Pro"/>
              </a:rPr>
              <a:t>Bureaucracy, land and infrastructure delays slow industrial parks.</a:t>
            </a:r>
          </a:p>
        </p:txBody>
      </p:sp>
      <p:sp>
        <p:nvSpPr>
          <p:cNvPr id="16" name="Rectangle 15"/>
          <p:cNvSpPr/>
          <p:nvPr/>
        </p:nvSpPr>
        <p:spPr>
          <a:xfrm>
            <a:off x="1005840" y="2809037"/>
            <a:ext cx="3145536" cy="1289304"/>
          </a:xfrm>
          <a:prstGeom prst="rect">
            <a:avLst/>
          </a:prstGeom>
          <a:solidFill>
            <a:srgbClr val="F4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1005840" y="2809037"/>
            <a:ext cx="32004" cy="1289304"/>
          </a:xfrm>
          <a:prstGeom prst="rect">
            <a:avLst/>
          </a:prstGeom>
          <a:solidFill>
            <a:srgbClr val="00A1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1143000" y="2900477"/>
            <a:ext cx="2871216" cy="448056"/>
          </a:xfrm>
          <a:prstGeom prst="rect">
            <a:avLst/>
          </a:prstGeom>
          <a:noFill/>
        </p:spPr>
        <p:txBody>
          <a:bodyPr wrap="square" lIns="0" tIns="0" rIns="0" bIns="0">
            <a:spAutoFit/>
          </a:bodyPr>
          <a:lstStyle/>
          <a:p>
            <a:pPr>
              <a:lnSpc>
                <a:spcPct val="103000"/>
              </a:lnSpc>
              <a:spcBef>
                <a:spcPts val="0"/>
              </a:spcBef>
              <a:spcAft>
                <a:spcPts val="0"/>
              </a:spcAft>
            </a:pPr>
            <a:r>
              <a:rPr sz="1600" b="1" dirty="0">
                <a:solidFill>
                  <a:srgbClr val="20409A"/>
                </a:solidFill>
                <a:latin typeface="Source Sans Pro"/>
              </a:rPr>
              <a:t>Micro and Small</a:t>
            </a:r>
          </a:p>
          <a:p>
            <a:pPr>
              <a:lnSpc>
                <a:spcPct val="103000"/>
              </a:lnSpc>
              <a:spcBef>
                <a:spcPts val="0"/>
              </a:spcBef>
              <a:spcAft>
                <a:spcPts val="0"/>
              </a:spcAft>
            </a:pPr>
            <a:r>
              <a:rPr sz="1600" b="1" dirty="0">
                <a:solidFill>
                  <a:srgbClr val="20409A"/>
                </a:solidFill>
                <a:latin typeface="Source Sans Pro"/>
              </a:rPr>
              <a:t>Enterprises Act (2012)</a:t>
            </a:r>
          </a:p>
        </p:txBody>
      </p:sp>
      <p:sp>
        <p:nvSpPr>
          <p:cNvPr id="19" name="TextBox 18"/>
          <p:cNvSpPr txBox="1"/>
          <p:nvPr/>
        </p:nvSpPr>
        <p:spPr>
          <a:xfrm>
            <a:off x="1143000" y="3375965"/>
            <a:ext cx="2871216" cy="685800"/>
          </a:xfrm>
          <a:prstGeom prst="rect">
            <a:avLst/>
          </a:prstGeom>
          <a:noFill/>
        </p:spPr>
        <p:txBody>
          <a:bodyPr wrap="square" lIns="0" tIns="0" rIns="0" bIns="0">
            <a:spAutoFit/>
          </a:bodyPr>
          <a:lstStyle/>
          <a:p>
            <a:pPr>
              <a:lnSpc>
                <a:spcPct val="103000"/>
              </a:lnSpc>
              <a:spcBef>
                <a:spcPts val="0"/>
              </a:spcBef>
              <a:spcAft>
                <a:spcPts val="0"/>
              </a:spcAft>
            </a:pPr>
            <a:r>
              <a:rPr sz="1450" b="0">
                <a:solidFill>
                  <a:srgbClr val="222222"/>
                </a:solidFill>
                <a:latin typeface="Source Sans Pro"/>
              </a:rPr>
              <a:t>Generic training, limited finance and weak research–industry links.</a:t>
            </a:r>
          </a:p>
        </p:txBody>
      </p:sp>
      <p:sp>
        <p:nvSpPr>
          <p:cNvPr id="20" name="Rectangle 19"/>
          <p:cNvSpPr/>
          <p:nvPr/>
        </p:nvSpPr>
        <p:spPr>
          <a:xfrm>
            <a:off x="4343400" y="2809037"/>
            <a:ext cx="3145536" cy="1289304"/>
          </a:xfrm>
          <a:prstGeom prst="rect">
            <a:avLst/>
          </a:prstGeom>
          <a:solidFill>
            <a:srgbClr val="F4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4343400" y="2809037"/>
            <a:ext cx="32004" cy="1289304"/>
          </a:xfrm>
          <a:prstGeom prst="rect">
            <a:avLst/>
          </a:prstGeom>
          <a:solidFill>
            <a:srgbClr val="00A1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4480560" y="2900477"/>
            <a:ext cx="2871216" cy="448056"/>
          </a:xfrm>
          <a:prstGeom prst="rect">
            <a:avLst/>
          </a:prstGeom>
          <a:noFill/>
        </p:spPr>
        <p:txBody>
          <a:bodyPr wrap="square" lIns="0" tIns="0" rIns="0" bIns="0">
            <a:spAutoFit/>
          </a:bodyPr>
          <a:lstStyle/>
          <a:p>
            <a:pPr>
              <a:lnSpc>
                <a:spcPct val="103000"/>
              </a:lnSpc>
              <a:spcBef>
                <a:spcPts val="0"/>
              </a:spcBef>
              <a:spcAft>
                <a:spcPts val="0"/>
              </a:spcAft>
            </a:pPr>
            <a:r>
              <a:rPr sz="1600" b="1">
                <a:solidFill>
                  <a:srgbClr val="20409A"/>
                </a:solidFill>
                <a:latin typeface="Source Sans Pro"/>
              </a:rPr>
              <a:t>Employment Act (2007)</a:t>
            </a:r>
          </a:p>
        </p:txBody>
      </p:sp>
      <p:sp>
        <p:nvSpPr>
          <p:cNvPr id="23" name="TextBox 22"/>
          <p:cNvSpPr txBox="1"/>
          <p:nvPr/>
        </p:nvSpPr>
        <p:spPr>
          <a:xfrm>
            <a:off x="4480560" y="3375965"/>
            <a:ext cx="2871216" cy="685800"/>
          </a:xfrm>
          <a:prstGeom prst="rect">
            <a:avLst/>
          </a:prstGeom>
          <a:noFill/>
        </p:spPr>
        <p:txBody>
          <a:bodyPr wrap="square" lIns="0" tIns="0" rIns="0" bIns="0">
            <a:spAutoFit/>
          </a:bodyPr>
          <a:lstStyle/>
          <a:p>
            <a:pPr>
              <a:lnSpc>
                <a:spcPct val="103000"/>
              </a:lnSpc>
              <a:spcBef>
                <a:spcPts val="0"/>
              </a:spcBef>
              <a:spcAft>
                <a:spcPts val="0"/>
              </a:spcAft>
            </a:pPr>
            <a:r>
              <a:rPr sz="1450" b="0">
                <a:solidFill>
                  <a:srgbClr val="222222"/>
                </a:solidFill>
                <a:latin typeface="Source Sans Pro"/>
              </a:rPr>
              <a:t>Weak enforcement allows underpayment and gaps in maternity protection.</a:t>
            </a:r>
          </a:p>
        </p:txBody>
      </p:sp>
      <p:sp>
        <p:nvSpPr>
          <p:cNvPr id="24" name="Rectangle 23"/>
          <p:cNvSpPr/>
          <p:nvPr/>
        </p:nvSpPr>
        <p:spPr>
          <a:xfrm>
            <a:off x="7680960" y="2809037"/>
            <a:ext cx="3145536" cy="1289304"/>
          </a:xfrm>
          <a:prstGeom prst="rect">
            <a:avLst/>
          </a:prstGeom>
          <a:solidFill>
            <a:srgbClr val="F4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ectangle 24"/>
          <p:cNvSpPr/>
          <p:nvPr/>
        </p:nvSpPr>
        <p:spPr>
          <a:xfrm>
            <a:off x="7680960" y="2809037"/>
            <a:ext cx="32004" cy="1289304"/>
          </a:xfrm>
          <a:prstGeom prst="rect">
            <a:avLst/>
          </a:prstGeom>
          <a:solidFill>
            <a:srgbClr val="00A1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7818120" y="2900477"/>
            <a:ext cx="2871216" cy="448056"/>
          </a:xfrm>
          <a:prstGeom prst="rect">
            <a:avLst/>
          </a:prstGeom>
          <a:noFill/>
        </p:spPr>
        <p:txBody>
          <a:bodyPr wrap="square" lIns="0" tIns="0" rIns="0" bIns="0">
            <a:spAutoFit/>
          </a:bodyPr>
          <a:lstStyle/>
          <a:p>
            <a:pPr>
              <a:lnSpc>
                <a:spcPct val="103000"/>
              </a:lnSpc>
              <a:spcBef>
                <a:spcPts val="0"/>
              </a:spcBef>
              <a:spcAft>
                <a:spcPts val="0"/>
              </a:spcAft>
            </a:pPr>
            <a:r>
              <a:rPr sz="1600" b="1">
                <a:solidFill>
                  <a:srgbClr val="20409A"/>
                </a:solidFill>
                <a:latin typeface="Source Sans Pro"/>
              </a:rPr>
              <a:t>Occupational Safety and</a:t>
            </a:r>
          </a:p>
          <a:p>
            <a:pPr>
              <a:lnSpc>
                <a:spcPct val="103000"/>
              </a:lnSpc>
              <a:spcBef>
                <a:spcPts val="0"/>
              </a:spcBef>
              <a:spcAft>
                <a:spcPts val="0"/>
              </a:spcAft>
            </a:pPr>
            <a:r>
              <a:rPr sz="1600" b="1">
                <a:solidFill>
                  <a:srgbClr val="20409A"/>
                </a:solidFill>
                <a:latin typeface="Source Sans Pro"/>
              </a:rPr>
              <a:t>Health Act (2007)</a:t>
            </a:r>
          </a:p>
        </p:txBody>
      </p:sp>
      <p:sp>
        <p:nvSpPr>
          <p:cNvPr id="27" name="TextBox 26"/>
          <p:cNvSpPr txBox="1"/>
          <p:nvPr/>
        </p:nvSpPr>
        <p:spPr>
          <a:xfrm>
            <a:off x="7818120" y="3375965"/>
            <a:ext cx="2871216" cy="685800"/>
          </a:xfrm>
          <a:prstGeom prst="rect">
            <a:avLst/>
          </a:prstGeom>
          <a:noFill/>
        </p:spPr>
        <p:txBody>
          <a:bodyPr wrap="square" lIns="0" tIns="0" rIns="0" bIns="0">
            <a:spAutoFit/>
          </a:bodyPr>
          <a:lstStyle/>
          <a:p>
            <a:pPr>
              <a:lnSpc>
                <a:spcPct val="103000"/>
              </a:lnSpc>
              <a:spcBef>
                <a:spcPts val="0"/>
              </a:spcBef>
              <a:spcAft>
                <a:spcPts val="0"/>
              </a:spcAft>
            </a:pPr>
            <a:r>
              <a:rPr sz="1450" b="0">
                <a:solidFill>
                  <a:srgbClr val="222222"/>
                </a:solidFill>
                <a:latin typeface="Source Sans Pro"/>
              </a:rPr>
              <a:t>Poor compliance, insufficient oversight and limited small-firm resources.</a:t>
            </a:r>
          </a:p>
        </p:txBody>
      </p:sp>
      <p:sp>
        <p:nvSpPr>
          <p:cNvPr id="28" name="Rectangle 27"/>
          <p:cNvSpPr/>
          <p:nvPr/>
        </p:nvSpPr>
        <p:spPr>
          <a:xfrm>
            <a:off x="1005840" y="4153205"/>
            <a:ext cx="3145536" cy="1289304"/>
          </a:xfrm>
          <a:prstGeom prst="rect">
            <a:avLst/>
          </a:prstGeom>
          <a:solidFill>
            <a:srgbClr val="F4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Rectangle 28"/>
          <p:cNvSpPr/>
          <p:nvPr/>
        </p:nvSpPr>
        <p:spPr>
          <a:xfrm>
            <a:off x="1005840" y="4153205"/>
            <a:ext cx="32004" cy="1289304"/>
          </a:xfrm>
          <a:prstGeom prst="rect">
            <a:avLst/>
          </a:prstGeom>
          <a:solidFill>
            <a:srgbClr val="00A1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1143000" y="4244644"/>
            <a:ext cx="2871216" cy="448056"/>
          </a:xfrm>
          <a:prstGeom prst="rect">
            <a:avLst/>
          </a:prstGeom>
          <a:noFill/>
        </p:spPr>
        <p:txBody>
          <a:bodyPr wrap="square" lIns="0" tIns="0" rIns="0" bIns="0">
            <a:spAutoFit/>
          </a:bodyPr>
          <a:lstStyle/>
          <a:p>
            <a:pPr>
              <a:lnSpc>
                <a:spcPct val="103000"/>
              </a:lnSpc>
              <a:spcBef>
                <a:spcPts val="0"/>
              </a:spcBef>
              <a:spcAft>
                <a:spcPts val="0"/>
              </a:spcAft>
            </a:pPr>
            <a:r>
              <a:rPr sz="1600" b="1">
                <a:solidFill>
                  <a:srgbClr val="20409A"/>
                </a:solidFill>
                <a:latin typeface="Source Sans Pro"/>
              </a:rPr>
              <a:t>Labour Relations Act (2007)</a:t>
            </a:r>
          </a:p>
        </p:txBody>
      </p:sp>
      <p:sp>
        <p:nvSpPr>
          <p:cNvPr id="31" name="TextBox 30"/>
          <p:cNvSpPr txBox="1"/>
          <p:nvPr/>
        </p:nvSpPr>
        <p:spPr>
          <a:xfrm>
            <a:off x="1143000" y="4720133"/>
            <a:ext cx="2871216" cy="685800"/>
          </a:xfrm>
          <a:prstGeom prst="rect">
            <a:avLst/>
          </a:prstGeom>
          <a:noFill/>
        </p:spPr>
        <p:txBody>
          <a:bodyPr wrap="square" lIns="0" tIns="0" rIns="0" bIns="0">
            <a:spAutoFit/>
          </a:bodyPr>
          <a:lstStyle/>
          <a:p>
            <a:pPr>
              <a:lnSpc>
                <a:spcPct val="103000"/>
              </a:lnSpc>
              <a:spcBef>
                <a:spcPts val="0"/>
              </a:spcBef>
              <a:spcAft>
                <a:spcPts val="0"/>
              </a:spcAft>
            </a:pPr>
            <a:r>
              <a:rPr sz="1450" b="0">
                <a:solidFill>
                  <a:srgbClr val="222222"/>
                </a:solidFill>
                <a:latin typeface="Source Sans Pro"/>
              </a:rPr>
              <a:t>Casualisation and informality weaken collective bargaining.</a:t>
            </a:r>
          </a:p>
        </p:txBody>
      </p:sp>
      <p:sp>
        <p:nvSpPr>
          <p:cNvPr id="32" name="Rectangle 31"/>
          <p:cNvSpPr/>
          <p:nvPr/>
        </p:nvSpPr>
        <p:spPr>
          <a:xfrm>
            <a:off x="4343400" y="4153205"/>
            <a:ext cx="3145536" cy="1289304"/>
          </a:xfrm>
          <a:prstGeom prst="rect">
            <a:avLst/>
          </a:prstGeom>
          <a:solidFill>
            <a:srgbClr val="F4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Rectangle 32"/>
          <p:cNvSpPr/>
          <p:nvPr/>
        </p:nvSpPr>
        <p:spPr>
          <a:xfrm>
            <a:off x="4343400" y="4153205"/>
            <a:ext cx="32004" cy="1289304"/>
          </a:xfrm>
          <a:prstGeom prst="rect">
            <a:avLst/>
          </a:prstGeom>
          <a:solidFill>
            <a:srgbClr val="00A1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4480560" y="4244644"/>
            <a:ext cx="2871216" cy="448056"/>
          </a:xfrm>
          <a:prstGeom prst="rect">
            <a:avLst/>
          </a:prstGeom>
          <a:noFill/>
        </p:spPr>
        <p:txBody>
          <a:bodyPr wrap="square" lIns="0" tIns="0" rIns="0" bIns="0">
            <a:spAutoFit/>
          </a:bodyPr>
          <a:lstStyle/>
          <a:p>
            <a:pPr>
              <a:lnSpc>
                <a:spcPct val="103000"/>
              </a:lnSpc>
              <a:spcBef>
                <a:spcPts val="0"/>
              </a:spcBef>
              <a:spcAft>
                <a:spcPts val="0"/>
              </a:spcAft>
            </a:pPr>
            <a:r>
              <a:rPr sz="1600" b="1">
                <a:solidFill>
                  <a:srgbClr val="20409A"/>
                </a:solidFill>
                <a:latin typeface="Source Sans Pro"/>
              </a:rPr>
              <a:t>Work Injury Benefits</a:t>
            </a:r>
          </a:p>
          <a:p>
            <a:pPr>
              <a:lnSpc>
                <a:spcPct val="103000"/>
              </a:lnSpc>
              <a:spcBef>
                <a:spcPts val="0"/>
              </a:spcBef>
              <a:spcAft>
                <a:spcPts val="0"/>
              </a:spcAft>
            </a:pPr>
            <a:r>
              <a:rPr sz="1600" b="1">
                <a:solidFill>
                  <a:srgbClr val="20409A"/>
                </a:solidFill>
                <a:latin typeface="Source Sans Pro"/>
              </a:rPr>
              <a:t>Act (2007)</a:t>
            </a:r>
          </a:p>
        </p:txBody>
      </p:sp>
      <p:sp>
        <p:nvSpPr>
          <p:cNvPr id="35" name="TextBox 34"/>
          <p:cNvSpPr txBox="1"/>
          <p:nvPr/>
        </p:nvSpPr>
        <p:spPr>
          <a:xfrm>
            <a:off x="4480560" y="4720133"/>
            <a:ext cx="2871216" cy="685800"/>
          </a:xfrm>
          <a:prstGeom prst="rect">
            <a:avLst/>
          </a:prstGeom>
          <a:noFill/>
        </p:spPr>
        <p:txBody>
          <a:bodyPr wrap="square" lIns="0" tIns="0" rIns="0" bIns="0">
            <a:spAutoFit/>
          </a:bodyPr>
          <a:lstStyle/>
          <a:p>
            <a:pPr>
              <a:lnSpc>
                <a:spcPct val="103000"/>
              </a:lnSpc>
              <a:spcBef>
                <a:spcPts val="0"/>
              </a:spcBef>
              <a:spcAft>
                <a:spcPts val="0"/>
              </a:spcAft>
            </a:pPr>
            <a:r>
              <a:rPr sz="1450" b="0">
                <a:solidFill>
                  <a:srgbClr val="222222"/>
                </a:solidFill>
                <a:latin typeface="Source Sans Pro"/>
              </a:rPr>
              <a:t>Delays, low worker awareness and employers’ reluctance to report injuries.</a:t>
            </a:r>
          </a:p>
        </p:txBody>
      </p:sp>
      <p:sp>
        <p:nvSpPr>
          <p:cNvPr id="36" name="Rectangle 35"/>
          <p:cNvSpPr/>
          <p:nvPr/>
        </p:nvSpPr>
        <p:spPr>
          <a:xfrm>
            <a:off x="7680960" y="4153205"/>
            <a:ext cx="3145536" cy="1289304"/>
          </a:xfrm>
          <a:prstGeom prst="rect">
            <a:avLst/>
          </a:prstGeom>
          <a:solidFill>
            <a:srgbClr val="F4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Rectangle 36"/>
          <p:cNvSpPr/>
          <p:nvPr/>
        </p:nvSpPr>
        <p:spPr>
          <a:xfrm>
            <a:off x="7680960" y="4153205"/>
            <a:ext cx="32004" cy="1289304"/>
          </a:xfrm>
          <a:prstGeom prst="rect">
            <a:avLst/>
          </a:prstGeom>
          <a:solidFill>
            <a:srgbClr val="00A1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p:cNvSpPr txBox="1"/>
          <p:nvPr/>
        </p:nvSpPr>
        <p:spPr>
          <a:xfrm>
            <a:off x="7818120" y="4244644"/>
            <a:ext cx="2871216" cy="448056"/>
          </a:xfrm>
          <a:prstGeom prst="rect">
            <a:avLst/>
          </a:prstGeom>
          <a:noFill/>
        </p:spPr>
        <p:txBody>
          <a:bodyPr wrap="square" lIns="0" tIns="0" rIns="0" bIns="0">
            <a:spAutoFit/>
          </a:bodyPr>
          <a:lstStyle/>
          <a:p>
            <a:pPr>
              <a:lnSpc>
                <a:spcPct val="103000"/>
              </a:lnSpc>
              <a:spcBef>
                <a:spcPts val="0"/>
              </a:spcBef>
              <a:spcAft>
                <a:spcPts val="0"/>
              </a:spcAft>
            </a:pPr>
            <a:r>
              <a:rPr sz="1600" b="1">
                <a:solidFill>
                  <a:srgbClr val="20409A"/>
                </a:solidFill>
                <a:latin typeface="Source Sans Pro"/>
              </a:rPr>
              <a:t>Gender Policy in</a:t>
            </a:r>
          </a:p>
          <a:p>
            <a:pPr>
              <a:lnSpc>
                <a:spcPct val="103000"/>
              </a:lnSpc>
              <a:spcBef>
                <a:spcPts val="0"/>
              </a:spcBef>
              <a:spcAft>
                <a:spcPts val="0"/>
              </a:spcAft>
            </a:pPr>
            <a:r>
              <a:rPr sz="1600" b="1">
                <a:solidFill>
                  <a:srgbClr val="20409A"/>
                </a:solidFill>
                <a:latin typeface="Source Sans Pro"/>
              </a:rPr>
              <a:t>Energy (2019)</a:t>
            </a:r>
          </a:p>
        </p:txBody>
      </p:sp>
      <p:sp>
        <p:nvSpPr>
          <p:cNvPr id="39" name="TextBox 38"/>
          <p:cNvSpPr txBox="1"/>
          <p:nvPr/>
        </p:nvSpPr>
        <p:spPr>
          <a:xfrm>
            <a:off x="7818120" y="4720133"/>
            <a:ext cx="2871216" cy="685800"/>
          </a:xfrm>
          <a:prstGeom prst="rect">
            <a:avLst/>
          </a:prstGeom>
          <a:noFill/>
        </p:spPr>
        <p:txBody>
          <a:bodyPr wrap="square" lIns="0" tIns="0" rIns="0" bIns="0">
            <a:spAutoFit/>
          </a:bodyPr>
          <a:lstStyle/>
          <a:p>
            <a:pPr>
              <a:lnSpc>
                <a:spcPct val="103000"/>
              </a:lnSpc>
              <a:spcBef>
                <a:spcPts val="0"/>
              </a:spcBef>
              <a:spcAft>
                <a:spcPts val="0"/>
              </a:spcAft>
            </a:pPr>
            <a:r>
              <a:rPr sz="1450" b="0">
                <a:solidFill>
                  <a:srgbClr val="222222"/>
                </a:solidFill>
                <a:latin typeface="Source Sans Pro"/>
              </a:rPr>
              <a:t>Limited political will, resources and patriarchal norms restrict delivery.</a:t>
            </a:r>
          </a:p>
        </p:txBody>
      </p:sp>
      <p:sp>
        <p:nvSpPr>
          <p:cNvPr id="41" name="TextBox 40"/>
          <p:cNvSpPr txBox="1"/>
          <p:nvPr/>
        </p:nvSpPr>
        <p:spPr>
          <a:xfrm>
            <a:off x="10862157" y="6316675"/>
            <a:ext cx="548640" cy="179601"/>
          </a:xfrm>
          <a:prstGeom prst="rect">
            <a:avLst/>
          </a:prstGeom>
          <a:noFill/>
        </p:spPr>
        <p:txBody>
          <a:bodyPr wrap="square" lIns="0" tIns="0" rIns="0" bIns="0">
            <a:spAutoFit/>
          </a:bodyPr>
          <a:lstStyle/>
          <a:p>
            <a:pPr>
              <a:lnSpc>
                <a:spcPct val="103000"/>
              </a:lnSpc>
              <a:spcBef>
                <a:spcPts val="0"/>
              </a:spcBef>
              <a:spcAft>
                <a:spcPts val="0"/>
              </a:spcAft>
            </a:pPr>
            <a:r>
              <a:rPr sz="1200" b="1" dirty="0" smtClean="0">
                <a:solidFill>
                  <a:srgbClr val="20409A"/>
                </a:solidFill>
                <a:latin typeface="Source Sans Pro"/>
              </a:rPr>
              <a:t>1</a:t>
            </a:r>
            <a:r>
              <a:rPr lang="en-US" sz="1200" b="1" dirty="0" smtClean="0">
                <a:solidFill>
                  <a:srgbClr val="20409A"/>
                </a:solidFill>
                <a:latin typeface="Source Sans Pro"/>
              </a:rPr>
              <a:t>9</a:t>
            </a:r>
            <a:endParaRPr sz="1200" b="1" dirty="0">
              <a:solidFill>
                <a:srgbClr val="20409A"/>
              </a:solidFill>
              <a:latin typeface="Source Sans Pro"/>
            </a:endParaRPr>
          </a:p>
        </p:txBody>
      </p:sp>
      <p:sp>
        <p:nvSpPr>
          <p:cNvPr id="42" name="TextBox 41"/>
          <p:cNvSpPr txBox="1"/>
          <p:nvPr/>
        </p:nvSpPr>
        <p:spPr>
          <a:xfrm>
            <a:off x="1489557" y="6499033"/>
            <a:ext cx="9646920" cy="169662"/>
          </a:xfrm>
          <a:prstGeom prst="rect">
            <a:avLst/>
          </a:prstGeom>
          <a:noFill/>
        </p:spPr>
        <p:txBody>
          <a:bodyPr wrap="square" lIns="0" tIns="0" rIns="0" bIns="0">
            <a:spAutoFit/>
          </a:bodyPr>
          <a:lstStyle/>
          <a:p>
            <a:pPr algn="l">
              <a:lnSpc>
                <a:spcPct val="105000"/>
              </a:lnSpc>
              <a:spcBef>
                <a:spcPts val="0"/>
              </a:spcBef>
              <a:spcAft>
                <a:spcPts val="0"/>
              </a:spcAft>
            </a:pPr>
            <a:r>
              <a:rPr sz="1050" b="0" dirty="0">
                <a:solidFill>
                  <a:srgbClr val="222222"/>
                </a:solidFill>
                <a:latin typeface="Source Sans Pro"/>
              </a:rPr>
              <a:t>Source: </a:t>
            </a:r>
            <a:r>
              <a:rPr sz="1050" b="0" dirty="0" err="1">
                <a:solidFill>
                  <a:srgbClr val="222222"/>
                </a:solidFill>
                <a:latin typeface="Source Sans Pro"/>
              </a:rPr>
              <a:t>Achieng</a:t>
            </a:r>
            <a:r>
              <a:rPr sz="1050" b="0" dirty="0">
                <a:solidFill>
                  <a:srgbClr val="222222"/>
                </a:solidFill>
                <a:latin typeface="Source Sans Pro"/>
              </a:rPr>
              <a:t> et al. (2026</a:t>
            </a:r>
            <a:r>
              <a:rPr sz="1050" b="0" dirty="0" smtClean="0">
                <a:solidFill>
                  <a:srgbClr val="222222"/>
                </a:solidFill>
                <a:latin typeface="Source Sans Pro"/>
              </a:rPr>
              <a:t>)</a:t>
            </a:r>
            <a:endParaRPr sz="1050" b="0" dirty="0">
              <a:solidFill>
                <a:srgbClr val="222222"/>
              </a:solidFill>
              <a:latin typeface="Source Sans Pro"/>
            </a:endParaRPr>
          </a:p>
        </p:txBody>
      </p:sp>
    </p:spTree>
    <p:extLst>
      <p:ext uri="{BB962C8B-B14F-4D97-AF65-F5344CB8AC3E}">
        <p14:creationId xmlns:p14="http://schemas.microsoft.com/office/powerpoint/2010/main" val="23918890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noGrp="1"/>
          </p:cNvSpPr>
          <p:nvPr>
            <p:ph type="title"/>
          </p:nvPr>
        </p:nvSpPr>
        <p:spPr>
          <a:xfrm>
            <a:off x="932688" y="795528"/>
            <a:ext cx="9784080" cy="960120"/>
          </a:xfrm>
          <a:prstGeom prst="rect">
            <a:avLst/>
          </a:prstGeom>
          <a:noFill/>
        </p:spPr>
        <p:txBody>
          <a:bodyPr wrap="square" lIns="0" tIns="0" rIns="0" bIns="0" anchor="t">
            <a:noAutofit/>
          </a:bodyPr>
          <a:lstStyle/>
          <a:p>
            <a:pPr algn="l">
              <a:defRPr sz="3200">
                <a:solidFill>
                  <a:srgbClr val="20409A"/>
                </a:solidFill>
                <a:latin typeface="Source Sans Pro"/>
              </a:defRPr>
            </a:pPr>
            <a:r>
              <a:rPr lang="en-US" sz="3200" b="1" dirty="0" smtClean="0">
                <a:solidFill>
                  <a:srgbClr val="20409A"/>
                </a:solidFill>
                <a:latin typeface="Source Sans Pro"/>
              </a:rPr>
              <a:t>Recommendations</a:t>
            </a:r>
            <a:endParaRPr sz="3200" b="1" dirty="0">
              <a:solidFill>
                <a:srgbClr val="20409A"/>
              </a:solidFill>
              <a:latin typeface="Source Sans Pro"/>
            </a:endParaRPr>
          </a:p>
        </p:txBody>
      </p:sp>
      <p:sp>
        <p:nvSpPr>
          <p:cNvPr id="25" name="Number 1"/>
          <p:cNvSpPr txBox="1"/>
          <p:nvPr/>
        </p:nvSpPr>
        <p:spPr>
          <a:xfrm>
            <a:off x="900684" y="1639589"/>
            <a:ext cx="365760" cy="292608"/>
          </a:xfrm>
          <a:prstGeom prst="rect">
            <a:avLst/>
          </a:prstGeom>
          <a:noFill/>
        </p:spPr>
        <p:txBody>
          <a:bodyPr wrap="square" lIns="0" tIns="0" rIns="0" bIns="0" anchor="t">
            <a:spAutoFit/>
          </a:bodyPr>
          <a:lstStyle/>
          <a:p>
            <a:pPr>
              <a:lnSpc>
                <a:spcPts val="1900"/>
              </a:lnSpc>
              <a:spcBef>
                <a:spcPts val="0"/>
              </a:spcBef>
              <a:spcAft>
                <a:spcPts val="0"/>
              </a:spcAft>
            </a:pPr>
            <a:r>
              <a:rPr sz="1800" b="1">
                <a:solidFill>
                  <a:srgbClr val="20409A"/>
                </a:solidFill>
                <a:latin typeface="Source Sans Pro"/>
              </a:rPr>
              <a:t>1</a:t>
            </a:r>
          </a:p>
        </p:txBody>
      </p:sp>
      <p:sp>
        <p:nvSpPr>
          <p:cNvPr id="26" name="Recommendation 1"/>
          <p:cNvSpPr txBox="1"/>
          <p:nvPr/>
        </p:nvSpPr>
        <p:spPr>
          <a:xfrm>
            <a:off x="1449323" y="1639589"/>
            <a:ext cx="4206240" cy="320040"/>
          </a:xfrm>
          <a:prstGeom prst="rect">
            <a:avLst/>
          </a:prstGeom>
          <a:noFill/>
        </p:spPr>
        <p:txBody>
          <a:bodyPr wrap="square" lIns="0" tIns="0" rIns="0" bIns="0" anchor="t">
            <a:spAutoFit/>
          </a:bodyPr>
          <a:lstStyle/>
          <a:p>
            <a:pPr>
              <a:lnSpc>
                <a:spcPts val="1900"/>
              </a:lnSpc>
              <a:spcBef>
                <a:spcPts val="0"/>
              </a:spcBef>
              <a:spcAft>
                <a:spcPts val="0"/>
              </a:spcAft>
            </a:pPr>
            <a:r>
              <a:rPr sz="1600" b="1">
                <a:solidFill>
                  <a:srgbClr val="20409A"/>
                </a:solidFill>
                <a:latin typeface="Source Sans Pro"/>
              </a:rPr>
              <a:t>Start with feasible local production</a:t>
            </a:r>
          </a:p>
        </p:txBody>
      </p:sp>
      <p:sp>
        <p:nvSpPr>
          <p:cNvPr id="27" name="Action 1"/>
          <p:cNvSpPr txBox="1"/>
          <p:nvPr/>
        </p:nvSpPr>
        <p:spPr>
          <a:xfrm>
            <a:off x="1449323" y="1968773"/>
            <a:ext cx="4160520" cy="685800"/>
          </a:xfrm>
          <a:prstGeom prst="rect">
            <a:avLst/>
          </a:prstGeom>
          <a:noFill/>
        </p:spPr>
        <p:txBody>
          <a:bodyPr wrap="square" lIns="0" tIns="0" rIns="0" bIns="0" anchor="t">
            <a:spAutoFit/>
          </a:bodyPr>
          <a:lstStyle/>
          <a:p>
            <a:pPr>
              <a:lnSpc>
                <a:spcPts val="1700"/>
              </a:lnSpc>
              <a:spcBef>
                <a:spcPts val="0"/>
              </a:spcBef>
              <a:spcAft>
                <a:spcPts val="0"/>
              </a:spcAft>
            </a:pPr>
            <a:r>
              <a:rPr sz="1500" b="0">
                <a:solidFill>
                  <a:srgbClr val="161616"/>
                </a:solidFill>
                <a:latin typeface="Source Sans Pro"/>
              </a:rPr>
              <a:t>Support mounting structures, wiring and electrical fittings with testing, certification and access to contracts.</a:t>
            </a:r>
          </a:p>
        </p:txBody>
      </p:sp>
      <p:sp>
        <p:nvSpPr>
          <p:cNvPr id="28" name="Proposed actors 1"/>
          <p:cNvSpPr txBox="1"/>
          <p:nvPr/>
        </p:nvSpPr>
        <p:spPr>
          <a:xfrm>
            <a:off x="1449323" y="2663717"/>
            <a:ext cx="4160520" cy="201168"/>
          </a:xfrm>
          <a:prstGeom prst="rect">
            <a:avLst/>
          </a:prstGeom>
          <a:noFill/>
        </p:spPr>
        <p:txBody>
          <a:bodyPr wrap="square" lIns="0" tIns="0" rIns="0" bIns="0" anchor="t">
            <a:spAutoFit/>
          </a:bodyPr>
          <a:lstStyle/>
          <a:p>
            <a:pPr>
              <a:lnSpc>
                <a:spcPts val="1200"/>
              </a:lnSpc>
              <a:spcBef>
                <a:spcPts val="0"/>
              </a:spcBef>
              <a:spcAft>
                <a:spcPts val="0"/>
              </a:spcAft>
            </a:pPr>
            <a:r>
              <a:rPr sz="1100">
                <a:solidFill>
                  <a:srgbClr val="525252"/>
                </a:solidFill>
                <a:latin typeface="Source Sans Pro"/>
              </a:rPr>
              <a:t>Who: Firms, KEBS and public buyers</a:t>
            </a:r>
          </a:p>
        </p:txBody>
      </p:sp>
      <p:sp>
        <p:nvSpPr>
          <p:cNvPr id="29" name="Number 2"/>
          <p:cNvSpPr txBox="1"/>
          <p:nvPr/>
        </p:nvSpPr>
        <p:spPr>
          <a:xfrm>
            <a:off x="5961888" y="1639589"/>
            <a:ext cx="365760" cy="292608"/>
          </a:xfrm>
          <a:prstGeom prst="rect">
            <a:avLst/>
          </a:prstGeom>
          <a:noFill/>
        </p:spPr>
        <p:txBody>
          <a:bodyPr wrap="square" lIns="0" tIns="0" rIns="0" bIns="0" anchor="t">
            <a:spAutoFit/>
          </a:bodyPr>
          <a:lstStyle/>
          <a:p>
            <a:pPr>
              <a:lnSpc>
                <a:spcPts val="1900"/>
              </a:lnSpc>
              <a:spcBef>
                <a:spcPts val="0"/>
              </a:spcBef>
              <a:spcAft>
                <a:spcPts val="0"/>
              </a:spcAft>
            </a:pPr>
            <a:r>
              <a:rPr sz="1800" b="1">
                <a:solidFill>
                  <a:srgbClr val="20409A"/>
                </a:solidFill>
                <a:latin typeface="Source Sans Pro"/>
              </a:rPr>
              <a:t>2</a:t>
            </a:r>
          </a:p>
        </p:txBody>
      </p:sp>
      <p:sp>
        <p:nvSpPr>
          <p:cNvPr id="30" name="Recommendation 2"/>
          <p:cNvSpPr txBox="1"/>
          <p:nvPr/>
        </p:nvSpPr>
        <p:spPr>
          <a:xfrm>
            <a:off x="6510528" y="1639589"/>
            <a:ext cx="4206240" cy="320040"/>
          </a:xfrm>
          <a:prstGeom prst="rect">
            <a:avLst/>
          </a:prstGeom>
          <a:noFill/>
        </p:spPr>
        <p:txBody>
          <a:bodyPr wrap="square" lIns="0" tIns="0" rIns="0" bIns="0" anchor="t">
            <a:spAutoFit/>
          </a:bodyPr>
          <a:lstStyle/>
          <a:p>
            <a:pPr>
              <a:lnSpc>
                <a:spcPts val="1900"/>
              </a:lnSpc>
              <a:spcBef>
                <a:spcPts val="0"/>
              </a:spcBef>
              <a:spcAft>
                <a:spcPts val="0"/>
              </a:spcAft>
            </a:pPr>
            <a:r>
              <a:rPr sz="1600" b="1">
                <a:solidFill>
                  <a:srgbClr val="20409A"/>
                </a:solidFill>
                <a:latin typeface="Source Sans Pro"/>
              </a:rPr>
              <a:t>Finance equipment and skills</a:t>
            </a:r>
          </a:p>
        </p:txBody>
      </p:sp>
      <p:sp>
        <p:nvSpPr>
          <p:cNvPr id="31" name="Action 2"/>
          <p:cNvSpPr txBox="1"/>
          <p:nvPr/>
        </p:nvSpPr>
        <p:spPr>
          <a:xfrm>
            <a:off x="6510528" y="1968773"/>
            <a:ext cx="4160520" cy="654025"/>
          </a:xfrm>
          <a:prstGeom prst="rect">
            <a:avLst/>
          </a:prstGeom>
          <a:noFill/>
        </p:spPr>
        <p:txBody>
          <a:bodyPr wrap="square" lIns="0" tIns="0" rIns="0" bIns="0" anchor="t">
            <a:spAutoFit/>
          </a:bodyPr>
          <a:lstStyle/>
          <a:p>
            <a:pPr>
              <a:lnSpc>
                <a:spcPts val="1700"/>
              </a:lnSpc>
              <a:spcBef>
                <a:spcPts val="0"/>
              </a:spcBef>
              <a:spcAft>
                <a:spcPts val="0"/>
              </a:spcAft>
            </a:pPr>
            <a:r>
              <a:rPr lang="en-US" sz="1500" dirty="0">
                <a:solidFill>
                  <a:srgbClr val="161616"/>
                </a:solidFill>
                <a:latin typeface="Source Sans Pro"/>
              </a:rPr>
              <a:t>L</a:t>
            </a:r>
            <a:r>
              <a:rPr sz="1500" b="0" dirty="0" smtClean="0">
                <a:solidFill>
                  <a:srgbClr val="161616"/>
                </a:solidFill>
                <a:latin typeface="Source Sans Pro"/>
              </a:rPr>
              <a:t>oans </a:t>
            </a:r>
            <a:r>
              <a:rPr sz="1500" b="0" dirty="0">
                <a:solidFill>
                  <a:srgbClr val="161616"/>
                </a:solidFill>
                <a:latin typeface="Source Sans Pro"/>
              </a:rPr>
              <a:t>backed by equipment and lower-cost development finance for tooling, testing and training.</a:t>
            </a:r>
          </a:p>
        </p:txBody>
      </p:sp>
      <p:sp>
        <p:nvSpPr>
          <p:cNvPr id="32" name="Proposed actors 2"/>
          <p:cNvSpPr txBox="1"/>
          <p:nvPr/>
        </p:nvSpPr>
        <p:spPr>
          <a:xfrm>
            <a:off x="6510528" y="2663717"/>
            <a:ext cx="4160520" cy="201168"/>
          </a:xfrm>
          <a:prstGeom prst="rect">
            <a:avLst/>
          </a:prstGeom>
          <a:noFill/>
        </p:spPr>
        <p:txBody>
          <a:bodyPr wrap="square" lIns="0" tIns="0" rIns="0" bIns="0" anchor="t">
            <a:spAutoFit/>
          </a:bodyPr>
          <a:lstStyle/>
          <a:p>
            <a:pPr>
              <a:lnSpc>
                <a:spcPts val="1200"/>
              </a:lnSpc>
              <a:spcBef>
                <a:spcPts val="0"/>
              </a:spcBef>
              <a:spcAft>
                <a:spcPts val="0"/>
              </a:spcAft>
            </a:pPr>
            <a:r>
              <a:rPr sz="1100">
                <a:solidFill>
                  <a:srgbClr val="525252"/>
                </a:solidFill>
                <a:latin typeface="Source Sans Pro"/>
              </a:rPr>
              <a:t>Who: Lenders and development financiers</a:t>
            </a:r>
          </a:p>
        </p:txBody>
      </p:sp>
      <p:sp>
        <p:nvSpPr>
          <p:cNvPr id="33" name="Number 3"/>
          <p:cNvSpPr txBox="1"/>
          <p:nvPr/>
        </p:nvSpPr>
        <p:spPr>
          <a:xfrm>
            <a:off x="900684" y="2919749"/>
            <a:ext cx="365760" cy="292608"/>
          </a:xfrm>
          <a:prstGeom prst="rect">
            <a:avLst/>
          </a:prstGeom>
          <a:noFill/>
        </p:spPr>
        <p:txBody>
          <a:bodyPr wrap="square" lIns="0" tIns="0" rIns="0" bIns="0" anchor="t">
            <a:spAutoFit/>
          </a:bodyPr>
          <a:lstStyle/>
          <a:p>
            <a:pPr>
              <a:lnSpc>
                <a:spcPts val="1900"/>
              </a:lnSpc>
              <a:spcBef>
                <a:spcPts val="0"/>
              </a:spcBef>
              <a:spcAft>
                <a:spcPts val="0"/>
              </a:spcAft>
            </a:pPr>
            <a:r>
              <a:rPr sz="1800" b="1">
                <a:solidFill>
                  <a:srgbClr val="20409A"/>
                </a:solidFill>
                <a:latin typeface="Source Sans Pro"/>
              </a:rPr>
              <a:t>3</a:t>
            </a:r>
          </a:p>
        </p:txBody>
      </p:sp>
      <p:sp>
        <p:nvSpPr>
          <p:cNvPr id="34" name="Recommendation 3"/>
          <p:cNvSpPr txBox="1"/>
          <p:nvPr/>
        </p:nvSpPr>
        <p:spPr>
          <a:xfrm>
            <a:off x="1449323" y="2919749"/>
            <a:ext cx="4206240" cy="320040"/>
          </a:xfrm>
          <a:prstGeom prst="rect">
            <a:avLst/>
          </a:prstGeom>
          <a:noFill/>
        </p:spPr>
        <p:txBody>
          <a:bodyPr wrap="square" lIns="0" tIns="0" rIns="0" bIns="0" anchor="t">
            <a:spAutoFit/>
          </a:bodyPr>
          <a:lstStyle/>
          <a:p>
            <a:pPr>
              <a:lnSpc>
                <a:spcPts val="1900"/>
              </a:lnSpc>
              <a:spcBef>
                <a:spcPts val="0"/>
              </a:spcBef>
              <a:spcAft>
                <a:spcPts val="0"/>
              </a:spcAft>
            </a:pPr>
            <a:r>
              <a:rPr sz="1600" b="1">
                <a:solidFill>
                  <a:srgbClr val="20409A"/>
                </a:solidFill>
                <a:latin typeface="Source Sans Pro"/>
              </a:rPr>
              <a:t>Make decent work a condition</a:t>
            </a:r>
          </a:p>
        </p:txBody>
      </p:sp>
      <p:sp>
        <p:nvSpPr>
          <p:cNvPr id="35" name="Action 3"/>
          <p:cNvSpPr txBox="1"/>
          <p:nvPr/>
        </p:nvSpPr>
        <p:spPr>
          <a:xfrm>
            <a:off x="1449323" y="3248933"/>
            <a:ext cx="4160520" cy="685800"/>
          </a:xfrm>
          <a:prstGeom prst="rect">
            <a:avLst/>
          </a:prstGeom>
          <a:noFill/>
        </p:spPr>
        <p:txBody>
          <a:bodyPr wrap="square" lIns="0" tIns="0" rIns="0" bIns="0" anchor="t">
            <a:spAutoFit/>
          </a:bodyPr>
          <a:lstStyle/>
          <a:p>
            <a:pPr>
              <a:lnSpc>
                <a:spcPts val="1700"/>
              </a:lnSpc>
              <a:spcBef>
                <a:spcPts val="0"/>
              </a:spcBef>
              <a:spcAft>
                <a:spcPts val="0"/>
              </a:spcAft>
            </a:pPr>
            <a:r>
              <a:rPr sz="1500" b="0">
                <a:solidFill>
                  <a:srgbClr val="161616"/>
                </a:solidFill>
                <a:latin typeface="Source Sans Pro"/>
              </a:rPr>
              <a:t>Require contracts, workplace safety and social protection in procurement and enterprise support; check subcontractors.</a:t>
            </a:r>
          </a:p>
        </p:txBody>
      </p:sp>
      <p:sp>
        <p:nvSpPr>
          <p:cNvPr id="36" name="Proposed actors 3"/>
          <p:cNvSpPr txBox="1"/>
          <p:nvPr/>
        </p:nvSpPr>
        <p:spPr>
          <a:xfrm>
            <a:off x="1449323" y="3943877"/>
            <a:ext cx="4160520" cy="201168"/>
          </a:xfrm>
          <a:prstGeom prst="rect">
            <a:avLst/>
          </a:prstGeom>
          <a:noFill/>
        </p:spPr>
        <p:txBody>
          <a:bodyPr wrap="square" lIns="0" tIns="0" rIns="0" bIns="0" anchor="t">
            <a:spAutoFit/>
          </a:bodyPr>
          <a:lstStyle/>
          <a:p>
            <a:pPr>
              <a:lnSpc>
                <a:spcPts val="1200"/>
              </a:lnSpc>
              <a:spcBef>
                <a:spcPts val="0"/>
              </a:spcBef>
              <a:spcAft>
                <a:spcPts val="0"/>
              </a:spcAft>
            </a:pPr>
            <a:r>
              <a:rPr sz="1100">
                <a:solidFill>
                  <a:srgbClr val="525252"/>
                </a:solidFill>
                <a:latin typeface="Source Sans Pro"/>
              </a:rPr>
              <a:t>Who: Public buyers, employers, labour agencies</a:t>
            </a:r>
          </a:p>
        </p:txBody>
      </p:sp>
      <p:sp>
        <p:nvSpPr>
          <p:cNvPr id="37" name="Number 4"/>
          <p:cNvSpPr txBox="1"/>
          <p:nvPr/>
        </p:nvSpPr>
        <p:spPr>
          <a:xfrm>
            <a:off x="5961888" y="2919749"/>
            <a:ext cx="365760" cy="292608"/>
          </a:xfrm>
          <a:prstGeom prst="rect">
            <a:avLst/>
          </a:prstGeom>
          <a:noFill/>
        </p:spPr>
        <p:txBody>
          <a:bodyPr wrap="square" lIns="0" tIns="0" rIns="0" bIns="0" anchor="t">
            <a:spAutoFit/>
          </a:bodyPr>
          <a:lstStyle/>
          <a:p>
            <a:pPr>
              <a:lnSpc>
                <a:spcPts val="1900"/>
              </a:lnSpc>
              <a:spcBef>
                <a:spcPts val="0"/>
              </a:spcBef>
              <a:spcAft>
                <a:spcPts val="0"/>
              </a:spcAft>
            </a:pPr>
            <a:r>
              <a:rPr sz="1800" b="1">
                <a:solidFill>
                  <a:srgbClr val="20409A"/>
                </a:solidFill>
                <a:latin typeface="Source Sans Pro"/>
              </a:rPr>
              <a:t>4</a:t>
            </a:r>
          </a:p>
        </p:txBody>
      </p:sp>
      <p:sp>
        <p:nvSpPr>
          <p:cNvPr id="38" name="Recommendation 4"/>
          <p:cNvSpPr txBox="1"/>
          <p:nvPr/>
        </p:nvSpPr>
        <p:spPr>
          <a:xfrm>
            <a:off x="6510528" y="2919749"/>
            <a:ext cx="4206240" cy="243656"/>
          </a:xfrm>
          <a:prstGeom prst="rect">
            <a:avLst/>
          </a:prstGeom>
          <a:noFill/>
        </p:spPr>
        <p:txBody>
          <a:bodyPr wrap="square" lIns="0" tIns="0" rIns="0" bIns="0" anchor="t">
            <a:spAutoFit/>
          </a:bodyPr>
          <a:lstStyle/>
          <a:p>
            <a:pPr>
              <a:lnSpc>
                <a:spcPts val="1900"/>
              </a:lnSpc>
              <a:spcBef>
                <a:spcPts val="0"/>
              </a:spcBef>
              <a:spcAft>
                <a:spcPts val="0"/>
              </a:spcAft>
            </a:pPr>
            <a:r>
              <a:rPr sz="1600" b="1" dirty="0">
                <a:solidFill>
                  <a:srgbClr val="20409A"/>
                </a:solidFill>
                <a:latin typeface="Source Sans Pro"/>
              </a:rPr>
              <a:t>Help women </a:t>
            </a:r>
            <a:r>
              <a:rPr sz="1600" b="1" dirty="0" smtClean="0">
                <a:solidFill>
                  <a:srgbClr val="20409A"/>
                </a:solidFill>
                <a:latin typeface="Source Sans Pro"/>
              </a:rPr>
              <a:t>enter</a:t>
            </a:r>
            <a:r>
              <a:rPr lang="en-US" sz="1600" b="1" dirty="0" smtClean="0">
                <a:solidFill>
                  <a:srgbClr val="20409A"/>
                </a:solidFill>
                <a:latin typeface="Source Sans Pro"/>
              </a:rPr>
              <a:t> sector</a:t>
            </a:r>
            <a:r>
              <a:rPr sz="1600" b="1" dirty="0" smtClean="0">
                <a:solidFill>
                  <a:srgbClr val="20409A"/>
                </a:solidFill>
                <a:latin typeface="Source Sans Pro"/>
              </a:rPr>
              <a:t> </a:t>
            </a:r>
            <a:r>
              <a:rPr sz="1600" b="1" dirty="0">
                <a:solidFill>
                  <a:srgbClr val="20409A"/>
                </a:solidFill>
                <a:latin typeface="Source Sans Pro"/>
              </a:rPr>
              <a:t>and progress</a:t>
            </a:r>
          </a:p>
        </p:txBody>
      </p:sp>
      <p:sp>
        <p:nvSpPr>
          <p:cNvPr id="39" name="Action 4"/>
          <p:cNvSpPr txBox="1"/>
          <p:nvPr/>
        </p:nvSpPr>
        <p:spPr>
          <a:xfrm>
            <a:off x="6510528" y="3248933"/>
            <a:ext cx="4160520" cy="685800"/>
          </a:xfrm>
          <a:prstGeom prst="rect">
            <a:avLst/>
          </a:prstGeom>
          <a:noFill/>
        </p:spPr>
        <p:txBody>
          <a:bodyPr wrap="square" lIns="0" tIns="0" rIns="0" bIns="0" anchor="t">
            <a:spAutoFit/>
          </a:bodyPr>
          <a:lstStyle/>
          <a:p>
            <a:pPr>
              <a:lnSpc>
                <a:spcPts val="1700"/>
              </a:lnSpc>
              <a:spcBef>
                <a:spcPts val="0"/>
              </a:spcBef>
              <a:spcAft>
                <a:spcPts val="0"/>
              </a:spcAft>
            </a:pPr>
            <a:r>
              <a:rPr sz="1500" b="0">
                <a:solidFill>
                  <a:srgbClr val="161616"/>
                </a:solidFill>
                <a:latin typeface="Source Sans Pro"/>
              </a:rPr>
              <a:t>Link technical training and mentorship to placements; provide childcare support and finance for women-led firms.</a:t>
            </a:r>
          </a:p>
        </p:txBody>
      </p:sp>
      <p:sp>
        <p:nvSpPr>
          <p:cNvPr id="40" name="Proposed actors 4"/>
          <p:cNvSpPr txBox="1"/>
          <p:nvPr/>
        </p:nvSpPr>
        <p:spPr>
          <a:xfrm>
            <a:off x="6510528" y="3943877"/>
            <a:ext cx="4160520" cy="201168"/>
          </a:xfrm>
          <a:prstGeom prst="rect">
            <a:avLst/>
          </a:prstGeom>
          <a:noFill/>
        </p:spPr>
        <p:txBody>
          <a:bodyPr wrap="square" lIns="0" tIns="0" rIns="0" bIns="0" anchor="t">
            <a:spAutoFit/>
          </a:bodyPr>
          <a:lstStyle/>
          <a:p>
            <a:pPr>
              <a:lnSpc>
                <a:spcPts val="1200"/>
              </a:lnSpc>
              <a:spcBef>
                <a:spcPts val="0"/>
              </a:spcBef>
              <a:spcAft>
                <a:spcPts val="0"/>
              </a:spcAft>
            </a:pPr>
            <a:r>
              <a:rPr sz="1100">
                <a:solidFill>
                  <a:srgbClr val="525252"/>
                </a:solidFill>
                <a:latin typeface="Source Sans Pro"/>
              </a:rPr>
              <a:t>Who: TVETs, employers and financiers</a:t>
            </a:r>
          </a:p>
        </p:txBody>
      </p:sp>
      <p:sp>
        <p:nvSpPr>
          <p:cNvPr id="41" name="Number 5"/>
          <p:cNvSpPr txBox="1"/>
          <p:nvPr/>
        </p:nvSpPr>
        <p:spPr>
          <a:xfrm>
            <a:off x="900684" y="4199909"/>
            <a:ext cx="365760" cy="292608"/>
          </a:xfrm>
          <a:prstGeom prst="rect">
            <a:avLst/>
          </a:prstGeom>
          <a:noFill/>
        </p:spPr>
        <p:txBody>
          <a:bodyPr wrap="square" lIns="0" tIns="0" rIns="0" bIns="0" anchor="t">
            <a:spAutoFit/>
          </a:bodyPr>
          <a:lstStyle/>
          <a:p>
            <a:pPr>
              <a:lnSpc>
                <a:spcPts val="1900"/>
              </a:lnSpc>
              <a:spcBef>
                <a:spcPts val="0"/>
              </a:spcBef>
              <a:spcAft>
                <a:spcPts val="0"/>
              </a:spcAft>
            </a:pPr>
            <a:r>
              <a:rPr sz="1800" b="1">
                <a:solidFill>
                  <a:srgbClr val="20409A"/>
                </a:solidFill>
                <a:latin typeface="Source Sans Pro"/>
              </a:rPr>
              <a:t>5</a:t>
            </a:r>
          </a:p>
        </p:txBody>
      </p:sp>
      <p:sp>
        <p:nvSpPr>
          <p:cNvPr id="42" name="Recommendation 5"/>
          <p:cNvSpPr txBox="1"/>
          <p:nvPr/>
        </p:nvSpPr>
        <p:spPr>
          <a:xfrm>
            <a:off x="1449323" y="4199909"/>
            <a:ext cx="4206240" cy="320040"/>
          </a:xfrm>
          <a:prstGeom prst="rect">
            <a:avLst/>
          </a:prstGeom>
          <a:noFill/>
        </p:spPr>
        <p:txBody>
          <a:bodyPr wrap="square" lIns="0" tIns="0" rIns="0" bIns="0" anchor="t">
            <a:spAutoFit/>
          </a:bodyPr>
          <a:lstStyle/>
          <a:p>
            <a:pPr>
              <a:lnSpc>
                <a:spcPts val="1900"/>
              </a:lnSpc>
              <a:spcBef>
                <a:spcPts val="0"/>
              </a:spcBef>
              <a:spcAft>
                <a:spcPts val="0"/>
              </a:spcAft>
            </a:pPr>
            <a:r>
              <a:rPr sz="1600" b="1">
                <a:solidFill>
                  <a:srgbClr val="20409A"/>
                </a:solidFill>
                <a:latin typeface="Source Sans Pro"/>
              </a:rPr>
              <a:t>Give coordination clear responsibilities</a:t>
            </a:r>
          </a:p>
        </p:txBody>
      </p:sp>
      <p:sp>
        <p:nvSpPr>
          <p:cNvPr id="43" name="Action 5"/>
          <p:cNvSpPr txBox="1"/>
          <p:nvPr/>
        </p:nvSpPr>
        <p:spPr>
          <a:xfrm>
            <a:off x="1449323" y="4529093"/>
            <a:ext cx="4160520" cy="654025"/>
          </a:xfrm>
          <a:prstGeom prst="rect">
            <a:avLst/>
          </a:prstGeom>
          <a:noFill/>
        </p:spPr>
        <p:txBody>
          <a:bodyPr wrap="square" lIns="0" tIns="0" rIns="0" bIns="0" anchor="t">
            <a:spAutoFit/>
          </a:bodyPr>
          <a:lstStyle/>
          <a:p>
            <a:pPr>
              <a:lnSpc>
                <a:spcPts val="1700"/>
              </a:lnSpc>
              <a:spcBef>
                <a:spcPts val="0"/>
              </a:spcBef>
              <a:spcAft>
                <a:spcPts val="0"/>
              </a:spcAft>
            </a:pPr>
            <a:r>
              <a:rPr sz="1500" b="0" dirty="0">
                <a:solidFill>
                  <a:srgbClr val="161616"/>
                </a:solidFill>
                <a:latin typeface="Source Sans Pro"/>
              </a:rPr>
              <a:t>Agree a national–county action plan with named leads and reporting on procurement, </a:t>
            </a:r>
            <a:r>
              <a:rPr sz="1500" b="0" dirty="0" smtClean="0">
                <a:solidFill>
                  <a:srgbClr val="161616"/>
                </a:solidFill>
                <a:latin typeface="Source Sans Pro"/>
              </a:rPr>
              <a:t>skills</a:t>
            </a:r>
            <a:r>
              <a:rPr lang="en-US" sz="1500" b="0" dirty="0" smtClean="0">
                <a:solidFill>
                  <a:srgbClr val="161616"/>
                </a:solidFill>
                <a:latin typeface="Source Sans Pro"/>
              </a:rPr>
              <a:t>, implementation </a:t>
            </a:r>
            <a:r>
              <a:rPr sz="1500" b="0" dirty="0" smtClean="0">
                <a:solidFill>
                  <a:srgbClr val="161616"/>
                </a:solidFill>
                <a:latin typeface="Source Sans Pro"/>
              </a:rPr>
              <a:t>and </a:t>
            </a:r>
            <a:r>
              <a:rPr sz="1500" b="0" dirty="0">
                <a:solidFill>
                  <a:srgbClr val="161616"/>
                </a:solidFill>
                <a:latin typeface="Source Sans Pro"/>
              </a:rPr>
              <a:t>compliance.</a:t>
            </a:r>
          </a:p>
        </p:txBody>
      </p:sp>
      <p:sp>
        <p:nvSpPr>
          <p:cNvPr id="44" name="Proposed actors 5"/>
          <p:cNvSpPr txBox="1"/>
          <p:nvPr/>
        </p:nvSpPr>
        <p:spPr>
          <a:xfrm>
            <a:off x="1449323" y="5224037"/>
            <a:ext cx="4160520" cy="201168"/>
          </a:xfrm>
          <a:prstGeom prst="rect">
            <a:avLst/>
          </a:prstGeom>
          <a:noFill/>
        </p:spPr>
        <p:txBody>
          <a:bodyPr wrap="square" lIns="0" tIns="0" rIns="0" bIns="0" anchor="t">
            <a:spAutoFit/>
          </a:bodyPr>
          <a:lstStyle/>
          <a:p>
            <a:pPr>
              <a:lnSpc>
                <a:spcPts val="1200"/>
              </a:lnSpc>
              <a:spcBef>
                <a:spcPts val="0"/>
              </a:spcBef>
              <a:spcAft>
                <a:spcPts val="0"/>
              </a:spcAft>
            </a:pPr>
            <a:r>
              <a:rPr sz="1100">
                <a:solidFill>
                  <a:srgbClr val="525252"/>
                </a:solidFill>
                <a:latin typeface="Source Sans Pro"/>
              </a:rPr>
              <a:t>Who: Energy / industry ministries and counties</a:t>
            </a:r>
          </a:p>
        </p:txBody>
      </p:sp>
      <p:sp>
        <p:nvSpPr>
          <p:cNvPr id="45" name="Number 6"/>
          <p:cNvSpPr txBox="1"/>
          <p:nvPr/>
        </p:nvSpPr>
        <p:spPr>
          <a:xfrm>
            <a:off x="5961888" y="4199909"/>
            <a:ext cx="365760" cy="292608"/>
          </a:xfrm>
          <a:prstGeom prst="rect">
            <a:avLst/>
          </a:prstGeom>
          <a:noFill/>
        </p:spPr>
        <p:txBody>
          <a:bodyPr wrap="square" lIns="0" tIns="0" rIns="0" bIns="0" anchor="t">
            <a:spAutoFit/>
          </a:bodyPr>
          <a:lstStyle/>
          <a:p>
            <a:pPr>
              <a:lnSpc>
                <a:spcPts val="1900"/>
              </a:lnSpc>
              <a:spcBef>
                <a:spcPts val="0"/>
              </a:spcBef>
              <a:spcAft>
                <a:spcPts val="0"/>
              </a:spcAft>
            </a:pPr>
            <a:r>
              <a:rPr sz="1800" b="1">
                <a:solidFill>
                  <a:srgbClr val="20409A"/>
                </a:solidFill>
                <a:latin typeface="Source Sans Pro"/>
              </a:rPr>
              <a:t>6</a:t>
            </a:r>
          </a:p>
        </p:txBody>
      </p:sp>
      <p:sp>
        <p:nvSpPr>
          <p:cNvPr id="46" name="Recommendation 6"/>
          <p:cNvSpPr txBox="1"/>
          <p:nvPr/>
        </p:nvSpPr>
        <p:spPr>
          <a:xfrm>
            <a:off x="6510528" y="4199909"/>
            <a:ext cx="4206240" cy="320040"/>
          </a:xfrm>
          <a:prstGeom prst="rect">
            <a:avLst/>
          </a:prstGeom>
          <a:noFill/>
        </p:spPr>
        <p:txBody>
          <a:bodyPr wrap="square" lIns="0" tIns="0" rIns="0" bIns="0" anchor="t">
            <a:spAutoFit/>
          </a:bodyPr>
          <a:lstStyle/>
          <a:p>
            <a:pPr>
              <a:lnSpc>
                <a:spcPts val="1900"/>
              </a:lnSpc>
              <a:spcBef>
                <a:spcPts val="0"/>
              </a:spcBef>
              <a:spcAft>
                <a:spcPts val="0"/>
              </a:spcAft>
            </a:pPr>
            <a:r>
              <a:rPr sz="1600" b="1">
                <a:solidFill>
                  <a:srgbClr val="20409A"/>
                </a:solidFill>
                <a:latin typeface="Source Sans Pro"/>
              </a:rPr>
              <a:t>Assess regional expansion — longer term</a:t>
            </a:r>
          </a:p>
        </p:txBody>
      </p:sp>
      <p:sp>
        <p:nvSpPr>
          <p:cNvPr id="47" name="Action 6"/>
          <p:cNvSpPr txBox="1"/>
          <p:nvPr/>
        </p:nvSpPr>
        <p:spPr>
          <a:xfrm>
            <a:off x="6510528" y="4529093"/>
            <a:ext cx="4160520" cy="685800"/>
          </a:xfrm>
          <a:prstGeom prst="rect">
            <a:avLst/>
          </a:prstGeom>
          <a:noFill/>
        </p:spPr>
        <p:txBody>
          <a:bodyPr wrap="square" lIns="0" tIns="0" rIns="0" bIns="0" anchor="t">
            <a:spAutoFit/>
          </a:bodyPr>
          <a:lstStyle/>
          <a:p>
            <a:pPr>
              <a:lnSpc>
                <a:spcPts val="1700"/>
              </a:lnSpc>
              <a:spcBef>
                <a:spcPts val="0"/>
              </a:spcBef>
              <a:spcAft>
                <a:spcPts val="0"/>
              </a:spcAft>
            </a:pPr>
            <a:r>
              <a:rPr sz="1500" b="0" dirty="0">
                <a:solidFill>
                  <a:srgbClr val="161616"/>
                </a:solidFill>
                <a:latin typeface="Source Sans Pro"/>
              </a:rPr>
              <a:t>Assess demand, partners and standards for selected components before committing to regional manufacturing.</a:t>
            </a:r>
          </a:p>
        </p:txBody>
      </p:sp>
      <p:sp>
        <p:nvSpPr>
          <p:cNvPr id="48" name="Proposed actors 6"/>
          <p:cNvSpPr txBox="1"/>
          <p:nvPr/>
        </p:nvSpPr>
        <p:spPr>
          <a:xfrm>
            <a:off x="6510528" y="5224037"/>
            <a:ext cx="4160520" cy="201168"/>
          </a:xfrm>
          <a:prstGeom prst="rect">
            <a:avLst/>
          </a:prstGeom>
          <a:noFill/>
        </p:spPr>
        <p:txBody>
          <a:bodyPr wrap="square" lIns="0" tIns="0" rIns="0" bIns="0" anchor="t">
            <a:spAutoFit/>
          </a:bodyPr>
          <a:lstStyle/>
          <a:p>
            <a:pPr>
              <a:lnSpc>
                <a:spcPts val="1200"/>
              </a:lnSpc>
              <a:spcBef>
                <a:spcPts val="0"/>
              </a:spcBef>
              <a:spcAft>
                <a:spcPts val="0"/>
              </a:spcAft>
            </a:pPr>
            <a:r>
              <a:rPr sz="1100">
                <a:solidFill>
                  <a:srgbClr val="525252"/>
                </a:solidFill>
                <a:latin typeface="Source Sans Pro"/>
              </a:rPr>
              <a:t>Who: Trade agencies and industry</a:t>
            </a:r>
          </a:p>
        </p:txBody>
      </p:sp>
      <p:sp>
        <p:nvSpPr>
          <p:cNvPr id="49" name="Source and scope"/>
          <p:cNvSpPr txBox="1"/>
          <p:nvPr/>
        </p:nvSpPr>
        <p:spPr>
          <a:xfrm>
            <a:off x="1266444" y="6555459"/>
            <a:ext cx="10149840" cy="163122"/>
          </a:xfrm>
          <a:prstGeom prst="rect">
            <a:avLst/>
          </a:prstGeom>
          <a:noFill/>
        </p:spPr>
        <p:txBody>
          <a:bodyPr wrap="square" lIns="0" tIns="0" rIns="0" bIns="0" anchor="t">
            <a:spAutoFit/>
          </a:bodyPr>
          <a:lstStyle/>
          <a:p>
            <a:pPr>
              <a:lnSpc>
                <a:spcPct val="106000"/>
              </a:lnSpc>
              <a:spcBef>
                <a:spcPts val="0"/>
              </a:spcBef>
              <a:spcAft>
                <a:spcPts val="0"/>
              </a:spcAft>
            </a:pPr>
            <a:r>
              <a:rPr sz="1000" b="0" dirty="0">
                <a:solidFill>
                  <a:srgbClr val="525252"/>
                </a:solidFill>
                <a:latin typeface="Source Sans Pro"/>
              </a:rPr>
              <a:t>Source: </a:t>
            </a:r>
            <a:r>
              <a:rPr lang="en-US" sz="1000" b="0" dirty="0" smtClean="0">
                <a:solidFill>
                  <a:srgbClr val="525252"/>
                </a:solidFill>
                <a:latin typeface="Source Sans Pro"/>
              </a:rPr>
              <a:t>Andega</a:t>
            </a:r>
            <a:r>
              <a:rPr sz="1000" b="0" dirty="0" smtClean="0">
                <a:solidFill>
                  <a:srgbClr val="525252"/>
                </a:solidFill>
                <a:latin typeface="Source Sans Pro"/>
              </a:rPr>
              <a:t> </a:t>
            </a:r>
            <a:r>
              <a:rPr sz="1000" b="0" dirty="0">
                <a:solidFill>
                  <a:srgbClr val="525252"/>
                </a:solidFill>
                <a:latin typeface="Source Sans Pro"/>
              </a:rPr>
              <a:t>et al. (2026b</a:t>
            </a:r>
            <a:r>
              <a:rPr sz="1000" b="0" dirty="0" smtClean="0">
                <a:solidFill>
                  <a:srgbClr val="525252"/>
                </a:solidFill>
                <a:latin typeface="Source Sans Pro"/>
              </a:rPr>
              <a:t>)</a:t>
            </a:r>
            <a:endParaRPr sz="1000" b="0" dirty="0">
              <a:solidFill>
                <a:srgbClr val="525252"/>
              </a:solidFill>
              <a:latin typeface="Source Sans Pro"/>
            </a:endParaRPr>
          </a:p>
        </p:txBody>
      </p:sp>
      <p:sp>
        <p:nvSpPr>
          <p:cNvPr id="50" name="TextBox 49"/>
          <p:cNvSpPr txBox="1"/>
          <p:nvPr/>
        </p:nvSpPr>
        <p:spPr>
          <a:xfrm>
            <a:off x="10862310" y="6316980"/>
            <a:ext cx="548640" cy="320040"/>
          </a:xfrm>
          <a:prstGeom prst="rect">
            <a:avLst/>
          </a:prstGeom>
          <a:noFill/>
        </p:spPr>
        <p:txBody>
          <a:bodyPr wrap="square" lIns="0" tIns="0" rIns="0" bIns="0" anchor="t">
            <a:noAutofit/>
          </a:bodyPr>
          <a:lstStyle/>
          <a:p>
            <a:pPr algn="r">
              <a:defRPr sz="1200">
                <a:solidFill>
                  <a:srgbClr val="20409A"/>
                </a:solidFill>
                <a:latin typeface="Source Sans Pro"/>
              </a:defRPr>
            </a:pPr>
            <a:r>
              <a:rPr lang="en-US" sz="1200" b="1" dirty="0" smtClean="0">
                <a:solidFill>
                  <a:srgbClr val="20409A"/>
                </a:solidFill>
                <a:latin typeface="Source Sans Pro"/>
              </a:rPr>
              <a:t>20</a:t>
            </a:r>
            <a:endParaRPr sz="1200" b="1" dirty="0">
              <a:solidFill>
                <a:srgbClr val="20409A"/>
              </a:solidFill>
              <a:latin typeface="Source Sans Pro"/>
            </a:endParaRPr>
          </a:p>
        </p:txBody>
      </p:sp>
    </p:spTree>
    <p:extLst>
      <p:ext uri="{BB962C8B-B14F-4D97-AF65-F5344CB8AC3E}">
        <p14:creationId xmlns:p14="http://schemas.microsoft.com/office/powerpoint/2010/main" val="404675495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noGrp="1"/>
          </p:cNvSpPr>
          <p:nvPr>
            <p:ph type="ctrTitle"/>
          </p:nvPr>
        </p:nvSpPr>
        <p:spPr>
          <a:xfrm>
            <a:off x="1545336" y="1757553"/>
            <a:ext cx="7223760" cy="777240"/>
          </a:xfrm>
          <a:prstGeom prst="rect">
            <a:avLst/>
          </a:prstGeom>
          <a:noFill/>
        </p:spPr>
        <p:txBody>
          <a:bodyPr wrap="square" lIns="0" tIns="0" rIns="0" bIns="0" anchor="t">
            <a:noAutofit/>
          </a:bodyPr>
          <a:lstStyle/>
          <a:p>
            <a:pPr algn="l">
              <a:defRPr sz="4400">
                <a:solidFill>
                  <a:srgbClr val="20409A"/>
                </a:solidFill>
                <a:latin typeface="Source Sans Pro"/>
              </a:defRPr>
            </a:pPr>
            <a:r>
              <a:rPr sz="4400" b="1" dirty="0">
                <a:solidFill>
                  <a:srgbClr val="20409A"/>
                </a:solidFill>
                <a:latin typeface="Source Sans Pro"/>
              </a:rPr>
              <a:t>Thank </a:t>
            </a:r>
            <a:r>
              <a:rPr sz="4400" b="1" dirty="0" smtClean="0">
                <a:solidFill>
                  <a:srgbClr val="20409A"/>
                </a:solidFill>
                <a:latin typeface="Source Sans Pro"/>
              </a:rPr>
              <a:t>you</a:t>
            </a:r>
            <a:r>
              <a:rPr lang="en-US" sz="4400" b="1" dirty="0" smtClean="0">
                <a:solidFill>
                  <a:srgbClr val="20409A"/>
                </a:solidFill>
                <a:latin typeface="Source Sans Pro"/>
              </a:rPr>
              <a:t>!</a:t>
            </a:r>
            <a:endParaRPr sz="4400" b="1" dirty="0">
              <a:solidFill>
                <a:srgbClr val="20409A"/>
              </a:solidFill>
              <a:latin typeface="Source Sans Pro"/>
            </a:endParaRPr>
          </a:p>
        </p:txBody>
      </p:sp>
      <p:sp>
        <p:nvSpPr>
          <p:cNvPr id="4" name="TextBox 3"/>
          <p:cNvSpPr txBox="1"/>
          <p:nvPr/>
        </p:nvSpPr>
        <p:spPr>
          <a:xfrm>
            <a:off x="1545336" y="2534793"/>
            <a:ext cx="7223760" cy="365760"/>
          </a:xfrm>
          <a:prstGeom prst="rect">
            <a:avLst/>
          </a:prstGeom>
          <a:noFill/>
        </p:spPr>
        <p:txBody>
          <a:bodyPr wrap="square" lIns="0" tIns="0" rIns="0" bIns="0" anchor="t">
            <a:noAutofit/>
          </a:bodyPr>
          <a:lstStyle/>
          <a:p>
            <a:pPr algn="l">
              <a:defRPr sz="2000">
                <a:solidFill>
                  <a:srgbClr val="000000"/>
                </a:solidFill>
                <a:latin typeface="Source Sans Pro"/>
              </a:defRPr>
            </a:pPr>
            <a:r>
              <a:rPr sz="2000" b="1" dirty="0">
                <a:solidFill>
                  <a:srgbClr val="000000"/>
                </a:solidFill>
                <a:latin typeface="Source Sans Pro"/>
              </a:rPr>
              <a:t>Discussion and questions</a:t>
            </a:r>
          </a:p>
        </p:txBody>
      </p:sp>
      <p:sp>
        <p:nvSpPr>
          <p:cNvPr id="5" name="TextBox 4"/>
          <p:cNvSpPr txBox="1"/>
          <p:nvPr/>
        </p:nvSpPr>
        <p:spPr>
          <a:xfrm>
            <a:off x="603131" y="3312033"/>
            <a:ext cx="6217920" cy="502920"/>
          </a:xfrm>
          <a:prstGeom prst="rect">
            <a:avLst/>
          </a:prstGeom>
          <a:noFill/>
        </p:spPr>
        <p:txBody>
          <a:bodyPr wrap="square" lIns="0" tIns="0" rIns="0" bIns="0" anchor="t">
            <a:noAutofit/>
          </a:bodyPr>
          <a:lstStyle/>
          <a:p>
            <a:pPr algn="l">
              <a:defRPr sz="1800">
                <a:solidFill>
                  <a:srgbClr val="000000"/>
                </a:solidFill>
                <a:latin typeface="Source Sans Pro"/>
              </a:defRPr>
            </a:pPr>
            <a:r>
              <a:rPr lang="en-US" sz="1800" b="1" dirty="0" smtClean="0">
                <a:solidFill>
                  <a:srgbClr val="000000"/>
                </a:solidFill>
                <a:latin typeface="Source Sans Pro"/>
              </a:rPr>
              <a:t>The </a:t>
            </a:r>
            <a:r>
              <a:rPr sz="1800" b="1" dirty="0" smtClean="0">
                <a:solidFill>
                  <a:srgbClr val="000000"/>
                </a:solidFill>
                <a:latin typeface="Source Sans Pro"/>
              </a:rPr>
              <a:t>African </a:t>
            </a:r>
            <a:r>
              <a:rPr sz="1800" b="1" dirty="0">
                <a:solidFill>
                  <a:srgbClr val="000000"/>
                </a:solidFill>
                <a:latin typeface="Source Sans Pro"/>
              </a:rPr>
              <a:t>Centre for Technology Studies (ACTS)</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Custom">
  <a:themeElements>
    <a:clrScheme name="Custom 3">
      <a:dk1>
        <a:srgbClr val="000000"/>
      </a:dk1>
      <a:lt1>
        <a:srgbClr val="FFFFFF"/>
      </a:lt1>
      <a:dk2>
        <a:srgbClr val="20409A"/>
      </a:dk2>
      <a:lt2>
        <a:srgbClr val="EAE5EB"/>
      </a:lt2>
      <a:accent1>
        <a:srgbClr val="00A14B"/>
      </a:accent1>
      <a:accent2>
        <a:srgbClr val="20409A"/>
      </a:accent2>
      <a:accent3>
        <a:srgbClr val="FFDE17"/>
      </a:accent3>
      <a:accent4>
        <a:srgbClr val="9DCC9D"/>
      </a:accent4>
      <a:accent5>
        <a:srgbClr val="A3A3C1"/>
      </a:accent5>
      <a:accent6>
        <a:srgbClr val="37335B"/>
      </a:accent6>
      <a:hlink>
        <a:srgbClr val="0066FF"/>
      </a:hlink>
      <a:folHlink>
        <a:srgbClr val="8387C0"/>
      </a:folHlink>
    </a:clrScheme>
    <a:fontScheme name="Custom 75">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45331398_Win32_SL_V13" id="{C59E605D-C281-4A06-BDA0-E97A35AC3AA8}" vid="{25D1D206-DA25-4050-926A-BD6D3A1B506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otalTime>0</TotalTime>
  <Words>10416</Words>
  <Application>Microsoft Office PowerPoint</Application>
  <PresentationFormat>Widescreen</PresentationFormat>
  <Paragraphs>715</Paragraphs>
  <Slides>22</Slides>
  <Notes>22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Source Sans Pro</vt:lpstr>
      <vt:lpstr>Tenorite</vt:lpstr>
      <vt:lpstr>Custom</vt:lpstr>
      <vt:lpstr>Localisation, Decent Work and Gender Equity in Kenya’s Renewable Energy Sector</vt:lpstr>
      <vt:lpstr>PowerPoint Presentation</vt:lpstr>
      <vt:lpstr>Introduction</vt:lpstr>
      <vt:lpstr>Methodology</vt:lpstr>
      <vt:lpstr>PowerPoint Presentation</vt:lpstr>
      <vt:lpstr>PowerPoint Presentation</vt:lpstr>
      <vt:lpstr>Where value is created and captured</vt:lpstr>
      <vt:lpstr> Localisation</vt:lpstr>
      <vt:lpstr>PowerPoint Presentation</vt:lpstr>
      <vt:lpstr>Decent work   more jobs, but job quality lags</vt:lpstr>
      <vt:lpstr>PowerPoint Presentation</vt:lpstr>
      <vt:lpstr>Gender Equity  participation exists, but progression is unequal</vt:lpstr>
      <vt:lpstr>The hidden infrastructure of work: care and social reproduction</vt:lpstr>
      <vt:lpstr>PowerPoint Presentation</vt:lpstr>
      <vt:lpstr>No single actor can deliver localisation, decent work and gender equity alone</vt:lpstr>
      <vt:lpstr>PowerPoint Presentation</vt:lpstr>
      <vt:lpstr>PowerPoint Presentation</vt:lpstr>
      <vt:lpstr>PowerPoint Presentation</vt:lpstr>
      <vt:lpstr>PowerPoint Presentation</vt:lpstr>
      <vt:lpstr>PowerPoint Presentation</vt:lpstr>
      <vt:lpstr>Recommendations</vt:lpstr>
      <vt:lpstr>Thank you!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keywords/>
  <dc:description>generated using python-pptx</dc:description>
  <cp:lastModifiedBy/>
  <cp:revision>17</cp:revision>
  <dcterms:created xsi:type="dcterms:W3CDTF">2013-01-27T09:14:16Z</dcterms:created>
  <dcterms:modified xsi:type="dcterms:W3CDTF">2026-10-06T10:30:55Z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