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8288000" cy="10287000"/>
  <p:notesSz cx="6858000" cy="9144000"/>
  <p:embeddedFontLst>
    <p:embeddedFont>
      <p:font typeface="Aileron Bold"/>
      <p:regular r:id="rId17"/>
      <p:bold r:id="rId18"/>
    </p:embeddedFont>
    <p:embeddedFont>
      <p:font typeface="Anton" pitchFamily="2" charset="77"/>
      <p:regular r:id="rId19"/>
    </p:embeddedFont>
    <p:embeddedFont>
      <p:font typeface="Arimo Bold" panose="020B0704020202020204" pitchFamily="34" charset="0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06" autoAdjust="0"/>
  </p:normalViewPr>
  <p:slideViewPr>
    <p:cSldViewPr>
      <p:cViewPr varScale="1">
        <p:scale>
          <a:sx n="66" d="100"/>
          <a:sy n="66" d="100"/>
        </p:scale>
        <p:origin x="224" y="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6303C1-2282-2E42-8080-F1959C9E124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AFF34-E433-9D42-9DAD-96360002A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97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manual I have created to assist in the developing and understanding of part that can be manufacture in the industry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1A2A6-B331-DA4E-B5CF-383B577E800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09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sv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6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2.jpeg"/><Relationship Id="rId10" Type="http://schemas.openxmlformats.org/officeDocument/2006/relationships/image" Target="../media/image26.png"/><Relationship Id="rId4" Type="http://schemas.openxmlformats.org/officeDocument/2006/relationships/image" Target="../media/image17.png"/><Relationship Id="rId9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1B1B1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657" y="-108934"/>
            <a:ext cx="18477643" cy="10395934"/>
          </a:xfrm>
          <a:custGeom>
            <a:avLst/>
            <a:gdLst/>
            <a:ahLst/>
            <a:cxnLst/>
            <a:rect l="l" t="t" r="r" b="b"/>
            <a:pathLst>
              <a:path w="18477643" h="10395934">
                <a:moveTo>
                  <a:pt x="0" y="0"/>
                </a:moveTo>
                <a:lnTo>
                  <a:pt x="18477643" y="0"/>
                </a:lnTo>
                <a:lnTo>
                  <a:pt x="18477643" y="10395934"/>
                </a:lnTo>
                <a:lnTo>
                  <a:pt x="0" y="103959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4817979" cy="10287000"/>
            <a:chOff x="0" y="0"/>
            <a:chExt cx="390267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02678" cy="2709333"/>
            </a:xfrm>
            <a:custGeom>
              <a:avLst/>
              <a:gdLst/>
              <a:ahLst/>
              <a:cxnLst/>
              <a:rect l="l" t="t" r="r" b="b"/>
              <a:pathLst>
                <a:path w="3902678" h="2709333">
                  <a:moveTo>
                    <a:pt x="0" y="0"/>
                  </a:moveTo>
                  <a:lnTo>
                    <a:pt x="3902678" y="0"/>
                  </a:lnTo>
                  <a:lnTo>
                    <a:pt x="39026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50000">
                  <a:srgbClr val="000000">
                    <a:alpha val="745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90267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514439" y="4816577"/>
            <a:ext cx="19928496" cy="7174258"/>
          </a:xfrm>
          <a:custGeom>
            <a:avLst/>
            <a:gdLst/>
            <a:ahLst/>
            <a:cxnLst/>
            <a:rect l="l" t="t" r="r" b="b"/>
            <a:pathLst>
              <a:path w="19928496" h="7174258">
                <a:moveTo>
                  <a:pt x="0" y="0"/>
                </a:moveTo>
                <a:lnTo>
                  <a:pt x="19928496" y="0"/>
                </a:lnTo>
                <a:lnTo>
                  <a:pt x="19928496" y="7174258"/>
                </a:lnTo>
                <a:lnTo>
                  <a:pt x="0" y="71742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2265811" y="721689"/>
            <a:ext cx="2864481" cy="614021"/>
            <a:chOff x="0" y="0"/>
            <a:chExt cx="2843855" cy="609600"/>
          </a:xfrm>
        </p:grpSpPr>
        <p:sp>
          <p:nvSpPr>
            <p:cNvPr id="8" name="Freeform 8"/>
            <p:cNvSpPr/>
            <p:nvPr/>
          </p:nvSpPr>
          <p:spPr>
            <a:xfrm>
              <a:off x="6792" y="0"/>
              <a:ext cx="2830270" cy="609600"/>
            </a:xfrm>
            <a:custGeom>
              <a:avLst/>
              <a:gdLst/>
              <a:ahLst/>
              <a:cxnLst/>
              <a:rect l="l" t="t" r="r" b="b"/>
              <a:pathLst>
                <a:path w="2830270" h="609600">
                  <a:moveTo>
                    <a:pt x="2609538" y="0"/>
                  </a:moveTo>
                  <a:lnTo>
                    <a:pt x="17533" y="0"/>
                  </a:lnTo>
                  <a:cubicBezTo>
                    <a:pt x="11897" y="0"/>
                    <a:pt x="6605" y="2709"/>
                    <a:pt x="3310" y="7281"/>
                  </a:cubicBezTo>
                  <a:cubicBezTo>
                    <a:pt x="15" y="11853"/>
                    <a:pt x="-882" y="17730"/>
                    <a:pt x="900" y="23076"/>
                  </a:cubicBezTo>
                  <a:lnTo>
                    <a:pt x="188716" y="586524"/>
                  </a:lnTo>
                  <a:cubicBezTo>
                    <a:pt x="193310" y="600305"/>
                    <a:pt x="206206" y="609600"/>
                    <a:pt x="220733" y="609600"/>
                  </a:cubicBezTo>
                  <a:lnTo>
                    <a:pt x="2812738" y="609600"/>
                  </a:lnTo>
                  <a:cubicBezTo>
                    <a:pt x="2818374" y="609600"/>
                    <a:pt x="2823666" y="606891"/>
                    <a:pt x="2826961" y="602319"/>
                  </a:cubicBezTo>
                  <a:cubicBezTo>
                    <a:pt x="2830256" y="597747"/>
                    <a:pt x="2831153" y="591870"/>
                    <a:pt x="2829371" y="586524"/>
                  </a:cubicBezTo>
                  <a:lnTo>
                    <a:pt x="2641555" y="23076"/>
                  </a:lnTo>
                  <a:cubicBezTo>
                    <a:pt x="2636961" y="9295"/>
                    <a:pt x="2624064" y="0"/>
                    <a:pt x="2609538" y="0"/>
                  </a:cubicBez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2640655" cy="647700"/>
            </a:xfrm>
            <a:prstGeom prst="rect">
              <a:avLst/>
            </a:prstGeom>
          </p:spPr>
          <p:txBody>
            <a:bodyPr lIns="54037" tIns="54037" rIns="54037" bIns="5403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7526490" y="6973022"/>
            <a:ext cx="365284" cy="209208"/>
          </a:xfrm>
          <a:custGeom>
            <a:avLst/>
            <a:gdLst/>
            <a:ahLst/>
            <a:cxnLst/>
            <a:rect l="l" t="t" r="r" b="b"/>
            <a:pathLst>
              <a:path w="365284" h="209208">
                <a:moveTo>
                  <a:pt x="0" y="0"/>
                </a:moveTo>
                <a:lnTo>
                  <a:pt x="365283" y="0"/>
                </a:lnTo>
                <a:lnTo>
                  <a:pt x="365283" y="209208"/>
                </a:lnTo>
                <a:lnTo>
                  <a:pt x="0" y="20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3698052" y="2061979"/>
            <a:ext cx="3935967" cy="3463651"/>
          </a:xfrm>
          <a:custGeom>
            <a:avLst/>
            <a:gdLst/>
            <a:ahLst/>
            <a:cxnLst/>
            <a:rect l="l" t="t" r="r" b="b"/>
            <a:pathLst>
              <a:path w="3935967" h="3463651">
                <a:moveTo>
                  <a:pt x="0" y="0"/>
                </a:moveTo>
                <a:lnTo>
                  <a:pt x="3935966" y="0"/>
                </a:lnTo>
                <a:lnTo>
                  <a:pt x="3935966" y="3463651"/>
                </a:lnTo>
                <a:lnTo>
                  <a:pt x="0" y="34636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4250844" y="3793804"/>
            <a:ext cx="436134" cy="709161"/>
          </a:xfrm>
          <a:custGeom>
            <a:avLst/>
            <a:gdLst/>
            <a:ahLst/>
            <a:cxnLst/>
            <a:rect l="l" t="t" r="r" b="b"/>
            <a:pathLst>
              <a:path w="436134" h="709161">
                <a:moveTo>
                  <a:pt x="0" y="0"/>
                </a:moveTo>
                <a:lnTo>
                  <a:pt x="436135" y="0"/>
                </a:lnTo>
                <a:lnTo>
                  <a:pt x="436135" y="709161"/>
                </a:lnTo>
                <a:lnTo>
                  <a:pt x="0" y="7091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345517" y="-57416"/>
            <a:ext cx="10713499" cy="1585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016A3D"/>
                </a:solidFill>
                <a:latin typeface="Aileron Bold"/>
                <a:ea typeface="Aileron Bold"/>
                <a:cs typeface="Aileron Bold"/>
                <a:sym typeface="Aileron Bold"/>
              </a:rPr>
              <a:t>THE START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5517" y="1346663"/>
            <a:ext cx="10713499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A621"/>
                </a:solidFill>
                <a:latin typeface="Aileron Bold"/>
                <a:ea typeface="Aileron Bold"/>
                <a:cs typeface="Aileron Bold"/>
                <a:sym typeface="Aileron Bold"/>
              </a:rPr>
              <a:t>INDUSTRY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154279" y="758924"/>
            <a:ext cx="871289" cy="474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5"/>
              </a:lnSpc>
              <a:spcBef>
                <a:spcPct val="0"/>
              </a:spcBef>
            </a:pPr>
            <a:r>
              <a:rPr lang="en-US" sz="2696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2015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45517" y="2991132"/>
            <a:ext cx="10713499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850 TONS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-1364480"/>
            <a:ext cx="18697266" cy="14022950"/>
          </a:xfrm>
          <a:custGeom>
            <a:avLst/>
            <a:gdLst/>
            <a:ahLst/>
            <a:cxnLst/>
            <a:rect l="l" t="t" r="r" b="b"/>
            <a:pathLst>
              <a:path w="18697266" h="14022950">
                <a:moveTo>
                  <a:pt x="0" y="0"/>
                </a:moveTo>
                <a:lnTo>
                  <a:pt x="18697266" y="0"/>
                </a:lnTo>
                <a:lnTo>
                  <a:pt x="18697266" y="14022950"/>
                </a:lnTo>
                <a:lnTo>
                  <a:pt x="0" y="140229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3962052" y="0"/>
            <a:ext cx="14817979" cy="10287000"/>
            <a:chOff x="0" y="0"/>
            <a:chExt cx="3902678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02678" cy="2709333"/>
            </a:xfrm>
            <a:custGeom>
              <a:avLst/>
              <a:gdLst/>
              <a:ahLst/>
              <a:cxnLst/>
              <a:rect l="l" t="t" r="r" b="b"/>
              <a:pathLst>
                <a:path w="3902678" h="2709333">
                  <a:moveTo>
                    <a:pt x="0" y="0"/>
                  </a:moveTo>
                  <a:lnTo>
                    <a:pt x="3902678" y="0"/>
                  </a:lnTo>
                  <a:lnTo>
                    <a:pt x="39026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50000">
                  <a:srgbClr val="000000">
                    <a:alpha val="745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90267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-514439" y="4816577"/>
            <a:ext cx="19928496" cy="7174258"/>
          </a:xfrm>
          <a:custGeom>
            <a:avLst/>
            <a:gdLst/>
            <a:ahLst/>
            <a:cxnLst/>
            <a:rect l="l" t="t" r="r" b="b"/>
            <a:pathLst>
              <a:path w="19928496" h="7174258">
                <a:moveTo>
                  <a:pt x="0" y="0"/>
                </a:moveTo>
                <a:lnTo>
                  <a:pt x="19928496" y="0"/>
                </a:lnTo>
                <a:lnTo>
                  <a:pt x="19928496" y="7174258"/>
                </a:lnTo>
                <a:lnTo>
                  <a:pt x="0" y="71742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2265811" y="721689"/>
            <a:ext cx="2864481" cy="614021"/>
            <a:chOff x="0" y="0"/>
            <a:chExt cx="2843855" cy="609600"/>
          </a:xfrm>
        </p:grpSpPr>
        <p:sp>
          <p:nvSpPr>
            <p:cNvPr id="9" name="Freeform 9"/>
            <p:cNvSpPr/>
            <p:nvPr/>
          </p:nvSpPr>
          <p:spPr>
            <a:xfrm>
              <a:off x="6792" y="0"/>
              <a:ext cx="2830270" cy="609600"/>
            </a:xfrm>
            <a:custGeom>
              <a:avLst/>
              <a:gdLst/>
              <a:ahLst/>
              <a:cxnLst/>
              <a:rect l="l" t="t" r="r" b="b"/>
              <a:pathLst>
                <a:path w="2830270" h="609600">
                  <a:moveTo>
                    <a:pt x="2609538" y="0"/>
                  </a:moveTo>
                  <a:lnTo>
                    <a:pt x="17533" y="0"/>
                  </a:lnTo>
                  <a:cubicBezTo>
                    <a:pt x="11897" y="0"/>
                    <a:pt x="6605" y="2709"/>
                    <a:pt x="3310" y="7281"/>
                  </a:cubicBezTo>
                  <a:cubicBezTo>
                    <a:pt x="15" y="11853"/>
                    <a:pt x="-882" y="17730"/>
                    <a:pt x="900" y="23076"/>
                  </a:cubicBezTo>
                  <a:lnTo>
                    <a:pt x="188716" y="586524"/>
                  </a:lnTo>
                  <a:cubicBezTo>
                    <a:pt x="193310" y="600305"/>
                    <a:pt x="206206" y="609600"/>
                    <a:pt x="220733" y="609600"/>
                  </a:cubicBezTo>
                  <a:lnTo>
                    <a:pt x="2812738" y="609600"/>
                  </a:lnTo>
                  <a:cubicBezTo>
                    <a:pt x="2818374" y="609600"/>
                    <a:pt x="2823666" y="606891"/>
                    <a:pt x="2826961" y="602319"/>
                  </a:cubicBezTo>
                  <a:cubicBezTo>
                    <a:pt x="2830256" y="597747"/>
                    <a:pt x="2831153" y="591870"/>
                    <a:pt x="2829371" y="586524"/>
                  </a:cubicBezTo>
                  <a:lnTo>
                    <a:pt x="2641555" y="23076"/>
                  </a:lnTo>
                  <a:cubicBezTo>
                    <a:pt x="2636961" y="9295"/>
                    <a:pt x="2624064" y="0"/>
                    <a:pt x="2609538" y="0"/>
                  </a:cubicBez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2640655" cy="647700"/>
            </a:xfrm>
            <a:prstGeom prst="rect">
              <a:avLst/>
            </a:prstGeom>
          </p:spPr>
          <p:txBody>
            <a:bodyPr lIns="54037" tIns="54037" rIns="54037" bIns="5403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7526490" y="6973022"/>
            <a:ext cx="365284" cy="209208"/>
          </a:xfrm>
          <a:custGeom>
            <a:avLst/>
            <a:gdLst/>
            <a:ahLst/>
            <a:cxnLst/>
            <a:rect l="l" t="t" r="r" b="b"/>
            <a:pathLst>
              <a:path w="365284" h="209208">
                <a:moveTo>
                  <a:pt x="0" y="0"/>
                </a:moveTo>
                <a:lnTo>
                  <a:pt x="365283" y="0"/>
                </a:lnTo>
                <a:lnTo>
                  <a:pt x="365283" y="209208"/>
                </a:lnTo>
                <a:lnTo>
                  <a:pt x="0" y="20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45517" y="-57416"/>
            <a:ext cx="10713499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LOCAL CONTENT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5517" y="1346663"/>
            <a:ext cx="10713499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A621"/>
                </a:solidFill>
                <a:latin typeface="Aileron Bold"/>
                <a:ea typeface="Aileron Bold"/>
                <a:cs typeface="Aileron Bold"/>
                <a:sym typeface="Aileron Bold"/>
              </a:rPr>
              <a:t>BW5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154279" y="768449"/>
            <a:ext cx="871289" cy="391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5"/>
              </a:lnSpc>
              <a:spcBef>
                <a:spcPct val="0"/>
              </a:spcBef>
            </a:pPr>
            <a:r>
              <a:rPr lang="en-US" sz="2196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2015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5517" y="2750742"/>
            <a:ext cx="10713499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300 NEW JOBS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45517" y="4260486"/>
            <a:ext cx="10713499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A621"/>
                </a:solidFill>
                <a:latin typeface="Aileron Bold"/>
                <a:ea typeface="Aileron Bold"/>
                <a:cs typeface="Aileron Bold"/>
                <a:sym typeface="Aileron Bold"/>
              </a:rPr>
              <a:t>ONE ITEM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76292" y="-1175064"/>
            <a:ext cx="20377003" cy="11462064"/>
          </a:xfrm>
          <a:custGeom>
            <a:avLst/>
            <a:gdLst/>
            <a:ahLst/>
            <a:cxnLst/>
            <a:rect l="l" t="t" r="r" b="b"/>
            <a:pathLst>
              <a:path w="20377003" h="11462064">
                <a:moveTo>
                  <a:pt x="0" y="0"/>
                </a:moveTo>
                <a:lnTo>
                  <a:pt x="20377004" y="0"/>
                </a:lnTo>
                <a:lnTo>
                  <a:pt x="20377004" y="11462064"/>
                </a:lnTo>
                <a:lnTo>
                  <a:pt x="0" y="114620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43644" y="-1033196"/>
            <a:ext cx="20124794" cy="11320196"/>
          </a:xfrm>
          <a:custGeom>
            <a:avLst/>
            <a:gdLst/>
            <a:ahLst/>
            <a:cxnLst/>
            <a:rect l="l" t="t" r="r" b="b"/>
            <a:pathLst>
              <a:path w="20124794" h="11320196">
                <a:moveTo>
                  <a:pt x="0" y="0"/>
                </a:moveTo>
                <a:lnTo>
                  <a:pt x="20124793" y="0"/>
                </a:lnTo>
                <a:lnTo>
                  <a:pt x="20124793" y="11320196"/>
                </a:lnTo>
                <a:lnTo>
                  <a:pt x="0" y="113201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79617" y="-153139"/>
            <a:ext cx="19500793" cy="10969196"/>
          </a:xfrm>
          <a:custGeom>
            <a:avLst/>
            <a:gdLst/>
            <a:ahLst/>
            <a:cxnLst/>
            <a:rect l="l" t="t" r="r" b="b"/>
            <a:pathLst>
              <a:path w="19500793" h="10969196">
                <a:moveTo>
                  <a:pt x="0" y="0"/>
                </a:moveTo>
                <a:lnTo>
                  <a:pt x="19500793" y="0"/>
                </a:lnTo>
                <a:lnTo>
                  <a:pt x="19500793" y="10969196"/>
                </a:lnTo>
                <a:lnTo>
                  <a:pt x="0" y="109691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98572" y="0"/>
            <a:ext cx="19302800" cy="10857825"/>
          </a:xfrm>
          <a:custGeom>
            <a:avLst/>
            <a:gdLst/>
            <a:ahLst/>
            <a:cxnLst/>
            <a:rect l="l" t="t" r="r" b="b"/>
            <a:pathLst>
              <a:path w="19302800" h="10857825">
                <a:moveTo>
                  <a:pt x="0" y="0"/>
                </a:moveTo>
                <a:lnTo>
                  <a:pt x="19302800" y="0"/>
                </a:lnTo>
                <a:lnTo>
                  <a:pt x="19302800" y="10857825"/>
                </a:lnTo>
                <a:lnTo>
                  <a:pt x="0" y="108578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1299BB-14E2-FB18-977D-DA536AFBD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235733"/>
            <a:ext cx="6934200" cy="98155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2A4094-A594-3E9E-05EB-C21C2780C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5702" y="250973"/>
            <a:ext cx="6934200" cy="98155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81D665-8D26-F74B-D2A4-9517614CEB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63354" y="387103"/>
            <a:ext cx="3472245" cy="36633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FA8A86-A93A-AD8B-4FDE-B90FFA0103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13928" y="6198420"/>
            <a:ext cx="3472244" cy="366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74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1B1B1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657" y="-108934"/>
            <a:ext cx="18477643" cy="10395934"/>
          </a:xfrm>
          <a:custGeom>
            <a:avLst/>
            <a:gdLst/>
            <a:ahLst/>
            <a:cxnLst/>
            <a:rect l="l" t="t" r="r" b="b"/>
            <a:pathLst>
              <a:path w="18477643" h="10395934">
                <a:moveTo>
                  <a:pt x="0" y="0"/>
                </a:moveTo>
                <a:lnTo>
                  <a:pt x="18477643" y="0"/>
                </a:lnTo>
                <a:lnTo>
                  <a:pt x="18477643" y="10395934"/>
                </a:lnTo>
                <a:lnTo>
                  <a:pt x="0" y="103959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4817979" cy="10287000"/>
            <a:chOff x="0" y="0"/>
            <a:chExt cx="3902678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02678" cy="2709333"/>
            </a:xfrm>
            <a:custGeom>
              <a:avLst/>
              <a:gdLst/>
              <a:ahLst/>
              <a:cxnLst/>
              <a:rect l="l" t="t" r="r" b="b"/>
              <a:pathLst>
                <a:path w="3902678" h="2709333">
                  <a:moveTo>
                    <a:pt x="0" y="0"/>
                  </a:moveTo>
                  <a:lnTo>
                    <a:pt x="3902678" y="0"/>
                  </a:lnTo>
                  <a:lnTo>
                    <a:pt x="39026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2000"/>
                  </a:srgbClr>
                </a:gs>
                <a:gs pos="50000">
                  <a:srgbClr val="000000">
                    <a:alpha val="3874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90267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-514439" y="4816577"/>
            <a:ext cx="19928496" cy="7174258"/>
          </a:xfrm>
          <a:custGeom>
            <a:avLst/>
            <a:gdLst/>
            <a:ahLst/>
            <a:cxnLst/>
            <a:rect l="l" t="t" r="r" b="b"/>
            <a:pathLst>
              <a:path w="19928496" h="7174258">
                <a:moveTo>
                  <a:pt x="0" y="0"/>
                </a:moveTo>
                <a:lnTo>
                  <a:pt x="19928496" y="0"/>
                </a:lnTo>
                <a:lnTo>
                  <a:pt x="19928496" y="7174258"/>
                </a:lnTo>
                <a:lnTo>
                  <a:pt x="0" y="71742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2265811" y="721689"/>
            <a:ext cx="2864481" cy="614021"/>
            <a:chOff x="0" y="0"/>
            <a:chExt cx="2843855" cy="609600"/>
          </a:xfrm>
        </p:grpSpPr>
        <p:sp>
          <p:nvSpPr>
            <p:cNvPr id="9" name="Freeform 9"/>
            <p:cNvSpPr/>
            <p:nvPr/>
          </p:nvSpPr>
          <p:spPr>
            <a:xfrm>
              <a:off x="6792" y="0"/>
              <a:ext cx="2830270" cy="609600"/>
            </a:xfrm>
            <a:custGeom>
              <a:avLst/>
              <a:gdLst/>
              <a:ahLst/>
              <a:cxnLst/>
              <a:rect l="l" t="t" r="r" b="b"/>
              <a:pathLst>
                <a:path w="2830270" h="609600">
                  <a:moveTo>
                    <a:pt x="2609538" y="0"/>
                  </a:moveTo>
                  <a:lnTo>
                    <a:pt x="17533" y="0"/>
                  </a:lnTo>
                  <a:cubicBezTo>
                    <a:pt x="11897" y="0"/>
                    <a:pt x="6605" y="2709"/>
                    <a:pt x="3310" y="7281"/>
                  </a:cubicBezTo>
                  <a:cubicBezTo>
                    <a:pt x="15" y="11853"/>
                    <a:pt x="-882" y="17730"/>
                    <a:pt x="900" y="23076"/>
                  </a:cubicBezTo>
                  <a:lnTo>
                    <a:pt x="188716" y="586524"/>
                  </a:lnTo>
                  <a:cubicBezTo>
                    <a:pt x="193310" y="600305"/>
                    <a:pt x="206206" y="609600"/>
                    <a:pt x="220733" y="609600"/>
                  </a:cubicBezTo>
                  <a:lnTo>
                    <a:pt x="2812738" y="609600"/>
                  </a:lnTo>
                  <a:cubicBezTo>
                    <a:pt x="2818374" y="609600"/>
                    <a:pt x="2823666" y="606891"/>
                    <a:pt x="2826961" y="602319"/>
                  </a:cubicBezTo>
                  <a:cubicBezTo>
                    <a:pt x="2830256" y="597747"/>
                    <a:pt x="2831153" y="591870"/>
                    <a:pt x="2829371" y="586524"/>
                  </a:cubicBezTo>
                  <a:lnTo>
                    <a:pt x="2641555" y="23076"/>
                  </a:lnTo>
                  <a:cubicBezTo>
                    <a:pt x="2636961" y="9295"/>
                    <a:pt x="2624064" y="0"/>
                    <a:pt x="2609538" y="0"/>
                  </a:cubicBez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2640655" cy="647700"/>
            </a:xfrm>
            <a:prstGeom prst="rect">
              <a:avLst/>
            </a:prstGeom>
          </p:spPr>
          <p:txBody>
            <a:bodyPr lIns="54037" tIns="54037" rIns="54037" bIns="5403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7526490" y="6973022"/>
            <a:ext cx="365284" cy="209208"/>
          </a:xfrm>
          <a:custGeom>
            <a:avLst/>
            <a:gdLst/>
            <a:ahLst/>
            <a:cxnLst/>
            <a:rect l="l" t="t" r="r" b="b"/>
            <a:pathLst>
              <a:path w="365284" h="209208">
                <a:moveTo>
                  <a:pt x="0" y="0"/>
                </a:moveTo>
                <a:lnTo>
                  <a:pt x="365283" y="0"/>
                </a:lnTo>
                <a:lnTo>
                  <a:pt x="365283" y="209208"/>
                </a:lnTo>
                <a:lnTo>
                  <a:pt x="0" y="20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45517" y="-57416"/>
            <a:ext cx="10713499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HOW POLICY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5517" y="1466858"/>
            <a:ext cx="10713499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A621"/>
                </a:solidFill>
                <a:latin typeface="Aileron Bold"/>
                <a:ea typeface="Aileron Bold"/>
                <a:cs typeface="Aileron Bold"/>
                <a:sym typeface="Aileron Bold"/>
              </a:rPr>
              <a:t>UNDERMINED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154279" y="758924"/>
            <a:ext cx="871289" cy="474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5"/>
              </a:lnSpc>
              <a:spcBef>
                <a:spcPct val="0"/>
              </a:spcBef>
            </a:pPr>
            <a:r>
              <a:rPr lang="en-US" sz="2696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2021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5517" y="2991132"/>
            <a:ext cx="10713499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THE PIPE LINE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1B1B1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657" y="-108934"/>
            <a:ext cx="18477643" cy="10395934"/>
          </a:xfrm>
          <a:custGeom>
            <a:avLst/>
            <a:gdLst/>
            <a:ahLst/>
            <a:cxnLst/>
            <a:rect l="l" t="t" r="r" b="b"/>
            <a:pathLst>
              <a:path w="18477643" h="10395934">
                <a:moveTo>
                  <a:pt x="0" y="0"/>
                </a:moveTo>
                <a:lnTo>
                  <a:pt x="18477643" y="0"/>
                </a:lnTo>
                <a:lnTo>
                  <a:pt x="18477643" y="10395934"/>
                </a:lnTo>
                <a:lnTo>
                  <a:pt x="0" y="103959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276" r="-2427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0" y="0"/>
            <a:ext cx="14817979" cy="10287000"/>
            <a:chOff x="0" y="0"/>
            <a:chExt cx="3902678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02678" cy="2709333"/>
            </a:xfrm>
            <a:custGeom>
              <a:avLst/>
              <a:gdLst/>
              <a:ahLst/>
              <a:cxnLst/>
              <a:rect l="l" t="t" r="r" b="b"/>
              <a:pathLst>
                <a:path w="3902678" h="2709333">
                  <a:moveTo>
                    <a:pt x="0" y="0"/>
                  </a:moveTo>
                  <a:lnTo>
                    <a:pt x="3902678" y="0"/>
                  </a:lnTo>
                  <a:lnTo>
                    <a:pt x="39026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2000"/>
                  </a:srgbClr>
                </a:gs>
                <a:gs pos="50000">
                  <a:srgbClr val="000000">
                    <a:alpha val="3874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90267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-514439" y="4816577"/>
            <a:ext cx="19928496" cy="7174258"/>
          </a:xfrm>
          <a:custGeom>
            <a:avLst/>
            <a:gdLst/>
            <a:ahLst/>
            <a:cxnLst/>
            <a:rect l="l" t="t" r="r" b="b"/>
            <a:pathLst>
              <a:path w="19928496" h="7174258">
                <a:moveTo>
                  <a:pt x="0" y="0"/>
                </a:moveTo>
                <a:lnTo>
                  <a:pt x="19928496" y="0"/>
                </a:lnTo>
                <a:lnTo>
                  <a:pt x="19928496" y="7174258"/>
                </a:lnTo>
                <a:lnTo>
                  <a:pt x="0" y="71742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4025568" y="619333"/>
            <a:ext cx="2864481" cy="614021"/>
            <a:chOff x="0" y="0"/>
            <a:chExt cx="2843855" cy="609600"/>
          </a:xfrm>
        </p:grpSpPr>
        <p:sp>
          <p:nvSpPr>
            <p:cNvPr id="10" name="Freeform 10"/>
            <p:cNvSpPr/>
            <p:nvPr/>
          </p:nvSpPr>
          <p:spPr>
            <a:xfrm>
              <a:off x="6792" y="0"/>
              <a:ext cx="2830270" cy="609600"/>
            </a:xfrm>
            <a:custGeom>
              <a:avLst/>
              <a:gdLst/>
              <a:ahLst/>
              <a:cxnLst/>
              <a:rect l="l" t="t" r="r" b="b"/>
              <a:pathLst>
                <a:path w="2830270" h="609600">
                  <a:moveTo>
                    <a:pt x="2609538" y="0"/>
                  </a:moveTo>
                  <a:lnTo>
                    <a:pt x="17533" y="0"/>
                  </a:lnTo>
                  <a:cubicBezTo>
                    <a:pt x="11897" y="0"/>
                    <a:pt x="6605" y="2709"/>
                    <a:pt x="3310" y="7281"/>
                  </a:cubicBezTo>
                  <a:cubicBezTo>
                    <a:pt x="15" y="11853"/>
                    <a:pt x="-882" y="17730"/>
                    <a:pt x="900" y="23076"/>
                  </a:cubicBezTo>
                  <a:lnTo>
                    <a:pt x="188716" y="586524"/>
                  </a:lnTo>
                  <a:cubicBezTo>
                    <a:pt x="193310" y="600305"/>
                    <a:pt x="206206" y="609600"/>
                    <a:pt x="220733" y="609600"/>
                  </a:cubicBezTo>
                  <a:lnTo>
                    <a:pt x="2812738" y="609600"/>
                  </a:lnTo>
                  <a:cubicBezTo>
                    <a:pt x="2818374" y="609600"/>
                    <a:pt x="2823666" y="606891"/>
                    <a:pt x="2826961" y="602319"/>
                  </a:cubicBezTo>
                  <a:cubicBezTo>
                    <a:pt x="2830256" y="597747"/>
                    <a:pt x="2831153" y="591870"/>
                    <a:pt x="2829371" y="586524"/>
                  </a:cubicBezTo>
                  <a:lnTo>
                    <a:pt x="2641555" y="23076"/>
                  </a:lnTo>
                  <a:cubicBezTo>
                    <a:pt x="2636961" y="9295"/>
                    <a:pt x="2624064" y="0"/>
                    <a:pt x="2609538" y="0"/>
                  </a:cubicBez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600" y="-38100"/>
              <a:ext cx="2640655" cy="647700"/>
            </a:xfrm>
            <a:prstGeom prst="rect">
              <a:avLst/>
            </a:prstGeom>
          </p:spPr>
          <p:txBody>
            <a:bodyPr lIns="54037" tIns="54037" rIns="54037" bIns="5403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7526490" y="6973022"/>
            <a:ext cx="365284" cy="209208"/>
          </a:xfrm>
          <a:custGeom>
            <a:avLst/>
            <a:gdLst/>
            <a:ahLst/>
            <a:cxnLst/>
            <a:rect l="l" t="t" r="r" b="b"/>
            <a:pathLst>
              <a:path w="365284" h="209208">
                <a:moveTo>
                  <a:pt x="0" y="0"/>
                </a:moveTo>
                <a:lnTo>
                  <a:pt x="365283" y="0"/>
                </a:lnTo>
                <a:lnTo>
                  <a:pt x="365283" y="209208"/>
                </a:lnTo>
                <a:lnTo>
                  <a:pt x="0" y="20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3688111" y="6045929"/>
            <a:ext cx="6342726" cy="3615354"/>
          </a:xfrm>
          <a:custGeom>
            <a:avLst/>
            <a:gdLst/>
            <a:ahLst/>
            <a:cxnLst/>
            <a:rect l="l" t="t" r="r" b="b"/>
            <a:pathLst>
              <a:path w="6342726" h="3615354">
                <a:moveTo>
                  <a:pt x="0" y="0"/>
                </a:moveTo>
                <a:lnTo>
                  <a:pt x="6342726" y="0"/>
                </a:lnTo>
                <a:lnTo>
                  <a:pt x="6342726" y="3615353"/>
                </a:lnTo>
                <a:lnTo>
                  <a:pt x="0" y="36153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345517" y="-57416"/>
            <a:ext cx="13680051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FROM MANUFATURING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5517" y="1466858"/>
            <a:ext cx="10713499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A621"/>
                </a:solidFill>
                <a:latin typeface="Aileron Bold"/>
                <a:ea typeface="Aileron Bold"/>
                <a:cs typeface="Aileron Bold"/>
                <a:sym typeface="Aileron Bold"/>
              </a:rPr>
              <a:t>TO     0 % DUTY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022165" y="655791"/>
            <a:ext cx="1538582" cy="474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5"/>
              </a:lnSpc>
              <a:spcBef>
                <a:spcPct val="0"/>
              </a:spcBef>
            </a:pPr>
            <a:r>
              <a:rPr lang="en-US" sz="2696" b="1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rPr>
              <a:t>Ongoing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45517" y="2991132"/>
            <a:ext cx="10713499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IMPORT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92929" y="9182100"/>
            <a:ext cx="3831015" cy="57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6"/>
              </a:lnSpc>
            </a:pPr>
            <a:r>
              <a:rPr lang="en-US" sz="3297" b="1" spc="-138">
                <a:solidFill>
                  <a:srgbClr val="7ED957"/>
                </a:solidFill>
                <a:latin typeface="Aileron Bold"/>
                <a:ea typeface="Aileron Bold"/>
                <a:cs typeface="Aileron Bold"/>
                <a:sym typeface="Aileron Bold"/>
              </a:rPr>
              <a:t>IMPORT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7422" y="7528768"/>
            <a:ext cx="3831015" cy="57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6"/>
              </a:lnSpc>
            </a:pPr>
            <a:r>
              <a:rPr lang="en-US" sz="3297" b="1" spc="-138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MANUFACTURING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1B1B1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657" y="-108934"/>
            <a:ext cx="18477643" cy="10395934"/>
          </a:xfrm>
          <a:custGeom>
            <a:avLst/>
            <a:gdLst/>
            <a:ahLst/>
            <a:cxnLst/>
            <a:rect l="l" t="t" r="r" b="b"/>
            <a:pathLst>
              <a:path w="18477643" h="10395934">
                <a:moveTo>
                  <a:pt x="0" y="0"/>
                </a:moveTo>
                <a:lnTo>
                  <a:pt x="18477643" y="0"/>
                </a:lnTo>
                <a:lnTo>
                  <a:pt x="18477643" y="10395934"/>
                </a:lnTo>
                <a:lnTo>
                  <a:pt x="0" y="103959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276" r="-2427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0" y="0"/>
            <a:ext cx="14817979" cy="10287000"/>
            <a:chOff x="0" y="0"/>
            <a:chExt cx="3902678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902678" cy="2709333"/>
            </a:xfrm>
            <a:custGeom>
              <a:avLst/>
              <a:gdLst/>
              <a:ahLst/>
              <a:cxnLst/>
              <a:rect l="l" t="t" r="r" b="b"/>
              <a:pathLst>
                <a:path w="3902678" h="2709333">
                  <a:moveTo>
                    <a:pt x="0" y="0"/>
                  </a:moveTo>
                  <a:lnTo>
                    <a:pt x="3902678" y="0"/>
                  </a:lnTo>
                  <a:lnTo>
                    <a:pt x="39026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2000"/>
                  </a:srgbClr>
                </a:gs>
                <a:gs pos="50000">
                  <a:srgbClr val="000000">
                    <a:alpha val="3874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90267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514439" y="4816577"/>
            <a:ext cx="19928496" cy="7174258"/>
          </a:xfrm>
          <a:custGeom>
            <a:avLst/>
            <a:gdLst/>
            <a:ahLst/>
            <a:cxnLst/>
            <a:rect l="l" t="t" r="r" b="b"/>
            <a:pathLst>
              <a:path w="19928496" h="7174258">
                <a:moveTo>
                  <a:pt x="0" y="0"/>
                </a:moveTo>
                <a:lnTo>
                  <a:pt x="19928496" y="0"/>
                </a:lnTo>
                <a:lnTo>
                  <a:pt x="19928496" y="7174258"/>
                </a:lnTo>
                <a:lnTo>
                  <a:pt x="0" y="71742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4025568" y="619333"/>
            <a:ext cx="2864481" cy="614021"/>
            <a:chOff x="0" y="0"/>
            <a:chExt cx="2843855" cy="609600"/>
          </a:xfrm>
        </p:grpSpPr>
        <p:sp>
          <p:nvSpPr>
            <p:cNvPr id="11" name="Freeform 11"/>
            <p:cNvSpPr/>
            <p:nvPr/>
          </p:nvSpPr>
          <p:spPr>
            <a:xfrm>
              <a:off x="6792" y="0"/>
              <a:ext cx="2830270" cy="609600"/>
            </a:xfrm>
            <a:custGeom>
              <a:avLst/>
              <a:gdLst/>
              <a:ahLst/>
              <a:cxnLst/>
              <a:rect l="l" t="t" r="r" b="b"/>
              <a:pathLst>
                <a:path w="2830270" h="609600">
                  <a:moveTo>
                    <a:pt x="2609538" y="0"/>
                  </a:moveTo>
                  <a:lnTo>
                    <a:pt x="17533" y="0"/>
                  </a:lnTo>
                  <a:cubicBezTo>
                    <a:pt x="11897" y="0"/>
                    <a:pt x="6605" y="2709"/>
                    <a:pt x="3310" y="7281"/>
                  </a:cubicBezTo>
                  <a:cubicBezTo>
                    <a:pt x="15" y="11853"/>
                    <a:pt x="-882" y="17730"/>
                    <a:pt x="900" y="23076"/>
                  </a:cubicBezTo>
                  <a:lnTo>
                    <a:pt x="188716" y="586524"/>
                  </a:lnTo>
                  <a:cubicBezTo>
                    <a:pt x="193310" y="600305"/>
                    <a:pt x="206206" y="609600"/>
                    <a:pt x="220733" y="609600"/>
                  </a:cubicBezTo>
                  <a:lnTo>
                    <a:pt x="2812738" y="609600"/>
                  </a:lnTo>
                  <a:cubicBezTo>
                    <a:pt x="2818374" y="609600"/>
                    <a:pt x="2823666" y="606891"/>
                    <a:pt x="2826961" y="602319"/>
                  </a:cubicBezTo>
                  <a:cubicBezTo>
                    <a:pt x="2830256" y="597747"/>
                    <a:pt x="2831153" y="591870"/>
                    <a:pt x="2829371" y="586524"/>
                  </a:cubicBezTo>
                  <a:lnTo>
                    <a:pt x="2641555" y="23076"/>
                  </a:lnTo>
                  <a:cubicBezTo>
                    <a:pt x="2636961" y="9295"/>
                    <a:pt x="2624064" y="0"/>
                    <a:pt x="2609538" y="0"/>
                  </a:cubicBez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1600" y="-38100"/>
              <a:ext cx="2640655" cy="647700"/>
            </a:xfrm>
            <a:prstGeom prst="rect">
              <a:avLst/>
            </a:prstGeom>
          </p:spPr>
          <p:txBody>
            <a:bodyPr lIns="54037" tIns="54037" rIns="54037" bIns="5403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7526490" y="6973022"/>
            <a:ext cx="365284" cy="209208"/>
          </a:xfrm>
          <a:custGeom>
            <a:avLst/>
            <a:gdLst/>
            <a:ahLst/>
            <a:cxnLst/>
            <a:rect l="l" t="t" r="r" b="b"/>
            <a:pathLst>
              <a:path w="365284" h="209208">
                <a:moveTo>
                  <a:pt x="0" y="0"/>
                </a:moveTo>
                <a:lnTo>
                  <a:pt x="365283" y="0"/>
                </a:lnTo>
                <a:lnTo>
                  <a:pt x="365283" y="209208"/>
                </a:lnTo>
                <a:lnTo>
                  <a:pt x="0" y="20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345517" y="-57416"/>
            <a:ext cx="13680051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POLICY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5517" y="1466858"/>
            <a:ext cx="10713499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A621"/>
                </a:solidFill>
                <a:latin typeface="Aileron Bold"/>
                <a:ea typeface="Aileron Bold"/>
                <a:cs typeface="Aileron Bold"/>
                <a:sym typeface="Aileron Bold"/>
              </a:rPr>
              <a:t>SC-CF-48 SARS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022165" y="655791"/>
            <a:ext cx="1538582" cy="474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5"/>
              </a:lnSpc>
              <a:spcBef>
                <a:spcPct val="0"/>
              </a:spcBef>
            </a:pPr>
            <a:r>
              <a:rPr lang="en-US" sz="2696" b="1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rPr>
              <a:t>Ongoing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45517" y="2991132"/>
            <a:ext cx="12673673" cy="1585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0% </a:t>
            </a: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DUTY FULL IMPORT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517" y="4891589"/>
            <a:ext cx="13680051" cy="1585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D3DCE0"/>
                </a:solidFill>
                <a:latin typeface="Aileron Bold"/>
                <a:ea typeface="Aileron Bold"/>
                <a:cs typeface="Aileron Bold"/>
                <a:sym typeface="Aileron Bold"/>
              </a:rPr>
              <a:t>TURNING  FULL FACTORY</a:t>
            </a:r>
            <a:r>
              <a:rPr lang="en-US" sz="9220" b="1" spc="-387">
                <a:solidFill>
                  <a:srgbClr val="FFA621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1B1B1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657" y="-108934"/>
            <a:ext cx="18477643" cy="10395934"/>
          </a:xfrm>
          <a:custGeom>
            <a:avLst/>
            <a:gdLst/>
            <a:ahLst/>
            <a:cxnLst/>
            <a:rect l="l" t="t" r="r" b="b"/>
            <a:pathLst>
              <a:path w="18477643" h="10395934">
                <a:moveTo>
                  <a:pt x="0" y="0"/>
                </a:moveTo>
                <a:lnTo>
                  <a:pt x="18477643" y="0"/>
                </a:lnTo>
                <a:lnTo>
                  <a:pt x="18477643" y="10395934"/>
                </a:lnTo>
                <a:lnTo>
                  <a:pt x="0" y="103959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276" r="-2427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6666" b="-1666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7604" b="-1760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0"/>
            <a:ext cx="14817979" cy="10287000"/>
            <a:chOff x="0" y="0"/>
            <a:chExt cx="3902678" cy="27093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902678" cy="2709333"/>
            </a:xfrm>
            <a:custGeom>
              <a:avLst/>
              <a:gdLst/>
              <a:ahLst/>
              <a:cxnLst/>
              <a:rect l="l" t="t" r="r" b="b"/>
              <a:pathLst>
                <a:path w="3902678" h="2709333">
                  <a:moveTo>
                    <a:pt x="0" y="0"/>
                  </a:moveTo>
                  <a:lnTo>
                    <a:pt x="3902678" y="0"/>
                  </a:lnTo>
                  <a:lnTo>
                    <a:pt x="39026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2000"/>
                  </a:srgbClr>
                </a:gs>
                <a:gs pos="50000">
                  <a:srgbClr val="000000">
                    <a:alpha val="3874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90267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-298833" y="5466664"/>
            <a:ext cx="19928496" cy="7174258"/>
          </a:xfrm>
          <a:custGeom>
            <a:avLst/>
            <a:gdLst/>
            <a:ahLst/>
            <a:cxnLst/>
            <a:rect l="l" t="t" r="r" b="b"/>
            <a:pathLst>
              <a:path w="19928496" h="7174258">
                <a:moveTo>
                  <a:pt x="0" y="0"/>
                </a:moveTo>
                <a:lnTo>
                  <a:pt x="19928496" y="0"/>
                </a:lnTo>
                <a:lnTo>
                  <a:pt x="19928496" y="7174259"/>
                </a:lnTo>
                <a:lnTo>
                  <a:pt x="0" y="71742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4025568" y="619333"/>
            <a:ext cx="2864481" cy="614021"/>
            <a:chOff x="0" y="0"/>
            <a:chExt cx="2843855" cy="609600"/>
          </a:xfrm>
        </p:grpSpPr>
        <p:sp>
          <p:nvSpPr>
            <p:cNvPr id="12" name="Freeform 12"/>
            <p:cNvSpPr/>
            <p:nvPr/>
          </p:nvSpPr>
          <p:spPr>
            <a:xfrm>
              <a:off x="6792" y="0"/>
              <a:ext cx="2830270" cy="609600"/>
            </a:xfrm>
            <a:custGeom>
              <a:avLst/>
              <a:gdLst/>
              <a:ahLst/>
              <a:cxnLst/>
              <a:rect l="l" t="t" r="r" b="b"/>
              <a:pathLst>
                <a:path w="2830270" h="609600">
                  <a:moveTo>
                    <a:pt x="2609538" y="0"/>
                  </a:moveTo>
                  <a:lnTo>
                    <a:pt x="17533" y="0"/>
                  </a:lnTo>
                  <a:cubicBezTo>
                    <a:pt x="11897" y="0"/>
                    <a:pt x="6605" y="2709"/>
                    <a:pt x="3310" y="7281"/>
                  </a:cubicBezTo>
                  <a:cubicBezTo>
                    <a:pt x="15" y="11853"/>
                    <a:pt x="-882" y="17730"/>
                    <a:pt x="900" y="23076"/>
                  </a:cubicBezTo>
                  <a:lnTo>
                    <a:pt x="188716" y="586524"/>
                  </a:lnTo>
                  <a:cubicBezTo>
                    <a:pt x="193310" y="600305"/>
                    <a:pt x="206206" y="609600"/>
                    <a:pt x="220733" y="609600"/>
                  </a:cubicBezTo>
                  <a:lnTo>
                    <a:pt x="2812738" y="609600"/>
                  </a:lnTo>
                  <a:cubicBezTo>
                    <a:pt x="2818374" y="609600"/>
                    <a:pt x="2823666" y="606891"/>
                    <a:pt x="2826961" y="602319"/>
                  </a:cubicBezTo>
                  <a:cubicBezTo>
                    <a:pt x="2830256" y="597747"/>
                    <a:pt x="2831153" y="591870"/>
                    <a:pt x="2829371" y="586524"/>
                  </a:cubicBezTo>
                  <a:lnTo>
                    <a:pt x="2641555" y="23076"/>
                  </a:lnTo>
                  <a:cubicBezTo>
                    <a:pt x="2636961" y="9295"/>
                    <a:pt x="2624064" y="0"/>
                    <a:pt x="2609538" y="0"/>
                  </a:cubicBez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1600" y="-38100"/>
              <a:ext cx="2640655" cy="647700"/>
            </a:xfrm>
            <a:prstGeom prst="rect">
              <a:avLst/>
            </a:prstGeom>
          </p:spPr>
          <p:txBody>
            <a:bodyPr lIns="54037" tIns="54037" rIns="54037" bIns="5403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7526490" y="6973022"/>
            <a:ext cx="365284" cy="209208"/>
          </a:xfrm>
          <a:custGeom>
            <a:avLst/>
            <a:gdLst/>
            <a:ahLst/>
            <a:cxnLst/>
            <a:rect l="l" t="t" r="r" b="b"/>
            <a:pathLst>
              <a:path w="365284" h="209208">
                <a:moveTo>
                  <a:pt x="0" y="0"/>
                </a:moveTo>
                <a:lnTo>
                  <a:pt x="365283" y="0"/>
                </a:lnTo>
                <a:lnTo>
                  <a:pt x="365283" y="209208"/>
                </a:lnTo>
                <a:lnTo>
                  <a:pt x="0" y="20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345517" y="-57231"/>
            <a:ext cx="10713499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IMPORT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022165" y="655791"/>
            <a:ext cx="1538582" cy="474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5"/>
              </a:lnSpc>
              <a:spcBef>
                <a:spcPct val="0"/>
              </a:spcBef>
            </a:pPr>
            <a:r>
              <a:rPr lang="en-US" sz="2696" b="1">
                <a:solidFill>
                  <a:srgbClr val="FF3131"/>
                </a:solidFill>
                <a:latin typeface="Arimo Bold"/>
                <a:ea typeface="Arimo Bold"/>
                <a:cs typeface="Arimo Bold"/>
                <a:sym typeface="Arimo Bold"/>
              </a:rPr>
              <a:t>Ongoing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45517" y="1489723"/>
            <a:ext cx="12673673" cy="1585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0%</a:t>
            </a: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 DUTY FULL IMPORT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45517" y="3036677"/>
            <a:ext cx="13680051" cy="1585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016A3D"/>
                </a:solidFill>
                <a:latin typeface="Aileron Bold"/>
                <a:ea typeface="Aileron Bold"/>
                <a:cs typeface="Aileron Bold"/>
                <a:sym typeface="Aileron Bold"/>
              </a:rPr>
              <a:t>TURNING JUST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419203" y="4583643"/>
            <a:ext cx="13680051" cy="1585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E9E9E9"/>
                </a:solidFill>
                <a:latin typeface="Aileron Bold"/>
                <a:ea typeface="Aileron Bold"/>
                <a:cs typeface="Aileron Bold"/>
                <a:sym typeface="Aileron Bold"/>
              </a:rPr>
              <a:t>INTO</a:t>
            </a:r>
            <a:r>
              <a:rPr lang="en-US" sz="9220" b="1" spc="-387">
                <a:solidFill>
                  <a:srgbClr val="016A3D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9220" b="1" spc="-387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IN JUST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1B1B1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657" y="-108934"/>
            <a:ext cx="18477643" cy="10395934"/>
          </a:xfrm>
          <a:custGeom>
            <a:avLst/>
            <a:gdLst/>
            <a:ahLst/>
            <a:cxnLst/>
            <a:rect l="l" t="t" r="r" b="b"/>
            <a:pathLst>
              <a:path w="18477643" h="10395934">
                <a:moveTo>
                  <a:pt x="0" y="0"/>
                </a:moveTo>
                <a:lnTo>
                  <a:pt x="18477643" y="0"/>
                </a:lnTo>
                <a:lnTo>
                  <a:pt x="18477643" y="10395934"/>
                </a:lnTo>
                <a:lnTo>
                  <a:pt x="0" y="103959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276" r="-2427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72985" y="-2509843"/>
            <a:ext cx="19605393" cy="14704045"/>
          </a:xfrm>
          <a:custGeom>
            <a:avLst/>
            <a:gdLst/>
            <a:ahLst/>
            <a:cxnLst/>
            <a:rect l="l" t="t" r="r" b="b"/>
            <a:pathLst>
              <a:path w="19605393" h="14704045">
                <a:moveTo>
                  <a:pt x="0" y="0"/>
                </a:moveTo>
                <a:lnTo>
                  <a:pt x="19605393" y="0"/>
                </a:lnTo>
                <a:lnTo>
                  <a:pt x="19605393" y="14704045"/>
                </a:lnTo>
                <a:lnTo>
                  <a:pt x="0" y="147040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0" y="0"/>
            <a:ext cx="14817979" cy="10287000"/>
            <a:chOff x="0" y="0"/>
            <a:chExt cx="3902678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902678" cy="2709333"/>
            </a:xfrm>
            <a:custGeom>
              <a:avLst/>
              <a:gdLst/>
              <a:ahLst/>
              <a:cxnLst/>
              <a:rect l="l" t="t" r="r" b="b"/>
              <a:pathLst>
                <a:path w="3902678" h="2709333">
                  <a:moveTo>
                    <a:pt x="0" y="0"/>
                  </a:moveTo>
                  <a:lnTo>
                    <a:pt x="3902678" y="0"/>
                  </a:lnTo>
                  <a:lnTo>
                    <a:pt x="3902678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52000"/>
                  </a:srgbClr>
                </a:gs>
                <a:gs pos="50000">
                  <a:srgbClr val="000000">
                    <a:alpha val="3874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902678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7526490" y="6973022"/>
            <a:ext cx="365284" cy="209208"/>
          </a:xfrm>
          <a:custGeom>
            <a:avLst/>
            <a:gdLst/>
            <a:ahLst/>
            <a:cxnLst/>
            <a:rect l="l" t="t" r="r" b="b"/>
            <a:pathLst>
              <a:path w="365284" h="209208">
                <a:moveTo>
                  <a:pt x="0" y="0"/>
                </a:moveTo>
                <a:lnTo>
                  <a:pt x="365283" y="0"/>
                </a:lnTo>
                <a:lnTo>
                  <a:pt x="365283" y="209208"/>
                </a:lnTo>
                <a:lnTo>
                  <a:pt x="0" y="20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-768508" y="-134555"/>
            <a:ext cx="4391338" cy="10421555"/>
            <a:chOff x="0" y="0"/>
            <a:chExt cx="1156566" cy="274477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56567" cy="2744772"/>
            </a:xfrm>
            <a:custGeom>
              <a:avLst/>
              <a:gdLst/>
              <a:ahLst/>
              <a:cxnLst/>
              <a:rect l="l" t="t" r="r" b="b"/>
              <a:pathLst>
                <a:path w="1156567" h="2744772">
                  <a:moveTo>
                    <a:pt x="0" y="0"/>
                  </a:moveTo>
                  <a:lnTo>
                    <a:pt x="1156567" y="0"/>
                  </a:lnTo>
                  <a:lnTo>
                    <a:pt x="1156567" y="2744772"/>
                  </a:lnTo>
                  <a:lnTo>
                    <a:pt x="0" y="2744772"/>
                  </a:lnTo>
                  <a:close/>
                </a:path>
              </a:pathLst>
            </a:custGeom>
            <a:solidFill>
              <a:srgbClr val="E9E9E9">
                <a:alpha val="6392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156566" cy="27828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345517" y="4621743"/>
            <a:ext cx="3252036" cy="1193874"/>
          </a:xfrm>
          <a:custGeom>
            <a:avLst/>
            <a:gdLst/>
            <a:ahLst/>
            <a:cxnLst/>
            <a:rect l="l" t="t" r="r" b="b"/>
            <a:pathLst>
              <a:path w="3252036" h="1193874">
                <a:moveTo>
                  <a:pt x="0" y="0"/>
                </a:moveTo>
                <a:lnTo>
                  <a:pt x="3252036" y="0"/>
                </a:lnTo>
                <a:lnTo>
                  <a:pt x="3252036" y="1193875"/>
                </a:lnTo>
                <a:lnTo>
                  <a:pt x="0" y="11938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90061" b="-823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345517" y="5815618"/>
            <a:ext cx="3252036" cy="824635"/>
          </a:xfrm>
          <a:custGeom>
            <a:avLst/>
            <a:gdLst/>
            <a:ahLst/>
            <a:cxnLst/>
            <a:rect l="l" t="t" r="r" b="b"/>
            <a:pathLst>
              <a:path w="3252036" h="824635">
                <a:moveTo>
                  <a:pt x="0" y="0"/>
                </a:moveTo>
                <a:lnTo>
                  <a:pt x="3252036" y="0"/>
                </a:lnTo>
                <a:lnTo>
                  <a:pt x="3252036" y="824635"/>
                </a:lnTo>
                <a:lnTo>
                  <a:pt x="0" y="8246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72" t="-158393" r="-1331" b="-1442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345517" y="6640253"/>
            <a:ext cx="3252036" cy="1429752"/>
          </a:xfrm>
          <a:custGeom>
            <a:avLst/>
            <a:gdLst/>
            <a:ahLst/>
            <a:cxnLst/>
            <a:rect l="l" t="t" r="r" b="b"/>
            <a:pathLst>
              <a:path w="3252036" h="1429752">
                <a:moveTo>
                  <a:pt x="0" y="0"/>
                </a:moveTo>
                <a:lnTo>
                  <a:pt x="3252036" y="0"/>
                </a:lnTo>
                <a:lnTo>
                  <a:pt x="3252036" y="1429752"/>
                </a:lnTo>
                <a:lnTo>
                  <a:pt x="0" y="14297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345517" y="8070005"/>
            <a:ext cx="3252036" cy="811211"/>
          </a:xfrm>
          <a:custGeom>
            <a:avLst/>
            <a:gdLst/>
            <a:ahLst/>
            <a:cxnLst/>
            <a:rect l="l" t="t" r="r" b="b"/>
            <a:pathLst>
              <a:path w="3252036" h="811211">
                <a:moveTo>
                  <a:pt x="0" y="0"/>
                </a:moveTo>
                <a:lnTo>
                  <a:pt x="3252036" y="0"/>
                </a:lnTo>
                <a:lnTo>
                  <a:pt x="3252036" y="811211"/>
                </a:lnTo>
                <a:lnTo>
                  <a:pt x="0" y="8112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064" t="-156612" b="-1605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345517" y="-57416"/>
            <a:ext cx="13680051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POILICY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92547" y="-57416"/>
            <a:ext cx="10713499" cy="1585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IS</a:t>
            </a:r>
            <a:r>
              <a:rPr lang="en-US" sz="9220" b="1" spc="-387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 IMPORT</a:t>
            </a:r>
            <a:r>
              <a:rPr lang="en-US" sz="9220" b="1" spc="-387">
                <a:solidFill>
                  <a:srgbClr val="016A3D"/>
                </a:solidFill>
                <a:latin typeface="Aileron Bold"/>
                <a:ea typeface="Aileron Bold"/>
                <a:cs typeface="Aileron Bold"/>
                <a:sym typeface="Aileron Bold"/>
              </a:rPr>
              <a:t>ANT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5517" y="1489723"/>
            <a:ext cx="12673673" cy="1585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USED  WRONG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5517" y="3036677"/>
            <a:ext cx="13680051" cy="1585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IS</a:t>
            </a:r>
            <a:r>
              <a:rPr lang="en-US" sz="9220" b="1" spc="-387">
                <a:solidFill>
                  <a:srgbClr val="016A3D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9220" b="1" spc="-387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FATAL</a:t>
            </a:r>
            <a:r>
              <a:rPr lang="en-US" sz="9220" b="1" spc="-387">
                <a:solidFill>
                  <a:srgbClr val="016A3D"/>
                </a:solidFill>
                <a:latin typeface="Aileron Bold"/>
                <a:ea typeface="Aileron Bold"/>
                <a:cs typeface="Aileron Bold"/>
                <a:sym typeface="Aileron Bold"/>
              </a:rPr>
              <a:t> TO  INDUSTRY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843415" y="4737404"/>
            <a:ext cx="10713499" cy="912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49"/>
              </a:lnSpc>
            </a:pPr>
            <a:r>
              <a:rPr lang="en-US" sz="5321" b="1" spc="-223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300 LOST JOBS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843415" y="5710843"/>
            <a:ext cx="10713499" cy="863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9"/>
              </a:lnSpc>
            </a:pPr>
            <a:r>
              <a:rPr lang="en-US" sz="5021" b="1" spc="-210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20% CAPACITY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843415" y="6868247"/>
            <a:ext cx="10713499" cy="863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9"/>
              </a:lnSpc>
            </a:pPr>
            <a:r>
              <a:rPr lang="en-US" sz="5021" b="1" spc="-210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20% CAPACITY 150 JOBS LOST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843415" y="7950210"/>
            <a:ext cx="10713499" cy="863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9"/>
              </a:lnSpc>
            </a:pPr>
            <a:r>
              <a:rPr lang="en-US" sz="5021" b="1" spc="-210">
                <a:solidFill>
                  <a:srgbClr val="FF3131"/>
                </a:solidFill>
                <a:latin typeface="Aileron Bold"/>
                <a:ea typeface="Aileron Bold"/>
                <a:cs typeface="Aileron Bold"/>
                <a:sym typeface="Aileron Bold"/>
              </a:rPr>
              <a:t>CLOSED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45517" y="9033616"/>
            <a:ext cx="17801316" cy="563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9"/>
              </a:lnSpc>
            </a:pPr>
            <a:r>
              <a:rPr lang="en-US" sz="3321" b="1" spc="-139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AND THE DOWNWARD SPIRAL DOES NOT STOP TO AN ESTIMATED 2000 JOBS LOST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1B1B1B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657" y="-108934"/>
            <a:ext cx="18477643" cy="10395934"/>
          </a:xfrm>
          <a:custGeom>
            <a:avLst/>
            <a:gdLst/>
            <a:ahLst/>
            <a:cxnLst/>
            <a:rect l="l" t="t" r="r" b="b"/>
            <a:pathLst>
              <a:path w="18477643" h="10395934">
                <a:moveTo>
                  <a:pt x="0" y="0"/>
                </a:moveTo>
                <a:lnTo>
                  <a:pt x="18477643" y="0"/>
                </a:lnTo>
                <a:lnTo>
                  <a:pt x="18477643" y="10395934"/>
                </a:lnTo>
                <a:lnTo>
                  <a:pt x="0" y="103959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6280500" y="-3532781"/>
            <a:ext cx="24568500" cy="13819781"/>
          </a:xfrm>
          <a:custGeom>
            <a:avLst/>
            <a:gdLst/>
            <a:ahLst/>
            <a:cxnLst/>
            <a:rect l="l" t="t" r="r" b="b"/>
            <a:pathLst>
              <a:path w="24568500" h="13819781">
                <a:moveTo>
                  <a:pt x="0" y="0"/>
                </a:moveTo>
                <a:lnTo>
                  <a:pt x="24568500" y="0"/>
                </a:lnTo>
                <a:lnTo>
                  <a:pt x="24568500" y="13819781"/>
                </a:lnTo>
                <a:lnTo>
                  <a:pt x="0" y="138197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3" r="-2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526490" y="6973022"/>
            <a:ext cx="365284" cy="209208"/>
          </a:xfrm>
          <a:custGeom>
            <a:avLst/>
            <a:gdLst/>
            <a:ahLst/>
            <a:cxnLst/>
            <a:rect l="l" t="t" r="r" b="b"/>
            <a:pathLst>
              <a:path w="365284" h="209208">
                <a:moveTo>
                  <a:pt x="0" y="0"/>
                </a:moveTo>
                <a:lnTo>
                  <a:pt x="365283" y="0"/>
                </a:lnTo>
                <a:lnTo>
                  <a:pt x="365283" y="209208"/>
                </a:lnTo>
                <a:lnTo>
                  <a:pt x="0" y="209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474520" y="247207"/>
            <a:ext cx="13680051" cy="1585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POILICY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63946" y="1651286"/>
            <a:ext cx="12673673" cy="1585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 USED CORRECT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4520" y="3055378"/>
            <a:ext cx="12673673" cy="1585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909"/>
              </a:lnSpc>
            </a:pPr>
            <a:r>
              <a:rPr lang="en-US" sz="9220" b="1" spc="-38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WILL CREATE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4520" y="5773919"/>
            <a:ext cx="12673673" cy="1667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831"/>
              </a:lnSpc>
            </a:pPr>
            <a:r>
              <a:rPr lang="en-US" sz="9220" spc="2185">
                <a:solidFill>
                  <a:srgbClr val="016A3D"/>
                </a:solidFill>
                <a:latin typeface="Anton"/>
                <a:ea typeface="Anton"/>
                <a:cs typeface="Anton"/>
                <a:sym typeface="Anton"/>
              </a:rPr>
              <a:t>JUST TRANSITION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</Words>
  <Application>Microsoft Macintosh PowerPoint</Application>
  <PresentationFormat>Custom</PresentationFormat>
  <Paragraphs>44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Anton</vt:lpstr>
      <vt:lpstr>Aileron Bold</vt:lpstr>
      <vt:lpstr>Aptos</vt:lpstr>
      <vt:lpstr>Arial</vt:lpstr>
      <vt:lpstr>Arimo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Just_Transition_Rev002</dc:title>
  <cp:lastModifiedBy>Gerald</cp:lastModifiedBy>
  <cp:revision>2</cp:revision>
  <dcterms:created xsi:type="dcterms:W3CDTF">2006-08-16T00:00:00Z</dcterms:created>
  <dcterms:modified xsi:type="dcterms:W3CDTF">2026-10-08T08:47:27Z</dcterms:modified>
  <dc:identifier>DAHXJr_aaSU</dc:identifier>
</cp:coreProperties>
</file>